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4"/>
  </p:notesMasterIdLst>
  <p:sldIdLst>
    <p:sldId id="257" r:id="rId2"/>
    <p:sldId id="349" r:id="rId3"/>
    <p:sldId id="350" r:id="rId4"/>
    <p:sldId id="351" r:id="rId5"/>
    <p:sldId id="331" r:id="rId6"/>
    <p:sldId id="332" r:id="rId7"/>
    <p:sldId id="337" r:id="rId8"/>
    <p:sldId id="265" r:id="rId9"/>
    <p:sldId id="372" r:id="rId10"/>
    <p:sldId id="367" r:id="rId11"/>
    <p:sldId id="368" r:id="rId12"/>
    <p:sldId id="369" r:id="rId13"/>
    <p:sldId id="370" r:id="rId14"/>
    <p:sldId id="371" r:id="rId15"/>
    <p:sldId id="373" r:id="rId16"/>
    <p:sldId id="267" r:id="rId17"/>
    <p:sldId id="338" r:id="rId18"/>
    <p:sldId id="362" r:id="rId19"/>
    <p:sldId id="339" r:id="rId20"/>
    <p:sldId id="340" r:id="rId21"/>
    <p:sldId id="363" r:id="rId22"/>
    <p:sldId id="341" r:id="rId23"/>
    <p:sldId id="364" r:id="rId24"/>
    <p:sldId id="343" r:id="rId25"/>
    <p:sldId id="342" r:id="rId26"/>
    <p:sldId id="304" r:id="rId27"/>
    <p:sldId id="374" r:id="rId28"/>
    <p:sldId id="344" r:id="rId29"/>
    <p:sldId id="354" r:id="rId30"/>
    <p:sldId id="345" r:id="rId31"/>
    <p:sldId id="355" r:id="rId32"/>
    <p:sldId id="356" r:id="rId33"/>
    <p:sldId id="274" r:id="rId34"/>
    <p:sldId id="357" r:id="rId35"/>
    <p:sldId id="275" r:id="rId36"/>
    <p:sldId id="352" r:id="rId37"/>
    <p:sldId id="276" r:id="rId38"/>
    <p:sldId id="346" r:id="rId39"/>
    <p:sldId id="277" r:id="rId40"/>
    <p:sldId id="278" r:id="rId41"/>
    <p:sldId id="307" r:id="rId42"/>
    <p:sldId id="312" r:id="rId43"/>
    <p:sldId id="347" r:id="rId44"/>
    <p:sldId id="285" r:id="rId45"/>
    <p:sldId id="286" r:id="rId46"/>
    <p:sldId id="375" r:id="rId47"/>
    <p:sldId id="315" r:id="rId48"/>
    <p:sldId id="361" r:id="rId49"/>
    <p:sldId id="288" r:id="rId50"/>
    <p:sldId id="320" r:id="rId51"/>
    <p:sldId id="321" r:id="rId52"/>
    <p:sldId id="376" r:id="rId53"/>
  </p:sldIdLst>
  <p:sldSz cx="9144000" cy="5143500" type="screen16x9"/>
  <p:notesSz cx="6858000" cy="9144000"/>
  <p:custDataLst>
    <p:tags r:id="rId55"/>
  </p:custDataLst>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5613" indent="1588" algn="l" rtl="0" fontAlgn="base">
      <a:spcBef>
        <a:spcPct val="0"/>
      </a:spcBef>
      <a:spcAft>
        <a:spcPct val="0"/>
      </a:spcAft>
      <a:defRPr kern="1200">
        <a:solidFill>
          <a:schemeClr val="tx1"/>
        </a:solidFill>
        <a:latin typeface="Arial" charset="0"/>
        <a:ea typeface="宋体" pitchFamily="2" charset="-122"/>
        <a:cs typeface="+mn-cs"/>
      </a:defRPr>
    </a:lvl2pPr>
    <a:lvl3pPr marL="912813" indent="1588" algn="l" rtl="0" fontAlgn="base">
      <a:spcBef>
        <a:spcPct val="0"/>
      </a:spcBef>
      <a:spcAft>
        <a:spcPct val="0"/>
      </a:spcAft>
      <a:defRPr kern="1200">
        <a:solidFill>
          <a:schemeClr val="tx1"/>
        </a:solidFill>
        <a:latin typeface="Arial" charset="0"/>
        <a:ea typeface="宋体" pitchFamily="2" charset="-122"/>
        <a:cs typeface="+mn-cs"/>
      </a:defRPr>
    </a:lvl3pPr>
    <a:lvl4pPr marL="1370013" indent="1588" algn="l" rtl="0" fontAlgn="base">
      <a:spcBef>
        <a:spcPct val="0"/>
      </a:spcBef>
      <a:spcAft>
        <a:spcPct val="0"/>
      </a:spcAft>
      <a:defRPr kern="1200">
        <a:solidFill>
          <a:schemeClr val="tx1"/>
        </a:solidFill>
        <a:latin typeface="Arial" charset="0"/>
        <a:ea typeface="宋体" pitchFamily="2" charset="-122"/>
        <a:cs typeface="+mn-cs"/>
      </a:defRPr>
    </a:lvl4pPr>
    <a:lvl5pPr marL="1827213" indent="1588"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756" y="9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308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1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7D4FD2-29CD-4D12-A38C-2238D09A1E7F}" type="doc">
      <dgm:prSet loTypeId="urn:microsoft.com/office/officeart/2005/8/layout/hierarchy1#1" loCatId="hierarchy" qsTypeId="urn:microsoft.com/office/officeart/2005/8/quickstyle/simple1#12" qsCatId="simple" csTypeId="urn:microsoft.com/office/officeart/2005/8/colors/accent1_2#12" csCatId="accent1" phldr="1"/>
      <dgm:spPr/>
      <dgm:t>
        <a:bodyPr/>
        <a:lstStyle/>
        <a:p>
          <a:endParaRPr lang="zh-CN" altLang="en-US"/>
        </a:p>
      </dgm:t>
    </dgm:pt>
    <dgm:pt modelId="{C002DB2C-DD11-4206-A6EA-3112350E0AEA}">
      <dgm:prSet phldrT="[文本]"/>
      <dgm:spPr/>
      <dgm:t>
        <a:bodyPr/>
        <a:lstStyle/>
        <a:p>
          <a:r>
            <a:rPr lang="zh-CN" altLang="en-US" b="1" dirty="0" smtClean="0"/>
            <a:t>总成绩</a:t>
          </a:r>
          <a:endParaRPr lang="zh-CN" altLang="en-US" b="1" dirty="0"/>
        </a:p>
      </dgm:t>
    </dgm:pt>
    <dgm:pt modelId="{21380589-5192-4BB5-8AEA-817EE1443999}" type="parTrans" cxnId="{25C6AFC8-5822-4B59-816F-6C41655E25DF}">
      <dgm:prSet/>
      <dgm:spPr/>
      <dgm:t>
        <a:bodyPr/>
        <a:lstStyle/>
        <a:p>
          <a:endParaRPr lang="zh-CN" altLang="en-US"/>
        </a:p>
      </dgm:t>
    </dgm:pt>
    <dgm:pt modelId="{ECB7A929-2538-47CA-BAF3-C8406119CC3A}" type="sibTrans" cxnId="{25C6AFC8-5822-4B59-816F-6C41655E25DF}">
      <dgm:prSet/>
      <dgm:spPr/>
      <dgm:t>
        <a:bodyPr/>
        <a:lstStyle/>
        <a:p>
          <a:endParaRPr lang="zh-CN" altLang="en-US"/>
        </a:p>
      </dgm:t>
    </dgm:pt>
    <dgm:pt modelId="{C6BA9385-009D-496E-854D-A8BD72A8B3EE}">
      <dgm:prSet phldrT="[文本]"/>
      <dgm:spPr/>
      <dgm:t>
        <a:bodyPr/>
        <a:lstStyle/>
        <a:p>
          <a:r>
            <a:rPr lang="zh-CN" altLang="en-US" b="1" dirty="0" smtClean="0"/>
            <a:t>卷面成绩</a:t>
          </a:r>
          <a:r>
            <a:rPr lang="en-US" altLang="zh-CN" b="1" dirty="0" smtClean="0"/>
            <a:t>60%</a:t>
          </a:r>
          <a:endParaRPr lang="zh-CN" altLang="en-US" b="1" dirty="0"/>
        </a:p>
      </dgm:t>
    </dgm:pt>
    <dgm:pt modelId="{952A36E6-27AA-4BF7-A7B8-8A6082CA23F3}" type="parTrans" cxnId="{BA96C873-2DF9-4273-A4C7-E33AC508F30A}">
      <dgm:prSet/>
      <dgm:spPr/>
      <dgm:t>
        <a:bodyPr/>
        <a:lstStyle/>
        <a:p>
          <a:endParaRPr lang="zh-CN" altLang="en-US"/>
        </a:p>
      </dgm:t>
    </dgm:pt>
    <dgm:pt modelId="{9689BF75-44C9-4724-9118-78A1AD80A988}" type="sibTrans" cxnId="{BA96C873-2DF9-4273-A4C7-E33AC508F30A}">
      <dgm:prSet/>
      <dgm:spPr/>
      <dgm:t>
        <a:bodyPr/>
        <a:lstStyle/>
        <a:p>
          <a:endParaRPr lang="zh-CN" altLang="en-US"/>
        </a:p>
      </dgm:t>
    </dgm:pt>
    <dgm:pt modelId="{AF5F6FD2-7CA0-473E-8CA9-69EDCC58E3E0}">
      <dgm:prSet phldrT="[文本]"/>
      <dgm:spPr/>
      <dgm:t>
        <a:bodyPr/>
        <a:lstStyle/>
        <a:p>
          <a:r>
            <a:rPr lang="zh-CN" altLang="en-US" b="1" dirty="0" smtClean="0"/>
            <a:t>出勤、课堂表现</a:t>
          </a:r>
          <a:endParaRPr lang="zh-CN" altLang="en-US" b="1" dirty="0"/>
        </a:p>
      </dgm:t>
    </dgm:pt>
    <dgm:pt modelId="{517AA1E6-8968-47CA-BF1B-4255A0B9CD75}" type="parTrans" cxnId="{C929B4A9-8007-4F22-84E3-F36FF44ADF91}">
      <dgm:prSet/>
      <dgm:spPr/>
      <dgm:t>
        <a:bodyPr/>
        <a:lstStyle/>
        <a:p>
          <a:endParaRPr lang="zh-CN" altLang="en-US"/>
        </a:p>
      </dgm:t>
    </dgm:pt>
    <dgm:pt modelId="{6587A175-BFD7-40B9-A5F3-9415668025CC}" type="sibTrans" cxnId="{C929B4A9-8007-4F22-84E3-F36FF44ADF91}">
      <dgm:prSet/>
      <dgm:spPr/>
      <dgm:t>
        <a:bodyPr/>
        <a:lstStyle/>
        <a:p>
          <a:endParaRPr lang="zh-CN" altLang="en-US"/>
        </a:p>
      </dgm:t>
    </dgm:pt>
    <dgm:pt modelId="{52B15120-7B7A-4C12-8F73-2E446C4AA1C8}">
      <dgm:prSet phldrT="[文本]"/>
      <dgm:spPr/>
      <dgm:t>
        <a:bodyPr/>
        <a:lstStyle/>
        <a:p>
          <a:r>
            <a:rPr lang="zh-CN" altLang="en-US" b="1" dirty="0" smtClean="0"/>
            <a:t>课后作业</a:t>
          </a:r>
          <a:endParaRPr lang="zh-CN" altLang="en-US" b="1" dirty="0"/>
        </a:p>
      </dgm:t>
    </dgm:pt>
    <dgm:pt modelId="{A65C63EF-04B0-4B20-8BEC-901AC8F25D75}" type="parTrans" cxnId="{6CBD47BD-E417-4BB0-B929-563488930D4E}">
      <dgm:prSet/>
      <dgm:spPr/>
      <dgm:t>
        <a:bodyPr/>
        <a:lstStyle/>
        <a:p>
          <a:endParaRPr lang="zh-CN" altLang="en-US"/>
        </a:p>
      </dgm:t>
    </dgm:pt>
    <dgm:pt modelId="{3C4FA770-AB00-4C0D-8258-0455FD4B3459}" type="sibTrans" cxnId="{6CBD47BD-E417-4BB0-B929-563488930D4E}">
      <dgm:prSet/>
      <dgm:spPr/>
      <dgm:t>
        <a:bodyPr/>
        <a:lstStyle/>
        <a:p>
          <a:endParaRPr lang="zh-CN" altLang="en-US"/>
        </a:p>
      </dgm:t>
    </dgm:pt>
    <dgm:pt modelId="{A29557DE-735E-4D7E-9BDE-7EB57C997083}">
      <dgm:prSet phldrT="[文本]"/>
      <dgm:spPr/>
      <dgm:t>
        <a:bodyPr/>
        <a:lstStyle/>
        <a:p>
          <a:r>
            <a:rPr lang="zh-CN" altLang="en-US" b="1" dirty="0" smtClean="0"/>
            <a:t>技能考核</a:t>
          </a:r>
          <a:endParaRPr lang="en-US" altLang="zh-CN" b="1" dirty="0" smtClean="0"/>
        </a:p>
        <a:p>
          <a:r>
            <a:rPr lang="en-US" altLang="zh-CN" b="1" dirty="0" smtClean="0"/>
            <a:t>20%</a:t>
          </a:r>
          <a:endParaRPr lang="zh-CN" altLang="en-US" b="1" dirty="0"/>
        </a:p>
      </dgm:t>
    </dgm:pt>
    <dgm:pt modelId="{A9222DDD-73B6-47BA-B1BF-0DFBE5FA2F74}" type="parTrans" cxnId="{92991C51-BA8D-4AF7-9D0F-A1E92A6AE0A3}">
      <dgm:prSet/>
      <dgm:spPr/>
      <dgm:t>
        <a:bodyPr/>
        <a:lstStyle/>
        <a:p>
          <a:endParaRPr lang="zh-CN" altLang="en-US"/>
        </a:p>
      </dgm:t>
    </dgm:pt>
    <dgm:pt modelId="{F667CCE1-24F5-44C3-9F92-AB7576E2D5B7}" type="sibTrans" cxnId="{92991C51-BA8D-4AF7-9D0F-A1E92A6AE0A3}">
      <dgm:prSet/>
      <dgm:spPr/>
      <dgm:t>
        <a:bodyPr/>
        <a:lstStyle/>
        <a:p>
          <a:endParaRPr lang="zh-CN" altLang="en-US"/>
        </a:p>
      </dgm:t>
    </dgm:pt>
    <dgm:pt modelId="{AD97CF63-1942-4290-8A52-A5CC4B1B383E}">
      <dgm:prSet phldrT="[文本]"/>
      <dgm:spPr/>
      <dgm:t>
        <a:bodyPr/>
        <a:lstStyle/>
        <a:p>
          <a:r>
            <a:rPr lang="zh-CN" altLang="en-US" b="1" dirty="0" smtClean="0"/>
            <a:t>小组讨论</a:t>
          </a:r>
          <a:endParaRPr lang="zh-CN" altLang="en-US" b="1" dirty="0"/>
        </a:p>
      </dgm:t>
    </dgm:pt>
    <dgm:pt modelId="{23DF9DF8-E7CC-4164-97E7-BF98777A598F}" type="parTrans" cxnId="{C663C16B-1C09-4EE9-8DA6-11A559EB7DBB}">
      <dgm:prSet/>
      <dgm:spPr/>
      <dgm:t>
        <a:bodyPr/>
        <a:lstStyle/>
        <a:p>
          <a:endParaRPr lang="zh-CN" altLang="en-US"/>
        </a:p>
      </dgm:t>
    </dgm:pt>
    <dgm:pt modelId="{774B937B-1428-4CAA-9FB3-7163B96D6327}" type="sibTrans" cxnId="{C663C16B-1C09-4EE9-8DA6-11A559EB7DBB}">
      <dgm:prSet/>
      <dgm:spPr/>
      <dgm:t>
        <a:bodyPr/>
        <a:lstStyle/>
        <a:p>
          <a:endParaRPr lang="zh-CN" altLang="en-US"/>
        </a:p>
      </dgm:t>
    </dgm:pt>
    <dgm:pt modelId="{DCF3A481-3961-4536-A83C-B80509C92917}">
      <dgm:prSet phldrT="[文本]"/>
      <dgm:spPr/>
      <dgm:t>
        <a:bodyPr/>
        <a:lstStyle/>
        <a:p>
          <a:r>
            <a:rPr lang="zh-CN" altLang="en-US" b="1" dirty="0" smtClean="0"/>
            <a:t>平时成绩</a:t>
          </a:r>
          <a:endParaRPr lang="en-US" altLang="zh-CN" b="1" dirty="0" smtClean="0"/>
        </a:p>
        <a:p>
          <a:r>
            <a:rPr lang="en-US" altLang="zh-CN" b="1" dirty="0" smtClean="0"/>
            <a:t>20%</a:t>
          </a:r>
          <a:endParaRPr lang="zh-CN" altLang="en-US" b="1" dirty="0"/>
        </a:p>
      </dgm:t>
    </dgm:pt>
    <dgm:pt modelId="{CEC28FED-5072-4AC7-A6B7-800D84CCB9B5}" type="parTrans" cxnId="{4A9F9055-49D8-4D7D-A1DD-EBDFEA53F463}">
      <dgm:prSet/>
      <dgm:spPr/>
      <dgm:t>
        <a:bodyPr/>
        <a:lstStyle/>
        <a:p>
          <a:endParaRPr lang="zh-CN" altLang="en-US"/>
        </a:p>
      </dgm:t>
    </dgm:pt>
    <dgm:pt modelId="{3AE11E4B-1D9F-47BB-A791-648A85846D62}" type="sibTrans" cxnId="{4A9F9055-49D8-4D7D-A1DD-EBDFEA53F463}">
      <dgm:prSet/>
      <dgm:spPr/>
      <dgm:t>
        <a:bodyPr/>
        <a:lstStyle/>
        <a:p>
          <a:endParaRPr lang="zh-CN" altLang="en-US"/>
        </a:p>
      </dgm:t>
    </dgm:pt>
    <dgm:pt modelId="{7CE465EE-0891-4398-B8A3-4DE15D0E6EC0}" type="pres">
      <dgm:prSet presAssocID="{A07D4FD2-29CD-4D12-A38C-2238D09A1E7F}" presName="hierChild1" presStyleCnt="0">
        <dgm:presLayoutVars>
          <dgm:chPref val="1"/>
          <dgm:dir/>
          <dgm:animOne val="branch"/>
          <dgm:animLvl val="lvl"/>
          <dgm:resizeHandles/>
        </dgm:presLayoutVars>
      </dgm:prSet>
      <dgm:spPr/>
      <dgm:t>
        <a:bodyPr/>
        <a:lstStyle/>
        <a:p>
          <a:endParaRPr lang="zh-CN" altLang="en-US"/>
        </a:p>
      </dgm:t>
    </dgm:pt>
    <dgm:pt modelId="{F2D02B53-9045-4DA0-ACA0-B0DCC73622CE}" type="pres">
      <dgm:prSet presAssocID="{C002DB2C-DD11-4206-A6EA-3112350E0AEA}" presName="hierRoot1" presStyleCnt="0"/>
      <dgm:spPr/>
    </dgm:pt>
    <dgm:pt modelId="{905106EA-FD4B-4E37-9FCD-094C001430B5}" type="pres">
      <dgm:prSet presAssocID="{C002DB2C-DD11-4206-A6EA-3112350E0AEA}" presName="composite" presStyleCnt="0"/>
      <dgm:spPr/>
    </dgm:pt>
    <dgm:pt modelId="{D0FB4D6B-2D02-451A-88F4-021C32BCC8A3}" type="pres">
      <dgm:prSet presAssocID="{C002DB2C-DD11-4206-A6EA-3112350E0AEA}" presName="background" presStyleLbl="node0" presStyleIdx="0" presStyleCnt="1"/>
      <dgm:spPr/>
    </dgm:pt>
    <dgm:pt modelId="{8AD5B699-9BAE-46E3-8252-9621901FEF95}" type="pres">
      <dgm:prSet presAssocID="{C002DB2C-DD11-4206-A6EA-3112350E0AEA}" presName="text" presStyleLbl="fgAcc0" presStyleIdx="0" presStyleCnt="1">
        <dgm:presLayoutVars>
          <dgm:chPref val="3"/>
        </dgm:presLayoutVars>
      </dgm:prSet>
      <dgm:spPr/>
      <dgm:t>
        <a:bodyPr/>
        <a:lstStyle/>
        <a:p>
          <a:endParaRPr lang="zh-CN" altLang="en-US"/>
        </a:p>
      </dgm:t>
    </dgm:pt>
    <dgm:pt modelId="{185EE5B3-91BA-42E3-89A2-2F12008B890F}" type="pres">
      <dgm:prSet presAssocID="{C002DB2C-DD11-4206-A6EA-3112350E0AEA}" presName="hierChild2" presStyleCnt="0"/>
      <dgm:spPr/>
    </dgm:pt>
    <dgm:pt modelId="{CAC58B3C-091C-45ED-A5E6-FC7FEAF06D03}" type="pres">
      <dgm:prSet presAssocID="{952A36E6-27AA-4BF7-A7B8-8A6082CA23F3}" presName="Name10" presStyleLbl="parChTrans1D2" presStyleIdx="0" presStyleCnt="3"/>
      <dgm:spPr/>
      <dgm:t>
        <a:bodyPr/>
        <a:lstStyle/>
        <a:p>
          <a:endParaRPr lang="zh-CN" altLang="en-US"/>
        </a:p>
      </dgm:t>
    </dgm:pt>
    <dgm:pt modelId="{1DACE1B1-1563-40E0-89C6-269C1D85B71B}" type="pres">
      <dgm:prSet presAssocID="{C6BA9385-009D-496E-854D-A8BD72A8B3EE}" presName="hierRoot2" presStyleCnt="0"/>
      <dgm:spPr/>
    </dgm:pt>
    <dgm:pt modelId="{86DAAA98-4CB4-431B-9A69-FF12FE7098CA}" type="pres">
      <dgm:prSet presAssocID="{C6BA9385-009D-496E-854D-A8BD72A8B3EE}" presName="composite2" presStyleCnt="0"/>
      <dgm:spPr/>
    </dgm:pt>
    <dgm:pt modelId="{5E4B1ACD-291B-4042-8F7D-1A20B8A4E6D7}" type="pres">
      <dgm:prSet presAssocID="{C6BA9385-009D-496E-854D-A8BD72A8B3EE}" presName="background2" presStyleLbl="node2" presStyleIdx="0" presStyleCnt="3"/>
      <dgm:spPr/>
    </dgm:pt>
    <dgm:pt modelId="{BB273B33-0DEB-4C55-B521-38629DA5A0A8}" type="pres">
      <dgm:prSet presAssocID="{C6BA9385-009D-496E-854D-A8BD72A8B3EE}" presName="text2" presStyleLbl="fgAcc2" presStyleIdx="0" presStyleCnt="3">
        <dgm:presLayoutVars>
          <dgm:chPref val="3"/>
        </dgm:presLayoutVars>
      </dgm:prSet>
      <dgm:spPr/>
      <dgm:t>
        <a:bodyPr/>
        <a:lstStyle/>
        <a:p>
          <a:endParaRPr lang="zh-CN" altLang="en-US"/>
        </a:p>
      </dgm:t>
    </dgm:pt>
    <dgm:pt modelId="{BF78A8E4-9ACC-4DDA-876E-1728F7E506CE}" type="pres">
      <dgm:prSet presAssocID="{C6BA9385-009D-496E-854D-A8BD72A8B3EE}" presName="hierChild3" presStyleCnt="0"/>
      <dgm:spPr/>
    </dgm:pt>
    <dgm:pt modelId="{3FBF1F79-F5CF-4D92-BEA3-36737020ECEE}" type="pres">
      <dgm:prSet presAssocID="{CEC28FED-5072-4AC7-A6B7-800D84CCB9B5}" presName="Name10" presStyleLbl="parChTrans1D2" presStyleIdx="1" presStyleCnt="3"/>
      <dgm:spPr/>
      <dgm:t>
        <a:bodyPr/>
        <a:lstStyle/>
        <a:p>
          <a:endParaRPr lang="zh-CN" altLang="en-US"/>
        </a:p>
      </dgm:t>
    </dgm:pt>
    <dgm:pt modelId="{266C7E11-5ECC-4D3C-9451-D5F8B6DF93E9}" type="pres">
      <dgm:prSet presAssocID="{DCF3A481-3961-4536-A83C-B80509C92917}" presName="hierRoot2" presStyleCnt="0"/>
      <dgm:spPr/>
    </dgm:pt>
    <dgm:pt modelId="{8FAB93F4-AE54-4240-8FB3-C297B583EB38}" type="pres">
      <dgm:prSet presAssocID="{DCF3A481-3961-4536-A83C-B80509C92917}" presName="composite2" presStyleCnt="0"/>
      <dgm:spPr/>
    </dgm:pt>
    <dgm:pt modelId="{27D32D95-D683-4257-B6C7-89D3F459BACB}" type="pres">
      <dgm:prSet presAssocID="{DCF3A481-3961-4536-A83C-B80509C92917}" presName="background2" presStyleLbl="node2" presStyleIdx="1" presStyleCnt="3"/>
      <dgm:spPr/>
    </dgm:pt>
    <dgm:pt modelId="{0CC8F421-869A-4ABC-9A08-B07D3A0917E7}" type="pres">
      <dgm:prSet presAssocID="{DCF3A481-3961-4536-A83C-B80509C92917}" presName="text2" presStyleLbl="fgAcc2" presStyleIdx="1" presStyleCnt="3">
        <dgm:presLayoutVars>
          <dgm:chPref val="3"/>
        </dgm:presLayoutVars>
      </dgm:prSet>
      <dgm:spPr/>
      <dgm:t>
        <a:bodyPr/>
        <a:lstStyle/>
        <a:p>
          <a:endParaRPr lang="zh-CN" altLang="en-US"/>
        </a:p>
      </dgm:t>
    </dgm:pt>
    <dgm:pt modelId="{B6B130ED-B71D-47F7-9DB2-F60C6DE621F4}" type="pres">
      <dgm:prSet presAssocID="{DCF3A481-3961-4536-A83C-B80509C92917}" presName="hierChild3" presStyleCnt="0"/>
      <dgm:spPr/>
    </dgm:pt>
    <dgm:pt modelId="{2B67EB83-259F-4D57-BA38-088D351CC11A}" type="pres">
      <dgm:prSet presAssocID="{517AA1E6-8968-47CA-BF1B-4255A0B9CD75}" presName="Name17" presStyleLbl="parChTrans1D3" presStyleIdx="0" presStyleCnt="3"/>
      <dgm:spPr/>
      <dgm:t>
        <a:bodyPr/>
        <a:lstStyle/>
        <a:p>
          <a:endParaRPr lang="zh-CN" altLang="en-US"/>
        </a:p>
      </dgm:t>
    </dgm:pt>
    <dgm:pt modelId="{536BBA5A-E51C-4634-9B94-11106C873775}" type="pres">
      <dgm:prSet presAssocID="{AF5F6FD2-7CA0-473E-8CA9-69EDCC58E3E0}" presName="hierRoot3" presStyleCnt="0"/>
      <dgm:spPr/>
    </dgm:pt>
    <dgm:pt modelId="{BB7B65C0-5AB5-4BD0-92F2-1435751AB50F}" type="pres">
      <dgm:prSet presAssocID="{AF5F6FD2-7CA0-473E-8CA9-69EDCC58E3E0}" presName="composite3" presStyleCnt="0"/>
      <dgm:spPr/>
    </dgm:pt>
    <dgm:pt modelId="{D0CE1276-ED64-4C7B-BE26-0FBD84A09FF2}" type="pres">
      <dgm:prSet presAssocID="{AF5F6FD2-7CA0-473E-8CA9-69EDCC58E3E0}" presName="background3" presStyleLbl="node3" presStyleIdx="0" presStyleCnt="3"/>
      <dgm:spPr/>
    </dgm:pt>
    <dgm:pt modelId="{ADE0F419-64C8-46CF-A0F4-AB0B28F38839}" type="pres">
      <dgm:prSet presAssocID="{AF5F6FD2-7CA0-473E-8CA9-69EDCC58E3E0}" presName="text3" presStyleLbl="fgAcc3" presStyleIdx="0" presStyleCnt="3">
        <dgm:presLayoutVars>
          <dgm:chPref val="3"/>
        </dgm:presLayoutVars>
      </dgm:prSet>
      <dgm:spPr/>
      <dgm:t>
        <a:bodyPr/>
        <a:lstStyle/>
        <a:p>
          <a:endParaRPr lang="zh-CN" altLang="en-US"/>
        </a:p>
      </dgm:t>
    </dgm:pt>
    <dgm:pt modelId="{FCB91001-C9CE-4D12-B818-CEEBE49FE4FB}" type="pres">
      <dgm:prSet presAssocID="{AF5F6FD2-7CA0-473E-8CA9-69EDCC58E3E0}" presName="hierChild4" presStyleCnt="0"/>
      <dgm:spPr/>
    </dgm:pt>
    <dgm:pt modelId="{D7294DA8-B6E2-49FF-8124-F26E0DA4DE00}" type="pres">
      <dgm:prSet presAssocID="{A65C63EF-04B0-4B20-8BEC-901AC8F25D75}" presName="Name17" presStyleLbl="parChTrans1D3" presStyleIdx="1" presStyleCnt="3"/>
      <dgm:spPr/>
      <dgm:t>
        <a:bodyPr/>
        <a:lstStyle/>
        <a:p>
          <a:endParaRPr lang="zh-CN" altLang="en-US"/>
        </a:p>
      </dgm:t>
    </dgm:pt>
    <dgm:pt modelId="{736D126C-12F3-4490-B3DA-0DD7CA19DA12}" type="pres">
      <dgm:prSet presAssocID="{52B15120-7B7A-4C12-8F73-2E446C4AA1C8}" presName="hierRoot3" presStyleCnt="0"/>
      <dgm:spPr/>
    </dgm:pt>
    <dgm:pt modelId="{5C040D26-FC0C-4EFD-9DFE-3FB8BCB5B145}" type="pres">
      <dgm:prSet presAssocID="{52B15120-7B7A-4C12-8F73-2E446C4AA1C8}" presName="composite3" presStyleCnt="0"/>
      <dgm:spPr/>
    </dgm:pt>
    <dgm:pt modelId="{87A5505A-E40E-4CC0-97F1-9DBEA71E8535}" type="pres">
      <dgm:prSet presAssocID="{52B15120-7B7A-4C12-8F73-2E446C4AA1C8}" presName="background3" presStyleLbl="node3" presStyleIdx="1" presStyleCnt="3"/>
      <dgm:spPr/>
    </dgm:pt>
    <dgm:pt modelId="{292C4682-7C3F-43F1-BBC2-C31905E18AA3}" type="pres">
      <dgm:prSet presAssocID="{52B15120-7B7A-4C12-8F73-2E446C4AA1C8}" presName="text3" presStyleLbl="fgAcc3" presStyleIdx="1" presStyleCnt="3">
        <dgm:presLayoutVars>
          <dgm:chPref val="3"/>
        </dgm:presLayoutVars>
      </dgm:prSet>
      <dgm:spPr/>
      <dgm:t>
        <a:bodyPr/>
        <a:lstStyle/>
        <a:p>
          <a:endParaRPr lang="zh-CN" altLang="en-US"/>
        </a:p>
      </dgm:t>
    </dgm:pt>
    <dgm:pt modelId="{6FEAB50D-6E9C-4079-9424-8B6B4779B172}" type="pres">
      <dgm:prSet presAssocID="{52B15120-7B7A-4C12-8F73-2E446C4AA1C8}" presName="hierChild4" presStyleCnt="0"/>
      <dgm:spPr/>
    </dgm:pt>
    <dgm:pt modelId="{E6BEA53E-9D53-4D0F-9E7F-D6FF33AD4552}" type="pres">
      <dgm:prSet presAssocID="{A9222DDD-73B6-47BA-B1BF-0DFBE5FA2F74}" presName="Name10" presStyleLbl="parChTrans1D2" presStyleIdx="2" presStyleCnt="3"/>
      <dgm:spPr/>
      <dgm:t>
        <a:bodyPr/>
        <a:lstStyle/>
        <a:p>
          <a:endParaRPr lang="zh-CN" altLang="en-US"/>
        </a:p>
      </dgm:t>
    </dgm:pt>
    <dgm:pt modelId="{FEB3FAF2-E439-41DB-ABC6-043487B7CD85}" type="pres">
      <dgm:prSet presAssocID="{A29557DE-735E-4D7E-9BDE-7EB57C997083}" presName="hierRoot2" presStyleCnt="0"/>
      <dgm:spPr/>
    </dgm:pt>
    <dgm:pt modelId="{9705735B-8426-45AC-BD2B-9A0F8BC85F51}" type="pres">
      <dgm:prSet presAssocID="{A29557DE-735E-4D7E-9BDE-7EB57C997083}" presName="composite2" presStyleCnt="0"/>
      <dgm:spPr/>
    </dgm:pt>
    <dgm:pt modelId="{6D8352A0-1E8A-4693-A4C9-C10413DF26B9}" type="pres">
      <dgm:prSet presAssocID="{A29557DE-735E-4D7E-9BDE-7EB57C997083}" presName="background2" presStyleLbl="node2" presStyleIdx="2" presStyleCnt="3"/>
      <dgm:spPr/>
    </dgm:pt>
    <dgm:pt modelId="{3956234C-4A57-400E-AF03-33D9D0E80F2B}" type="pres">
      <dgm:prSet presAssocID="{A29557DE-735E-4D7E-9BDE-7EB57C997083}" presName="text2" presStyleLbl="fgAcc2" presStyleIdx="2" presStyleCnt="3">
        <dgm:presLayoutVars>
          <dgm:chPref val="3"/>
        </dgm:presLayoutVars>
      </dgm:prSet>
      <dgm:spPr/>
      <dgm:t>
        <a:bodyPr/>
        <a:lstStyle/>
        <a:p>
          <a:endParaRPr lang="zh-CN" altLang="en-US"/>
        </a:p>
      </dgm:t>
    </dgm:pt>
    <dgm:pt modelId="{74D645DE-660F-46B1-9069-1CB1019F4584}" type="pres">
      <dgm:prSet presAssocID="{A29557DE-735E-4D7E-9BDE-7EB57C997083}" presName="hierChild3" presStyleCnt="0"/>
      <dgm:spPr/>
    </dgm:pt>
    <dgm:pt modelId="{58B8F812-DD86-4F78-A5B6-292BADBE402A}" type="pres">
      <dgm:prSet presAssocID="{23DF9DF8-E7CC-4164-97E7-BF98777A598F}" presName="Name17" presStyleLbl="parChTrans1D3" presStyleIdx="2" presStyleCnt="3"/>
      <dgm:spPr/>
      <dgm:t>
        <a:bodyPr/>
        <a:lstStyle/>
        <a:p>
          <a:endParaRPr lang="zh-CN" altLang="en-US"/>
        </a:p>
      </dgm:t>
    </dgm:pt>
    <dgm:pt modelId="{132792FD-1A21-45A4-8FED-EB0EA820A755}" type="pres">
      <dgm:prSet presAssocID="{AD97CF63-1942-4290-8A52-A5CC4B1B383E}" presName="hierRoot3" presStyleCnt="0"/>
      <dgm:spPr/>
    </dgm:pt>
    <dgm:pt modelId="{C0A30E0F-D589-444C-8194-C24283F2A762}" type="pres">
      <dgm:prSet presAssocID="{AD97CF63-1942-4290-8A52-A5CC4B1B383E}" presName="composite3" presStyleCnt="0"/>
      <dgm:spPr/>
    </dgm:pt>
    <dgm:pt modelId="{1695FFD3-AA6A-4C76-A7BE-AA08CE825CAF}" type="pres">
      <dgm:prSet presAssocID="{AD97CF63-1942-4290-8A52-A5CC4B1B383E}" presName="background3" presStyleLbl="node3" presStyleIdx="2" presStyleCnt="3"/>
      <dgm:spPr/>
    </dgm:pt>
    <dgm:pt modelId="{AE8D28CF-3412-4524-8A4F-EF0643A0D821}" type="pres">
      <dgm:prSet presAssocID="{AD97CF63-1942-4290-8A52-A5CC4B1B383E}" presName="text3" presStyleLbl="fgAcc3" presStyleIdx="2" presStyleCnt="3">
        <dgm:presLayoutVars>
          <dgm:chPref val="3"/>
        </dgm:presLayoutVars>
      </dgm:prSet>
      <dgm:spPr/>
      <dgm:t>
        <a:bodyPr/>
        <a:lstStyle/>
        <a:p>
          <a:endParaRPr lang="zh-CN" altLang="en-US"/>
        </a:p>
      </dgm:t>
    </dgm:pt>
    <dgm:pt modelId="{A100B1B3-A71F-4271-8413-E70397DB4787}" type="pres">
      <dgm:prSet presAssocID="{AD97CF63-1942-4290-8A52-A5CC4B1B383E}" presName="hierChild4" presStyleCnt="0"/>
      <dgm:spPr/>
    </dgm:pt>
  </dgm:ptLst>
  <dgm:cxnLst>
    <dgm:cxn modelId="{BA96C873-2DF9-4273-A4C7-E33AC508F30A}" srcId="{C002DB2C-DD11-4206-A6EA-3112350E0AEA}" destId="{C6BA9385-009D-496E-854D-A8BD72A8B3EE}" srcOrd="0" destOrd="0" parTransId="{952A36E6-27AA-4BF7-A7B8-8A6082CA23F3}" sibTransId="{9689BF75-44C9-4724-9118-78A1AD80A988}"/>
    <dgm:cxn modelId="{F98C81FF-D9F1-407E-85A0-2F52A5D77F58}" type="presOf" srcId="{DCF3A481-3961-4536-A83C-B80509C92917}" destId="{0CC8F421-869A-4ABC-9A08-B07D3A0917E7}" srcOrd="0" destOrd="0" presId="urn:microsoft.com/office/officeart/2005/8/layout/hierarchy1#1"/>
    <dgm:cxn modelId="{6856E345-9F3C-4DB0-A395-824C35EF1B82}" type="presOf" srcId="{C6BA9385-009D-496E-854D-A8BD72A8B3EE}" destId="{BB273B33-0DEB-4C55-B521-38629DA5A0A8}" srcOrd="0" destOrd="0" presId="urn:microsoft.com/office/officeart/2005/8/layout/hierarchy1#1"/>
    <dgm:cxn modelId="{1F7345DB-7E82-4EFE-B7F8-92B8E38D57A8}" type="presOf" srcId="{C002DB2C-DD11-4206-A6EA-3112350E0AEA}" destId="{8AD5B699-9BAE-46E3-8252-9621901FEF95}" srcOrd="0" destOrd="0" presId="urn:microsoft.com/office/officeart/2005/8/layout/hierarchy1#1"/>
    <dgm:cxn modelId="{BC62B467-51FB-4E7A-B403-9836F564EDB5}" type="presOf" srcId="{CEC28FED-5072-4AC7-A6B7-800D84CCB9B5}" destId="{3FBF1F79-F5CF-4D92-BEA3-36737020ECEE}" srcOrd="0" destOrd="0" presId="urn:microsoft.com/office/officeart/2005/8/layout/hierarchy1#1"/>
    <dgm:cxn modelId="{113D843B-A64C-4F48-A71E-A4223327DFB5}" type="presOf" srcId="{52B15120-7B7A-4C12-8F73-2E446C4AA1C8}" destId="{292C4682-7C3F-43F1-BBC2-C31905E18AA3}" srcOrd="0" destOrd="0" presId="urn:microsoft.com/office/officeart/2005/8/layout/hierarchy1#1"/>
    <dgm:cxn modelId="{C663C16B-1C09-4EE9-8DA6-11A559EB7DBB}" srcId="{A29557DE-735E-4D7E-9BDE-7EB57C997083}" destId="{AD97CF63-1942-4290-8A52-A5CC4B1B383E}" srcOrd="0" destOrd="0" parTransId="{23DF9DF8-E7CC-4164-97E7-BF98777A598F}" sibTransId="{774B937B-1428-4CAA-9FB3-7163B96D6327}"/>
    <dgm:cxn modelId="{C929B4A9-8007-4F22-84E3-F36FF44ADF91}" srcId="{DCF3A481-3961-4536-A83C-B80509C92917}" destId="{AF5F6FD2-7CA0-473E-8CA9-69EDCC58E3E0}" srcOrd="0" destOrd="0" parTransId="{517AA1E6-8968-47CA-BF1B-4255A0B9CD75}" sibTransId="{6587A175-BFD7-40B9-A5F3-9415668025CC}"/>
    <dgm:cxn modelId="{6D5C2BA8-AD77-48C0-94D2-AFE4588E3756}" type="presOf" srcId="{A29557DE-735E-4D7E-9BDE-7EB57C997083}" destId="{3956234C-4A57-400E-AF03-33D9D0E80F2B}" srcOrd="0" destOrd="0" presId="urn:microsoft.com/office/officeart/2005/8/layout/hierarchy1#1"/>
    <dgm:cxn modelId="{8191F63C-CFBA-4A56-BC9B-59FA8BF0FB92}" type="presOf" srcId="{AD97CF63-1942-4290-8A52-A5CC4B1B383E}" destId="{AE8D28CF-3412-4524-8A4F-EF0643A0D821}" srcOrd="0" destOrd="0" presId="urn:microsoft.com/office/officeart/2005/8/layout/hierarchy1#1"/>
    <dgm:cxn modelId="{25C6AFC8-5822-4B59-816F-6C41655E25DF}" srcId="{A07D4FD2-29CD-4D12-A38C-2238D09A1E7F}" destId="{C002DB2C-DD11-4206-A6EA-3112350E0AEA}" srcOrd="0" destOrd="0" parTransId="{21380589-5192-4BB5-8AEA-817EE1443999}" sibTransId="{ECB7A929-2538-47CA-BAF3-C8406119CC3A}"/>
    <dgm:cxn modelId="{24DD4B5B-C188-4BDA-AA86-5013AC3054F1}" type="presOf" srcId="{AF5F6FD2-7CA0-473E-8CA9-69EDCC58E3E0}" destId="{ADE0F419-64C8-46CF-A0F4-AB0B28F38839}" srcOrd="0" destOrd="0" presId="urn:microsoft.com/office/officeart/2005/8/layout/hierarchy1#1"/>
    <dgm:cxn modelId="{4A9F9055-49D8-4D7D-A1DD-EBDFEA53F463}" srcId="{C002DB2C-DD11-4206-A6EA-3112350E0AEA}" destId="{DCF3A481-3961-4536-A83C-B80509C92917}" srcOrd="1" destOrd="0" parTransId="{CEC28FED-5072-4AC7-A6B7-800D84CCB9B5}" sibTransId="{3AE11E4B-1D9F-47BB-A791-648A85846D62}"/>
    <dgm:cxn modelId="{46C95020-D784-49BE-838E-F1FEC8B768FD}" type="presOf" srcId="{A9222DDD-73B6-47BA-B1BF-0DFBE5FA2F74}" destId="{E6BEA53E-9D53-4D0F-9E7F-D6FF33AD4552}" srcOrd="0" destOrd="0" presId="urn:microsoft.com/office/officeart/2005/8/layout/hierarchy1#1"/>
    <dgm:cxn modelId="{076E42EB-CEDF-458D-B63D-C42C373FC11D}" type="presOf" srcId="{A65C63EF-04B0-4B20-8BEC-901AC8F25D75}" destId="{D7294DA8-B6E2-49FF-8124-F26E0DA4DE00}" srcOrd="0" destOrd="0" presId="urn:microsoft.com/office/officeart/2005/8/layout/hierarchy1#1"/>
    <dgm:cxn modelId="{83B62B43-C95A-49B4-B005-28365FEEBC49}" type="presOf" srcId="{517AA1E6-8968-47CA-BF1B-4255A0B9CD75}" destId="{2B67EB83-259F-4D57-BA38-088D351CC11A}" srcOrd="0" destOrd="0" presId="urn:microsoft.com/office/officeart/2005/8/layout/hierarchy1#1"/>
    <dgm:cxn modelId="{00E3B7EE-3093-47A9-B8DF-3057DFA97A82}" type="presOf" srcId="{23DF9DF8-E7CC-4164-97E7-BF98777A598F}" destId="{58B8F812-DD86-4F78-A5B6-292BADBE402A}" srcOrd="0" destOrd="0" presId="urn:microsoft.com/office/officeart/2005/8/layout/hierarchy1#1"/>
    <dgm:cxn modelId="{92991C51-BA8D-4AF7-9D0F-A1E92A6AE0A3}" srcId="{C002DB2C-DD11-4206-A6EA-3112350E0AEA}" destId="{A29557DE-735E-4D7E-9BDE-7EB57C997083}" srcOrd="2" destOrd="0" parTransId="{A9222DDD-73B6-47BA-B1BF-0DFBE5FA2F74}" sibTransId="{F667CCE1-24F5-44C3-9F92-AB7576E2D5B7}"/>
    <dgm:cxn modelId="{84655B2D-32F4-443C-9C0B-2E1795828F1F}" type="presOf" srcId="{A07D4FD2-29CD-4D12-A38C-2238D09A1E7F}" destId="{7CE465EE-0891-4398-B8A3-4DE15D0E6EC0}" srcOrd="0" destOrd="0" presId="urn:microsoft.com/office/officeart/2005/8/layout/hierarchy1#1"/>
    <dgm:cxn modelId="{6CBD47BD-E417-4BB0-B929-563488930D4E}" srcId="{DCF3A481-3961-4536-A83C-B80509C92917}" destId="{52B15120-7B7A-4C12-8F73-2E446C4AA1C8}" srcOrd="1" destOrd="0" parTransId="{A65C63EF-04B0-4B20-8BEC-901AC8F25D75}" sibTransId="{3C4FA770-AB00-4C0D-8258-0455FD4B3459}"/>
    <dgm:cxn modelId="{2F632806-B40F-479F-B0B0-AAE13F0CCB9C}" type="presOf" srcId="{952A36E6-27AA-4BF7-A7B8-8A6082CA23F3}" destId="{CAC58B3C-091C-45ED-A5E6-FC7FEAF06D03}" srcOrd="0" destOrd="0" presId="urn:microsoft.com/office/officeart/2005/8/layout/hierarchy1#1"/>
    <dgm:cxn modelId="{10D0DDF5-9724-430A-A107-C733A7AC8FEB}" type="presParOf" srcId="{7CE465EE-0891-4398-B8A3-4DE15D0E6EC0}" destId="{F2D02B53-9045-4DA0-ACA0-B0DCC73622CE}" srcOrd="0" destOrd="0" presId="urn:microsoft.com/office/officeart/2005/8/layout/hierarchy1#1"/>
    <dgm:cxn modelId="{87A0143B-2EE7-49B3-839D-4B15F0F7BB0F}" type="presParOf" srcId="{F2D02B53-9045-4DA0-ACA0-B0DCC73622CE}" destId="{905106EA-FD4B-4E37-9FCD-094C001430B5}" srcOrd="0" destOrd="0" presId="urn:microsoft.com/office/officeart/2005/8/layout/hierarchy1#1"/>
    <dgm:cxn modelId="{93ECD019-21E4-4D3F-A9F7-5AF4EB7B9CED}" type="presParOf" srcId="{905106EA-FD4B-4E37-9FCD-094C001430B5}" destId="{D0FB4D6B-2D02-451A-88F4-021C32BCC8A3}" srcOrd="0" destOrd="0" presId="urn:microsoft.com/office/officeart/2005/8/layout/hierarchy1#1"/>
    <dgm:cxn modelId="{4B46DC51-FCC6-448B-8C81-84359191C42F}" type="presParOf" srcId="{905106EA-FD4B-4E37-9FCD-094C001430B5}" destId="{8AD5B699-9BAE-46E3-8252-9621901FEF95}" srcOrd="1" destOrd="0" presId="urn:microsoft.com/office/officeart/2005/8/layout/hierarchy1#1"/>
    <dgm:cxn modelId="{8F6BF33E-03DB-40B2-A858-061FF3532D8D}" type="presParOf" srcId="{F2D02B53-9045-4DA0-ACA0-B0DCC73622CE}" destId="{185EE5B3-91BA-42E3-89A2-2F12008B890F}" srcOrd="1" destOrd="0" presId="urn:microsoft.com/office/officeart/2005/8/layout/hierarchy1#1"/>
    <dgm:cxn modelId="{B5B4E475-E60E-4C76-8152-8AA30DCCC354}" type="presParOf" srcId="{185EE5B3-91BA-42E3-89A2-2F12008B890F}" destId="{CAC58B3C-091C-45ED-A5E6-FC7FEAF06D03}" srcOrd="0" destOrd="0" presId="urn:microsoft.com/office/officeart/2005/8/layout/hierarchy1#1"/>
    <dgm:cxn modelId="{AA48185D-7370-4038-B477-40A08DB9D2F5}" type="presParOf" srcId="{185EE5B3-91BA-42E3-89A2-2F12008B890F}" destId="{1DACE1B1-1563-40E0-89C6-269C1D85B71B}" srcOrd="1" destOrd="0" presId="urn:microsoft.com/office/officeart/2005/8/layout/hierarchy1#1"/>
    <dgm:cxn modelId="{391098C0-6577-42A3-9FBB-0D4C81BB52F4}" type="presParOf" srcId="{1DACE1B1-1563-40E0-89C6-269C1D85B71B}" destId="{86DAAA98-4CB4-431B-9A69-FF12FE7098CA}" srcOrd="0" destOrd="0" presId="urn:microsoft.com/office/officeart/2005/8/layout/hierarchy1#1"/>
    <dgm:cxn modelId="{4C4F2B9A-4796-40E0-82F3-DDF74E1E942C}" type="presParOf" srcId="{86DAAA98-4CB4-431B-9A69-FF12FE7098CA}" destId="{5E4B1ACD-291B-4042-8F7D-1A20B8A4E6D7}" srcOrd="0" destOrd="0" presId="urn:microsoft.com/office/officeart/2005/8/layout/hierarchy1#1"/>
    <dgm:cxn modelId="{F66D546F-C5E2-4FAF-911F-E18161037E5B}" type="presParOf" srcId="{86DAAA98-4CB4-431B-9A69-FF12FE7098CA}" destId="{BB273B33-0DEB-4C55-B521-38629DA5A0A8}" srcOrd="1" destOrd="0" presId="urn:microsoft.com/office/officeart/2005/8/layout/hierarchy1#1"/>
    <dgm:cxn modelId="{F7DB5D99-85DA-442A-8BD0-D0057A9DB37A}" type="presParOf" srcId="{1DACE1B1-1563-40E0-89C6-269C1D85B71B}" destId="{BF78A8E4-9ACC-4DDA-876E-1728F7E506CE}" srcOrd="1" destOrd="0" presId="urn:microsoft.com/office/officeart/2005/8/layout/hierarchy1#1"/>
    <dgm:cxn modelId="{DC696EA7-79E7-45C6-92A5-3D897D310DD4}" type="presParOf" srcId="{185EE5B3-91BA-42E3-89A2-2F12008B890F}" destId="{3FBF1F79-F5CF-4D92-BEA3-36737020ECEE}" srcOrd="2" destOrd="0" presId="urn:microsoft.com/office/officeart/2005/8/layout/hierarchy1#1"/>
    <dgm:cxn modelId="{A94028AE-BB61-4C7D-A909-09E62979FEB2}" type="presParOf" srcId="{185EE5B3-91BA-42E3-89A2-2F12008B890F}" destId="{266C7E11-5ECC-4D3C-9451-D5F8B6DF93E9}" srcOrd="3" destOrd="0" presId="urn:microsoft.com/office/officeart/2005/8/layout/hierarchy1#1"/>
    <dgm:cxn modelId="{617819E7-D7E8-4FBF-96B8-1C930BED7059}" type="presParOf" srcId="{266C7E11-5ECC-4D3C-9451-D5F8B6DF93E9}" destId="{8FAB93F4-AE54-4240-8FB3-C297B583EB38}" srcOrd="0" destOrd="0" presId="urn:microsoft.com/office/officeart/2005/8/layout/hierarchy1#1"/>
    <dgm:cxn modelId="{0865CA0C-E211-4712-AF64-D0D062148349}" type="presParOf" srcId="{8FAB93F4-AE54-4240-8FB3-C297B583EB38}" destId="{27D32D95-D683-4257-B6C7-89D3F459BACB}" srcOrd="0" destOrd="0" presId="urn:microsoft.com/office/officeart/2005/8/layout/hierarchy1#1"/>
    <dgm:cxn modelId="{6FD1F4E9-6C16-4A8C-B23D-33882BDDDFC9}" type="presParOf" srcId="{8FAB93F4-AE54-4240-8FB3-C297B583EB38}" destId="{0CC8F421-869A-4ABC-9A08-B07D3A0917E7}" srcOrd="1" destOrd="0" presId="urn:microsoft.com/office/officeart/2005/8/layout/hierarchy1#1"/>
    <dgm:cxn modelId="{377C323D-C5D0-47A9-B1C9-BCB067BDD8AE}" type="presParOf" srcId="{266C7E11-5ECC-4D3C-9451-D5F8B6DF93E9}" destId="{B6B130ED-B71D-47F7-9DB2-F60C6DE621F4}" srcOrd="1" destOrd="0" presId="urn:microsoft.com/office/officeart/2005/8/layout/hierarchy1#1"/>
    <dgm:cxn modelId="{2AE2EAE2-AAE1-4C5C-99B3-6A8315630B02}" type="presParOf" srcId="{B6B130ED-B71D-47F7-9DB2-F60C6DE621F4}" destId="{2B67EB83-259F-4D57-BA38-088D351CC11A}" srcOrd="0" destOrd="0" presId="urn:microsoft.com/office/officeart/2005/8/layout/hierarchy1#1"/>
    <dgm:cxn modelId="{62EDA3C9-7EB7-4556-849B-6DF5DECBC35D}" type="presParOf" srcId="{B6B130ED-B71D-47F7-9DB2-F60C6DE621F4}" destId="{536BBA5A-E51C-4634-9B94-11106C873775}" srcOrd="1" destOrd="0" presId="urn:microsoft.com/office/officeart/2005/8/layout/hierarchy1#1"/>
    <dgm:cxn modelId="{B3902448-8E6C-458B-BF11-D7AD2EE9122B}" type="presParOf" srcId="{536BBA5A-E51C-4634-9B94-11106C873775}" destId="{BB7B65C0-5AB5-4BD0-92F2-1435751AB50F}" srcOrd="0" destOrd="0" presId="urn:microsoft.com/office/officeart/2005/8/layout/hierarchy1#1"/>
    <dgm:cxn modelId="{0732D313-3F49-4ACC-B5A4-60818559CC16}" type="presParOf" srcId="{BB7B65C0-5AB5-4BD0-92F2-1435751AB50F}" destId="{D0CE1276-ED64-4C7B-BE26-0FBD84A09FF2}" srcOrd="0" destOrd="0" presId="urn:microsoft.com/office/officeart/2005/8/layout/hierarchy1#1"/>
    <dgm:cxn modelId="{39ED8905-EB98-4718-B312-3B64B22599E9}" type="presParOf" srcId="{BB7B65C0-5AB5-4BD0-92F2-1435751AB50F}" destId="{ADE0F419-64C8-46CF-A0F4-AB0B28F38839}" srcOrd="1" destOrd="0" presId="urn:microsoft.com/office/officeart/2005/8/layout/hierarchy1#1"/>
    <dgm:cxn modelId="{56779494-220A-444E-830B-90026AD7CAFC}" type="presParOf" srcId="{536BBA5A-E51C-4634-9B94-11106C873775}" destId="{FCB91001-C9CE-4D12-B818-CEEBE49FE4FB}" srcOrd="1" destOrd="0" presId="urn:microsoft.com/office/officeart/2005/8/layout/hierarchy1#1"/>
    <dgm:cxn modelId="{F378E77C-59D6-4699-B1E3-6F7263E6C144}" type="presParOf" srcId="{B6B130ED-B71D-47F7-9DB2-F60C6DE621F4}" destId="{D7294DA8-B6E2-49FF-8124-F26E0DA4DE00}" srcOrd="2" destOrd="0" presId="urn:microsoft.com/office/officeart/2005/8/layout/hierarchy1#1"/>
    <dgm:cxn modelId="{9D627DC1-41C3-4EEB-9832-28EC2CD6A423}" type="presParOf" srcId="{B6B130ED-B71D-47F7-9DB2-F60C6DE621F4}" destId="{736D126C-12F3-4490-B3DA-0DD7CA19DA12}" srcOrd="3" destOrd="0" presId="urn:microsoft.com/office/officeart/2005/8/layout/hierarchy1#1"/>
    <dgm:cxn modelId="{29D4CB75-8FD4-49DB-B75D-2E017D28E679}" type="presParOf" srcId="{736D126C-12F3-4490-B3DA-0DD7CA19DA12}" destId="{5C040D26-FC0C-4EFD-9DFE-3FB8BCB5B145}" srcOrd="0" destOrd="0" presId="urn:microsoft.com/office/officeart/2005/8/layout/hierarchy1#1"/>
    <dgm:cxn modelId="{2F847656-BFB4-432C-8A06-7D6B81B6E5FF}" type="presParOf" srcId="{5C040D26-FC0C-4EFD-9DFE-3FB8BCB5B145}" destId="{87A5505A-E40E-4CC0-97F1-9DBEA71E8535}" srcOrd="0" destOrd="0" presId="urn:microsoft.com/office/officeart/2005/8/layout/hierarchy1#1"/>
    <dgm:cxn modelId="{8784BF7E-C52C-4432-84F5-575FC190A61B}" type="presParOf" srcId="{5C040D26-FC0C-4EFD-9DFE-3FB8BCB5B145}" destId="{292C4682-7C3F-43F1-BBC2-C31905E18AA3}" srcOrd="1" destOrd="0" presId="urn:microsoft.com/office/officeart/2005/8/layout/hierarchy1#1"/>
    <dgm:cxn modelId="{8822C6C6-E9AD-4165-B058-A6983294C2A1}" type="presParOf" srcId="{736D126C-12F3-4490-B3DA-0DD7CA19DA12}" destId="{6FEAB50D-6E9C-4079-9424-8B6B4779B172}" srcOrd="1" destOrd="0" presId="urn:microsoft.com/office/officeart/2005/8/layout/hierarchy1#1"/>
    <dgm:cxn modelId="{EDD95CF3-DBB1-46EC-803A-37E486399D91}" type="presParOf" srcId="{185EE5B3-91BA-42E3-89A2-2F12008B890F}" destId="{E6BEA53E-9D53-4D0F-9E7F-D6FF33AD4552}" srcOrd="4" destOrd="0" presId="urn:microsoft.com/office/officeart/2005/8/layout/hierarchy1#1"/>
    <dgm:cxn modelId="{98E92B20-2DE1-436B-BFAE-E714FD79FFB2}" type="presParOf" srcId="{185EE5B3-91BA-42E3-89A2-2F12008B890F}" destId="{FEB3FAF2-E439-41DB-ABC6-043487B7CD85}" srcOrd="5" destOrd="0" presId="urn:microsoft.com/office/officeart/2005/8/layout/hierarchy1#1"/>
    <dgm:cxn modelId="{3B6D0F13-83AF-4FAA-BF61-7E4AD44EB7D1}" type="presParOf" srcId="{FEB3FAF2-E439-41DB-ABC6-043487B7CD85}" destId="{9705735B-8426-45AC-BD2B-9A0F8BC85F51}" srcOrd="0" destOrd="0" presId="urn:microsoft.com/office/officeart/2005/8/layout/hierarchy1#1"/>
    <dgm:cxn modelId="{6DF4F8F1-5620-4D74-BA89-8E56F473E19C}" type="presParOf" srcId="{9705735B-8426-45AC-BD2B-9A0F8BC85F51}" destId="{6D8352A0-1E8A-4693-A4C9-C10413DF26B9}" srcOrd="0" destOrd="0" presId="urn:microsoft.com/office/officeart/2005/8/layout/hierarchy1#1"/>
    <dgm:cxn modelId="{6C96FC46-3DC8-4F72-A9A6-E819B0D85E01}" type="presParOf" srcId="{9705735B-8426-45AC-BD2B-9A0F8BC85F51}" destId="{3956234C-4A57-400E-AF03-33D9D0E80F2B}" srcOrd="1" destOrd="0" presId="urn:microsoft.com/office/officeart/2005/8/layout/hierarchy1#1"/>
    <dgm:cxn modelId="{38D75F90-B621-4103-BF74-A30E8973B99F}" type="presParOf" srcId="{FEB3FAF2-E439-41DB-ABC6-043487B7CD85}" destId="{74D645DE-660F-46B1-9069-1CB1019F4584}" srcOrd="1" destOrd="0" presId="urn:microsoft.com/office/officeart/2005/8/layout/hierarchy1#1"/>
    <dgm:cxn modelId="{77CA92E2-5E78-44B1-95B8-5A5297AB6863}" type="presParOf" srcId="{74D645DE-660F-46B1-9069-1CB1019F4584}" destId="{58B8F812-DD86-4F78-A5B6-292BADBE402A}" srcOrd="0" destOrd="0" presId="urn:microsoft.com/office/officeart/2005/8/layout/hierarchy1#1"/>
    <dgm:cxn modelId="{368CDDA4-88CF-4C3F-90CD-6D2DC1075E42}" type="presParOf" srcId="{74D645DE-660F-46B1-9069-1CB1019F4584}" destId="{132792FD-1A21-45A4-8FED-EB0EA820A755}" srcOrd="1" destOrd="0" presId="urn:microsoft.com/office/officeart/2005/8/layout/hierarchy1#1"/>
    <dgm:cxn modelId="{C04A7C47-0587-4538-BBAB-D24C71B9E67B}" type="presParOf" srcId="{132792FD-1A21-45A4-8FED-EB0EA820A755}" destId="{C0A30E0F-D589-444C-8194-C24283F2A762}" srcOrd="0" destOrd="0" presId="urn:microsoft.com/office/officeart/2005/8/layout/hierarchy1#1"/>
    <dgm:cxn modelId="{3247DF20-D6E5-46EC-9630-F39DFB9B5B54}" type="presParOf" srcId="{C0A30E0F-D589-444C-8194-C24283F2A762}" destId="{1695FFD3-AA6A-4C76-A7BE-AA08CE825CAF}" srcOrd="0" destOrd="0" presId="urn:microsoft.com/office/officeart/2005/8/layout/hierarchy1#1"/>
    <dgm:cxn modelId="{DF076D26-3227-49E2-951B-439BC3023EA5}" type="presParOf" srcId="{C0A30E0F-D589-444C-8194-C24283F2A762}" destId="{AE8D28CF-3412-4524-8A4F-EF0643A0D821}" srcOrd="1" destOrd="0" presId="urn:microsoft.com/office/officeart/2005/8/layout/hierarchy1#1"/>
    <dgm:cxn modelId="{05367CF5-BDB4-46A0-AD25-0FB624CD90FA}" type="presParOf" srcId="{132792FD-1A21-45A4-8FED-EB0EA820A755}" destId="{A100B1B3-A71F-4271-8413-E70397DB4787}" srcOrd="1" destOrd="0" presId="urn:microsoft.com/office/officeart/2005/8/layout/hierarchy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AFB749-5F3F-492F-A927-12C8B4C44E2D}" type="doc">
      <dgm:prSet loTypeId="urn:microsoft.com/office/officeart/2005/8/layout/orgChart1" loCatId="hierarchy" qsTypeId="urn:microsoft.com/office/officeart/2005/8/quickstyle/3d3" qsCatId="3D" csTypeId="urn:microsoft.com/office/officeart/2005/8/colors/accent1_2" csCatId="accent1" phldr="1"/>
      <dgm:spPr/>
    </dgm:pt>
    <dgm:pt modelId="{EA6F2EAC-0254-4C03-B449-218642217B00}">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工程招投标的特点</a:t>
          </a:r>
          <a:endParaRPr kumimoji="0" lang="zh-CN" altLang="en-US" sz="1400" b="0" i="0" u="none" strike="noStrike" cap="none" normalizeH="0" baseline="0" dirty="0" smtClean="0">
            <a:ln/>
            <a:effectLst/>
            <a:latin typeface="微软雅黑" panose="020B0503020204020204" pitchFamily="34" charset="-122"/>
            <a:ea typeface="宋体" pitchFamily="2" charset="-122"/>
          </a:endParaRPr>
        </a:p>
      </dgm:t>
    </dgm:pt>
    <dgm:pt modelId="{2D734BA7-4C06-4477-A3F9-044741EA7BC6}" type="parTrans" cxnId="{DD21487B-0DFC-4682-8F24-C1579DA7254F}">
      <dgm:prSet/>
      <dgm:spPr/>
      <dgm:t>
        <a:bodyPr/>
        <a:lstStyle/>
        <a:p>
          <a:pPr algn="ctr"/>
          <a:endParaRPr lang="zh-CN" altLang="en-US" sz="1400"/>
        </a:p>
      </dgm:t>
    </dgm:pt>
    <dgm:pt modelId="{CFD263F7-EDF0-4A5C-B824-F3644E3C432B}" type="sibTrans" cxnId="{DD21487B-0DFC-4682-8F24-C1579DA7254F}">
      <dgm:prSet/>
      <dgm:spPr/>
      <dgm:t>
        <a:bodyPr/>
        <a:lstStyle/>
        <a:p>
          <a:pPr algn="ctr"/>
          <a:endParaRPr lang="zh-CN" altLang="en-US" sz="1400"/>
        </a:p>
      </dgm:t>
    </dgm:pt>
    <dgm:pt modelId="{995A3362-CF67-4924-A195-166CCBAB6228}">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竞争机制</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防止垄断</a:t>
          </a:r>
          <a:endParaRPr kumimoji="0" lang="zh-CN" altLang="en-US" sz="1400" b="0" i="0" u="none" strike="noStrike" cap="none" normalizeH="0" baseline="0" dirty="0" smtClean="0">
            <a:ln/>
            <a:effectLst/>
            <a:latin typeface="微软雅黑" panose="020B0503020204020204" pitchFamily="34" charset="-122"/>
            <a:ea typeface="宋体" pitchFamily="2" charset="-122"/>
          </a:endParaRPr>
        </a:p>
      </dgm:t>
    </dgm:pt>
    <dgm:pt modelId="{56BD30A8-138A-4929-96E4-47C4058E7E5D}" type="parTrans" cxnId="{6AF01657-406D-4241-BDD4-DF20E03FAF25}">
      <dgm:prSet/>
      <dgm:spPr/>
      <dgm:t>
        <a:bodyPr/>
        <a:lstStyle/>
        <a:p>
          <a:pPr algn="ctr"/>
          <a:endParaRPr lang="zh-CN" altLang="en-US" sz="1400"/>
        </a:p>
      </dgm:t>
    </dgm:pt>
    <dgm:pt modelId="{1EBF9D82-D7B7-4F9C-B1CA-EC54FD81643B}" type="sibTrans" cxnId="{6AF01657-406D-4241-BDD4-DF20E03FAF25}">
      <dgm:prSet/>
      <dgm:spPr/>
      <dgm:t>
        <a:bodyPr/>
        <a:lstStyle/>
        <a:p>
          <a:pPr algn="ctr"/>
          <a:endParaRPr lang="zh-CN" altLang="en-US" sz="1400"/>
        </a:p>
      </dgm:t>
    </dgm:pt>
    <dgm:pt modelId="{7466D0EC-CE70-45AF-9C6B-63608F76DC97}">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交易公开、</a:t>
          </a:r>
          <a:endParaRPr kumimoji="0" lang="en-US" altLang="zh-CN" sz="1400" b="0" i="0" u="none" strike="noStrike"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公正、公平</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dirty="0" smtClean="0">
            <a:ln/>
            <a:effectLst/>
            <a:latin typeface="微软雅黑" panose="020B0503020204020204" pitchFamily="34" charset="-122"/>
            <a:ea typeface="宋体" pitchFamily="2" charset="-122"/>
          </a:endParaRPr>
        </a:p>
      </dgm:t>
    </dgm:pt>
    <dgm:pt modelId="{BE6DC3BC-6537-4C6E-BD61-BE77CB0C4533}" type="parTrans" cxnId="{FAF3950C-ACBF-4892-8656-561A734FEBEC}">
      <dgm:prSet/>
      <dgm:spPr/>
      <dgm:t>
        <a:bodyPr/>
        <a:lstStyle/>
        <a:p>
          <a:pPr algn="ctr"/>
          <a:endParaRPr lang="zh-CN" altLang="en-US" sz="1400"/>
        </a:p>
      </dgm:t>
    </dgm:pt>
    <dgm:pt modelId="{7AA1F750-213E-419F-8B12-39C731EB5D4C}" type="sibTrans" cxnId="{FAF3950C-ACBF-4892-8656-561A734FEBEC}">
      <dgm:prSet/>
      <dgm:spPr/>
      <dgm:t>
        <a:bodyPr/>
        <a:lstStyle/>
        <a:p>
          <a:pPr algn="ctr"/>
          <a:endParaRPr lang="zh-CN" altLang="en-US" sz="1400"/>
        </a:p>
      </dgm:t>
    </dgm:pt>
    <dgm:pt modelId="{DE45700C-6400-4FA4-83EE-B004568EF7C7}">
      <dgm:prSet custT="1"/>
      <dgm:spPr/>
      <dgm:t>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科学合理的监管机制</a:t>
          </a:r>
          <a:endParaRPr kumimoji="0" lang="zh-CN" altLang="en-US" sz="1400" b="0" i="0" u="none" strike="noStrike" cap="none" normalizeH="0" baseline="0" dirty="0" smtClean="0">
            <a:ln/>
            <a:effectLst/>
            <a:latin typeface="微软雅黑" panose="020B0503020204020204" pitchFamily="34" charset="-122"/>
            <a:ea typeface="宋体" pitchFamily="2" charset="-122"/>
          </a:endParaRPr>
        </a:p>
      </dgm:t>
    </dgm:pt>
    <dgm:pt modelId="{332C1B88-3CBE-46C2-9F58-F5539CECBF21}" type="parTrans" cxnId="{5EDA52C0-CFAC-4CE8-BAB9-7C4008B39185}">
      <dgm:prSet/>
      <dgm:spPr/>
      <dgm:t>
        <a:bodyPr/>
        <a:lstStyle/>
        <a:p>
          <a:pPr algn="ctr"/>
          <a:endParaRPr lang="zh-CN" altLang="en-US" sz="1400"/>
        </a:p>
      </dgm:t>
    </dgm:pt>
    <dgm:pt modelId="{854F4386-4853-4DBF-A749-345DE7DEBA8A}" type="sibTrans" cxnId="{5EDA52C0-CFAC-4CE8-BAB9-7C4008B39185}">
      <dgm:prSet/>
      <dgm:spPr/>
      <dgm:t>
        <a:bodyPr/>
        <a:lstStyle/>
        <a:p>
          <a:pPr algn="ctr"/>
          <a:endParaRPr lang="zh-CN" altLang="en-US" sz="1400"/>
        </a:p>
      </dgm:t>
    </dgm:pt>
    <dgm:pt modelId="{EAA6A0A1-B53B-45DE-9A10-6A358677160C}">
      <dgm:prSet custT="1"/>
      <dgm:spPr/>
      <dgm:t>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科学合理的</a:t>
          </a:r>
          <a:endParaRPr kumimoji="0" lang="en-US" altLang="zh-CN" sz="1400" b="0" i="0" u="none" strike="noStrike"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运作程序</a:t>
          </a:r>
          <a:endParaRPr kumimoji="0" lang="zh-CN" altLang="en-US" sz="1400" b="0" i="0" u="none" strike="noStrike" cap="none" normalizeH="0" baseline="0" dirty="0" smtClean="0">
            <a:ln/>
            <a:effectLst/>
            <a:latin typeface="微软雅黑" panose="020B0503020204020204" pitchFamily="34" charset="-122"/>
            <a:ea typeface="宋体" pitchFamily="2" charset="-122"/>
          </a:endParaRPr>
        </a:p>
      </dgm:t>
    </dgm:pt>
    <dgm:pt modelId="{B58CE777-1DAF-4301-9E6F-4F06F7A72567}" type="parTrans" cxnId="{7D3DEF2A-EF24-46AA-90A7-EA8D8C49585A}">
      <dgm:prSet/>
      <dgm:spPr/>
      <dgm:t>
        <a:bodyPr/>
        <a:lstStyle/>
        <a:p>
          <a:pPr algn="ctr"/>
          <a:endParaRPr lang="zh-CN" altLang="en-US" sz="1400"/>
        </a:p>
      </dgm:t>
    </dgm:pt>
    <dgm:pt modelId="{8C93A839-EA9C-49AE-B481-F2FB5FC504FB}" type="sibTrans" cxnId="{7D3DEF2A-EF24-46AA-90A7-EA8D8C49585A}">
      <dgm:prSet/>
      <dgm:spPr/>
      <dgm:t>
        <a:bodyPr/>
        <a:lstStyle/>
        <a:p>
          <a:pPr algn="ctr"/>
          <a:endParaRPr lang="zh-CN" altLang="en-US" sz="1400"/>
        </a:p>
      </dgm:t>
    </dgm:pt>
    <dgm:pt modelId="{9049D37D-9470-4A01-934B-184514F440E7}">
      <dgm:prSet custT="1"/>
      <dgm:spPr/>
      <dgm:t>
        <a:bodyPr/>
        <a:lstStyle/>
        <a:p>
          <a:pPr marL="0" marR="0" lvl="0" indent="0" algn="ctr" defTabSz="914400" rtl="0" eaLnBrk="1" fontAlgn="base" latinLnBrk="0" hangingPunct="1">
            <a:lnSpc>
              <a:spcPct val="96000"/>
            </a:lnSpc>
            <a:spcBef>
              <a:spcPct val="0"/>
            </a:spcBef>
            <a:spcAft>
              <a:spcPct val="0"/>
            </a:spcAft>
            <a:buClrTx/>
            <a:buSzTx/>
            <a:buFontTx/>
            <a:buNone/>
            <a:tabLst/>
          </a:pPr>
          <a:endParaRPr kumimoji="0" lang="en-US" altLang="zh-CN" sz="1400" b="0" i="0" u="none" strike="noStrike"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cap="none" normalizeH="0" baseline="0" dirty="0" smtClean="0">
              <a:ln/>
              <a:effectLst/>
              <a:latin typeface="楷体_GB2312" pitchFamily="49" charset="-122"/>
              <a:ea typeface="楷体_GB2312" pitchFamily="49" charset="-122"/>
            </a:rPr>
            <a:t>优胜劣汰，杜绝不正之风</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dirty="0" smtClean="0">
            <a:ln/>
            <a:effectLst/>
            <a:latin typeface="微软雅黑" panose="020B0503020204020204" pitchFamily="34" charset="-122"/>
            <a:ea typeface="宋体" pitchFamily="2" charset="-122"/>
          </a:endParaRPr>
        </a:p>
      </dgm:t>
    </dgm:pt>
    <dgm:pt modelId="{8F00BFCD-C00D-4C5E-B049-3490F92C72D6}" type="parTrans" cxnId="{93EC4AD7-95C8-4C72-8B7E-C32DBB65E325}">
      <dgm:prSet/>
      <dgm:spPr/>
      <dgm:t>
        <a:bodyPr/>
        <a:lstStyle/>
        <a:p>
          <a:pPr algn="ctr"/>
          <a:endParaRPr lang="zh-CN" altLang="en-US" sz="1400"/>
        </a:p>
      </dgm:t>
    </dgm:pt>
    <dgm:pt modelId="{EE8B209A-D90E-496E-8CF3-03CFBC395BCE}" type="sibTrans" cxnId="{93EC4AD7-95C8-4C72-8B7E-C32DBB65E325}">
      <dgm:prSet/>
      <dgm:spPr/>
      <dgm:t>
        <a:bodyPr/>
        <a:lstStyle/>
        <a:p>
          <a:pPr algn="ctr"/>
          <a:endParaRPr lang="zh-CN" altLang="en-US" sz="1400"/>
        </a:p>
      </dgm:t>
    </dgm:pt>
    <dgm:pt modelId="{269B66BC-E8C1-41CF-B367-94574DC54109}" type="pres">
      <dgm:prSet presAssocID="{CCAFB749-5F3F-492F-A927-12C8B4C44E2D}" presName="hierChild1" presStyleCnt="0">
        <dgm:presLayoutVars>
          <dgm:orgChart val="1"/>
          <dgm:chPref val="1"/>
          <dgm:dir/>
          <dgm:animOne val="branch"/>
          <dgm:animLvl val="lvl"/>
          <dgm:resizeHandles/>
        </dgm:presLayoutVars>
      </dgm:prSet>
      <dgm:spPr/>
    </dgm:pt>
    <dgm:pt modelId="{4305E155-53F5-4D5F-842D-A031ED5689CC}" type="pres">
      <dgm:prSet presAssocID="{EA6F2EAC-0254-4C03-B449-218642217B00}" presName="hierRoot1" presStyleCnt="0">
        <dgm:presLayoutVars>
          <dgm:hierBranch/>
        </dgm:presLayoutVars>
      </dgm:prSet>
      <dgm:spPr/>
    </dgm:pt>
    <dgm:pt modelId="{839E88AC-54ED-4DE2-BCF8-3677F0C0EEB1}" type="pres">
      <dgm:prSet presAssocID="{EA6F2EAC-0254-4C03-B449-218642217B00}" presName="rootComposite1" presStyleCnt="0"/>
      <dgm:spPr/>
    </dgm:pt>
    <dgm:pt modelId="{67E4FB45-2EC2-41E8-8F06-3586E215402F}" type="pres">
      <dgm:prSet presAssocID="{EA6F2EAC-0254-4C03-B449-218642217B00}" presName="rootText1" presStyleLbl="node0" presStyleIdx="0" presStyleCnt="1" custLinFactNeighborY="-90472">
        <dgm:presLayoutVars>
          <dgm:chPref val="3"/>
        </dgm:presLayoutVars>
      </dgm:prSet>
      <dgm:spPr/>
      <dgm:t>
        <a:bodyPr/>
        <a:lstStyle/>
        <a:p>
          <a:endParaRPr lang="zh-CN" altLang="en-US"/>
        </a:p>
      </dgm:t>
    </dgm:pt>
    <dgm:pt modelId="{46BAE411-8501-48AB-BFFE-84774858E048}" type="pres">
      <dgm:prSet presAssocID="{EA6F2EAC-0254-4C03-B449-218642217B00}" presName="rootConnector1" presStyleLbl="node1" presStyleIdx="0" presStyleCnt="0"/>
      <dgm:spPr/>
      <dgm:t>
        <a:bodyPr/>
        <a:lstStyle/>
        <a:p>
          <a:endParaRPr lang="zh-CN" altLang="en-US"/>
        </a:p>
      </dgm:t>
    </dgm:pt>
    <dgm:pt modelId="{55F94281-F5AE-411E-A451-8FCB5C507E53}" type="pres">
      <dgm:prSet presAssocID="{EA6F2EAC-0254-4C03-B449-218642217B00}" presName="hierChild2" presStyleCnt="0"/>
      <dgm:spPr/>
    </dgm:pt>
    <dgm:pt modelId="{46AB4DBE-A050-4513-9977-E284E9929474}" type="pres">
      <dgm:prSet presAssocID="{56BD30A8-138A-4929-96E4-47C4058E7E5D}" presName="Name35" presStyleLbl="parChTrans1D2" presStyleIdx="0" presStyleCnt="5"/>
      <dgm:spPr/>
      <dgm:t>
        <a:bodyPr/>
        <a:lstStyle/>
        <a:p>
          <a:endParaRPr lang="zh-CN" altLang="en-US"/>
        </a:p>
      </dgm:t>
    </dgm:pt>
    <dgm:pt modelId="{3E5EEB4B-7D68-4A88-B0A4-F1FA06F2A968}" type="pres">
      <dgm:prSet presAssocID="{995A3362-CF67-4924-A195-166CCBAB6228}" presName="hierRoot2" presStyleCnt="0">
        <dgm:presLayoutVars>
          <dgm:hierBranch/>
        </dgm:presLayoutVars>
      </dgm:prSet>
      <dgm:spPr/>
    </dgm:pt>
    <dgm:pt modelId="{F34264EC-A476-467D-A2B3-628067BA2554}" type="pres">
      <dgm:prSet presAssocID="{995A3362-CF67-4924-A195-166CCBAB6228}" presName="rootComposite" presStyleCnt="0"/>
      <dgm:spPr/>
    </dgm:pt>
    <dgm:pt modelId="{BAFE1958-D1F4-40F5-B368-4F90BD151B22}" type="pres">
      <dgm:prSet presAssocID="{995A3362-CF67-4924-A195-166CCBAB6228}" presName="rootText" presStyleLbl="node2" presStyleIdx="0" presStyleCnt="5">
        <dgm:presLayoutVars>
          <dgm:chPref val="3"/>
        </dgm:presLayoutVars>
      </dgm:prSet>
      <dgm:spPr/>
      <dgm:t>
        <a:bodyPr/>
        <a:lstStyle/>
        <a:p>
          <a:endParaRPr lang="zh-CN" altLang="en-US"/>
        </a:p>
      </dgm:t>
    </dgm:pt>
    <dgm:pt modelId="{F725AE8F-F0EA-4FB8-A3CD-CB8ABE1E1CB9}" type="pres">
      <dgm:prSet presAssocID="{995A3362-CF67-4924-A195-166CCBAB6228}" presName="rootConnector" presStyleLbl="node2" presStyleIdx="0" presStyleCnt="5"/>
      <dgm:spPr/>
      <dgm:t>
        <a:bodyPr/>
        <a:lstStyle/>
        <a:p>
          <a:endParaRPr lang="zh-CN" altLang="en-US"/>
        </a:p>
      </dgm:t>
    </dgm:pt>
    <dgm:pt modelId="{886664F1-88BC-47C3-B4CF-A69E722242F7}" type="pres">
      <dgm:prSet presAssocID="{995A3362-CF67-4924-A195-166CCBAB6228}" presName="hierChild4" presStyleCnt="0"/>
      <dgm:spPr/>
    </dgm:pt>
    <dgm:pt modelId="{1C80F02E-0D92-4713-8E8A-3C182F47AF4B}" type="pres">
      <dgm:prSet presAssocID="{995A3362-CF67-4924-A195-166CCBAB6228}" presName="hierChild5" presStyleCnt="0"/>
      <dgm:spPr/>
    </dgm:pt>
    <dgm:pt modelId="{AE380992-9DE1-4B71-9D07-AE519B1AC2A8}" type="pres">
      <dgm:prSet presAssocID="{BE6DC3BC-6537-4C6E-BD61-BE77CB0C4533}" presName="Name35" presStyleLbl="parChTrans1D2" presStyleIdx="1" presStyleCnt="5"/>
      <dgm:spPr/>
      <dgm:t>
        <a:bodyPr/>
        <a:lstStyle/>
        <a:p>
          <a:endParaRPr lang="zh-CN" altLang="en-US"/>
        </a:p>
      </dgm:t>
    </dgm:pt>
    <dgm:pt modelId="{31D5E3C7-A4F1-4119-9ADD-7E9D7225B169}" type="pres">
      <dgm:prSet presAssocID="{7466D0EC-CE70-45AF-9C6B-63608F76DC97}" presName="hierRoot2" presStyleCnt="0">
        <dgm:presLayoutVars>
          <dgm:hierBranch/>
        </dgm:presLayoutVars>
      </dgm:prSet>
      <dgm:spPr/>
    </dgm:pt>
    <dgm:pt modelId="{AD2B7E1D-DEB3-4BA2-BE40-AD83F29B0BD2}" type="pres">
      <dgm:prSet presAssocID="{7466D0EC-CE70-45AF-9C6B-63608F76DC97}" presName="rootComposite" presStyleCnt="0"/>
      <dgm:spPr/>
    </dgm:pt>
    <dgm:pt modelId="{AE22875A-B3AB-4077-8A61-FC67057F4D18}" type="pres">
      <dgm:prSet presAssocID="{7466D0EC-CE70-45AF-9C6B-63608F76DC97}" presName="rootText" presStyleLbl="node2" presStyleIdx="1" presStyleCnt="5">
        <dgm:presLayoutVars>
          <dgm:chPref val="3"/>
        </dgm:presLayoutVars>
      </dgm:prSet>
      <dgm:spPr/>
      <dgm:t>
        <a:bodyPr/>
        <a:lstStyle/>
        <a:p>
          <a:endParaRPr lang="zh-CN" altLang="en-US"/>
        </a:p>
      </dgm:t>
    </dgm:pt>
    <dgm:pt modelId="{C0C6B1EE-F2CD-4E64-81EB-D3CB557076CF}" type="pres">
      <dgm:prSet presAssocID="{7466D0EC-CE70-45AF-9C6B-63608F76DC97}" presName="rootConnector" presStyleLbl="node2" presStyleIdx="1" presStyleCnt="5"/>
      <dgm:spPr/>
      <dgm:t>
        <a:bodyPr/>
        <a:lstStyle/>
        <a:p>
          <a:endParaRPr lang="zh-CN" altLang="en-US"/>
        </a:p>
      </dgm:t>
    </dgm:pt>
    <dgm:pt modelId="{0FB099DF-C2CC-4E96-9310-77B1EC1BF268}" type="pres">
      <dgm:prSet presAssocID="{7466D0EC-CE70-45AF-9C6B-63608F76DC97}" presName="hierChild4" presStyleCnt="0"/>
      <dgm:spPr/>
    </dgm:pt>
    <dgm:pt modelId="{4729FF83-AB31-4C51-A664-150ADF582EBE}" type="pres">
      <dgm:prSet presAssocID="{7466D0EC-CE70-45AF-9C6B-63608F76DC97}" presName="hierChild5" presStyleCnt="0"/>
      <dgm:spPr/>
    </dgm:pt>
    <dgm:pt modelId="{66712304-6CBB-4384-9C04-6F7B30C26C82}" type="pres">
      <dgm:prSet presAssocID="{332C1B88-3CBE-46C2-9F58-F5539CECBF21}" presName="Name35" presStyleLbl="parChTrans1D2" presStyleIdx="2" presStyleCnt="5"/>
      <dgm:spPr/>
      <dgm:t>
        <a:bodyPr/>
        <a:lstStyle/>
        <a:p>
          <a:endParaRPr lang="zh-CN" altLang="en-US"/>
        </a:p>
      </dgm:t>
    </dgm:pt>
    <dgm:pt modelId="{F5F40650-7D9C-4A2D-A5E1-2B864562B9AC}" type="pres">
      <dgm:prSet presAssocID="{DE45700C-6400-4FA4-83EE-B004568EF7C7}" presName="hierRoot2" presStyleCnt="0">
        <dgm:presLayoutVars>
          <dgm:hierBranch/>
        </dgm:presLayoutVars>
      </dgm:prSet>
      <dgm:spPr/>
    </dgm:pt>
    <dgm:pt modelId="{C4FE61BD-FCBB-4121-B783-800EAECF0899}" type="pres">
      <dgm:prSet presAssocID="{DE45700C-6400-4FA4-83EE-B004568EF7C7}" presName="rootComposite" presStyleCnt="0"/>
      <dgm:spPr/>
    </dgm:pt>
    <dgm:pt modelId="{4C11528F-15FF-4314-B687-2A34B599A3E9}" type="pres">
      <dgm:prSet presAssocID="{DE45700C-6400-4FA4-83EE-B004568EF7C7}" presName="rootText" presStyleLbl="node2" presStyleIdx="2" presStyleCnt="5">
        <dgm:presLayoutVars>
          <dgm:chPref val="3"/>
        </dgm:presLayoutVars>
      </dgm:prSet>
      <dgm:spPr/>
      <dgm:t>
        <a:bodyPr/>
        <a:lstStyle/>
        <a:p>
          <a:endParaRPr lang="zh-CN" altLang="en-US"/>
        </a:p>
      </dgm:t>
    </dgm:pt>
    <dgm:pt modelId="{8F424A72-DE17-443B-81FE-81F2F89BD5E8}" type="pres">
      <dgm:prSet presAssocID="{DE45700C-6400-4FA4-83EE-B004568EF7C7}" presName="rootConnector" presStyleLbl="node2" presStyleIdx="2" presStyleCnt="5"/>
      <dgm:spPr/>
      <dgm:t>
        <a:bodyPr/>
        <a:lstStyle/>
        <a:p>
          <a:endParaRPr lang="zh-CN" altLang="en-US"/>
        </a:p>
      </dgm:t>
    </dgm:pt>
    <dgm:pt modelId="{3B514041-DEF7-409A-B25D-0EC51BD2D0F6}" type="pres">
      <dgm:prSet presAssocID="{DE45700C-6400-4FA4-83EE-B004568EF7C7}" presName="hierChild4" presStyleCnt="0"/>
      <dgm:spPr/>
    </dgm:pt>
    <dgm:pt modelId="{B625D633-5B21-4C30-8688-AD02329B6F5A}" type="pres">
      <dgm:prSet presAssocID="{DE45700C-6400-4FA4-83EE-B004568EF7C7}" presName="hierChild5" presStyleCnt="0"/>
      <dgm:spPr/>
    </dgm:pt>
    <dgm:pt modelId="{F0F9A56C-93BF-43A7-8D27-2DF2816A9AD8}" type="pres">
      <dgm:prSet presAssocID="{B58CE777-1DAF-4301-9E6F-4F06F7A72567}" presName="Name35" presStyleLbl="parChTrans1D2" presStyleIdx="3" presStyleCnt="5"/>
      <dgm:spPr/>
      <dgm:t>
        <a:bodyPr/>
        <a:lstStyle/>
        <a:p>
          <a:endParaRPr lang="zh-CN" altLang="en-US"/>
        </a:p>
      </dgm:t>
    </dgm:pt>
    <dgm:pt modelId="{54EAE855-7AEF-4AFD-8FAD-6D78DE8BD1FB}" type="pres">
      <dgm:prSet presAssocID="{EAA6A0A1-B53B-45DE-9A10-6A358677160C}" presName="hierRoot2" presStyleCnt="0">
        <dgm:presLayoutVars>
          <dgm:hierBranch/>
        </dgm:presLayoutVars>
      </dgm:prSet>
      <dgm:spPr/>
    </dgm:pt>
    <dgm:pt modelId="{43A6DF9D-7868-493D-9152-C88C06B28888}" type="pres">
      <dgm:prSet presAssocID="{EAA6A0A1-B53B-45DE-9A10-6A358677160C}" presName="rootComposite" presStyleCnt="0"/>
      <dgm:spPr/>
    </dgm:pt>
    <dgm:pt modelId="{5AA3CCEE-F1AE-4BD4-A3EB-1B142578B4DC}" type="pres">
      <dgm:prSet presAssocID="{EAA6A0A1-B53B-45DE-9A10-6A358677160C}" presName="rootText" presStyleLbl="node2" presStyleIdx="3" presStyleCnt="5">
        <dgm:presLayoutVars>
          <dgm:chPref val="3"/>
        </dgm:presLayoutVars>
      </dgm:prSet>
      <dgm:spPr/>
      <dgm:t>
        <a:bodyPr/>
        <a:lstStyle/>
        <a:p>
          <a:endParaRPr lang="zh-CN" altLang="en-US"/>
        </a:p>
      </dgm:t>
    </dgm:pt>
    <dgm:pt modelId="{DDD2C731-F698-493A-8E1B-9834A3FD9917}" type="pres">
      <dgm:prSet presAssocID="{EAA6A0A1-B53B-45DE-9A10-6A358677160C}" presName="rootConnector" presStyleLbl="node2" presStyleIdx="3" presStyleCnt="5"/>
      <dgm:spPr/>
      <dgm:t>
        <a:bodyPr/>
        <a:lstStyle/>
        <a:p>
          <a:endParaRPr lang="zh-CN" altLang="en-US"/>
        </a:p>
      </dgm:t>
    </dgm:pt>
    <dgm:pt modelId="{53C42F4A-7F02-43A3-9186-A36D138E35A2}" type="pres">
      <dgm:prSet presAssocID="{EAA6A0A1-B53B-45DE-9A10-6A358677160C}" presName="hierChild4" presStyleCnt="0"/>
      <dgm:spPr/>
    </dgm:pt>
    <dgm:pt modelId="{BFF5A23D-FF6F-4421-A878-69EB2ABF97F6}" type="pres">
      <dgm:prSet presAssocID="{EAA6A0A1-B53B-45DE-9A10-6A358677160C}" presName="hierChild5" presStyleCnt="0"/>
      <dgm:spPr/>
    </dgm:pt>
    <dgm:pt modelId="{B50C7262-6696-4277-AFBE-C359C2780D32}" type="pres">
      <dgm:prSet presAssocID="{8F00BFCD-C00D-4C5E-B049-3490F92C72D6}" presName="Name35" presStyleLbl="parChTrans1D2" presStyleIdx="4" presStyleCnt="5"/>
      <dgm:spPr/>
      <dgm:t>
        <a:bodyPr/>
        <a:lstStyle/>
        <a:p>
          <a:endParaRPr lang="zh-CN" altLang="en-US"/>
        </a:p>
      </dgm:t>
    </dgm:pt>
    <dgm:pt modelId="{B900734B-7042-45CF-8AAE-DDAAFA3A3B9C}" type="pres">
      <dgm:prSet presAssocID="{9049D37D-9470-4A01-934B-184514F440E7}" presName="hierRoot2" presStyleCnt="0">
        <dgm:presLayoutVars>
          <dgm:hierBranch/>
        </dgm:presLayoutVars>
      </dgm:prSet>
      <dgm:spPr/>
    </dgm:pt>
    <dgm:pt modelId="{52F75A47-6DB6-4685-BF8C-E657524B6F51}" type="pres">
      <dgm:prSet presAssocID="{9049D37D-9470-4A01-934B-184514F440E7}" presName="rootComposite" presStyleCnt="0"/>
      <dgm:spPr/>
    </dgm:pt>
    <dgm:pt modelId="{8AE2A01F-B7AD-49AB-8698-B0F27E771E30}" type="pres">
      <dgm:prSet presAssocID="{9049D37D-9470-4A01-934B-184514F440E7}" presName="rootText" presStyleLbl="node2" presStyleIdx="4" presStyleCnt="5">
        <dgm:presLayoutVars>
          <dgm:chPref val="3"/>
        </dgm:presLayoutVars>
      </dgm:prSet>
      <dgm:spPr/>
      <dgm:t>
        <a:bodyPr/>
        <a:lstStyle/>
        <a:p>
          <a:endParaRPr lang="zh-CN" altLang="en-US"/>
        </a:p>
      </dgm:t>
    </dgm:pt>
    <dgm:pt modelId="{38CEE3A1-EED8-4BE3-B554-5CD29AA39ABE}" type="pres">
      <dgm:prSet presAssocID="{9049D37D-9470-4A01-934B-184514F440E7}" presName="rootConnector" presStyleLbl="node2" presStyleIdx="4" presStyleCnt="5"/>
      <dgm:spPr/>
      <dgm:t>
        <a:bodyPr/>
        <a:lstStyle/>
        <a:p>
          <a:endParaRPr lang="zh-CN" altLang="en-US"/>
        </a:p>
      </dgm:t>
    </dgm:pt>
    <dgm:pt modelId="{B01C4ACD-4E0F-4161-9962-949923DF7BCD}" type="pres">
      <dgm:prSet presAssocID="{9049D37D-9470-4A01-934B-184514F440E7}" presName="hierChild4" presStyleCnt="0"/>
      <dgm:spPr/>
    </dgm:pt>
    <dgm:pt modelId="{9E899E3E-7A85-4EEE-9FB7-B91E48CEEF55}" type="pres">
      <dgm:prSet presAssocID="{9049D37D-9470-4A01-934B-184514F440E7}" presName="hierChild5" presStyleCnt="0"/>
      <dgm:spPr/>
    </dgm:pt>
    <dgm:pt modelId="{35D055D1-974F-4F4E-9424-5C8F808F33D9}" type="pres">
      <dgm:prSet presAssocID="{EA6F2EAC-0254-4C03-B449-218642217B00}" presName="hierChild3" presStyleCnt="0"/>
      <dgm:spPr/>
    </dgm:pt>
  </dgm:ptLst>
  <dgm:cxnLst>
    <dgm:cxn modelId="{7D3DEF2A-EF24-46AA-90A7-EA8D8C49585A}" srcId="{EA6F2EAC-0254-4C03-B449-218642217B00}" destId="{EAA6A0A1-B53B-45DE-9A10-6A358677160C}" srcOrd="3" destOrd="0" parTransId="{B58CE777-1DAF-4301-9E6F-4F06F7A72567}" sibTransId="{8C93A839-EA9C-49AE-B481-F2FB5FC504FB}"/>
    <dgm:cxn modelId="{0B45E1D4-15EE-435D-B7DA-CC567795E5B0}" type="presOf" srcId="{332C1B88-3CBE-46C2-9F58-F5539CECBF21}" destId="{66712304-6CBB-4384-9C04-6F7B30C26C82}" srcOrd="0" destOrd="0" presId="urn:microsoft.com/office/officeart/2005/8/layout/orgChart1"/>
    <dgm:cxn modelId="{2CF0FF2E-3752-4C2C-A86C-E529B2BCC572}" type="presOf" srcId="{9049D37D-9470-4A01-934B-184514F440E7}" destId="{8AE2A01F-B7AD-49AB-8698-B0F27E771E30}" srcOrd="0" destOrd="0" presId="urn:microsoft.com/office/officeart/2005/8/layout/orgChart1"/>
    <dgm:cxn modelId="{AB4FA5E6-3A35-43E0-8BB2-1D26E375C25A}" type="presOf" srcId="{CCAFB749-5F3F-492F-A927-12C8B4C44E2D}" destId="{269B66BC-E8C1-41CF-B367-94574DC54109}" srcOrd="0" destOrd="0" presId="urn:microsoft.com/office/officeart/2005/8/layout/orgChart1"/>
    <dgm:cxn modelId="{076CF760-2C52-4C8F-9D6E-E31BD4574002}" type="presOf" srcId="{9049D37D-9470-4A01-934B-184514F440E7}" destId="{38CEE3A1-EED8-4BE3-B554-5CD29AA39ABE}" srcOrd="1" destOrd="0" presId="urn:microsoft.com/office/officeart/2005/8/layout/orgChart1"/>
    <dgm:cxn modelId="{5E5E1FC0-B848-4BC9-9673-F4C28013A906}" type="presOf" srcId="{7466D0EC-CE70-45AF-9C6B-63608F76DC97}" destId="{C0C6B1EE-F2CD-4E64-81EB-D3CB557076CF}" srcOrd="1" destOrd="0" presId="urn:microsoft.com/office/officeart/2005/8/layout/orgChart1"/>
    <dgm:cxn modelId="{84380357-B91F-492E-B50F-833E7DED2CE7}" type="presOf" srcId="{EA6F2EAC-0254-4C03-B449-218642217B00}" destId="{67E4FB45-2EC2-41E8-8F06-3586E215402F}" srcOrd="0" destOrd="0" presId="urn:microsoft.com/office/officeart/2005/8/layout/orgChart1"/>
    <dgm:cxn modelId="{BCF8E75B-2F9D-439D-9A8E-AD01772B3CBC}" type="presOf" srcId="{B58CE777-1DAF-4301-9E6F-4F06F7A72567}" destId="{F0F9A56C-93BF-43A7-8D27-2DF2816A9AD8}" srcOrd="0" destOrd="0" presId="urn:microsoft.com/office/officeart/2005/8/layout/orgChart1"/>
    <dgm:cxn modelId="{DD21487B-0DFC-4682-8F24-C1579DA7254F}" srcId="{CCAFB749-5F3F-492F-A927-12C8B4C44E2D}" destId="{EA6F2EAC-0254-4C03-B449-218642217B00}" srcOrd="0" destOrd="0" parTransId="{2D734BA7-4C06-4477-A3F9-044741EA7BC6}" sibTransId="{CFD263F7-EDF0-4A5C-B824-F3644E3C432B}"/>
    <dgm:cxn modelId="{6AF01657-406D-4241-BDD4-DF20E03FAF25}" srcId="{EA6F2EAC-0254-4C03-B449-218642217B00}" destId="{995A3362-CF67-4924-A195-166CCBAB6228}" srcOrd="0" destOrd="0" parTransId="{56BD30A8-138A-4929-96E4-47C4058E7E5D}" sibTransId="{1EBF9D82-D7B7-4F9C-B1CA-EC54FD81643B}"/>
    <dgm:cxn modelId="{DA46C4BA-359B-486B-B0EB-18872DA422BB}" type="presOf" srcId="{BE6DC3BC-6537-4C6E-BD61-BE77CB0C4533}" destId="{AE380992-9DE1-4B71-9D07-AE519B1AC2A8}" srcOrd="0" destOrd="0" presId="urn:microsoft.com/office/officeart/2005/8/layout/orgChart1"/>
    <dgm:cxn modelId="{5EDA52C0-CFAC-4CE8-BAB9-7C4008B39185}" srcId="{EA6F2EAC-0254-4C03-B449-218642217B00}" destId="{DE45700C-6400-4FA4-83EE-B004568EF7C7}" srcOrd="2" destOrd="0" parTransId="{332C1B88-3CBE-46C2-9F58-F5539CECBF21}" sibTransId="{854F4386-4853-4DBF-A749-345DE7DEBA8A}"/>
    <dgm:cxn modelId="{AD60AC88-2228-4771-A21C-1CB4EFBAC3A9}" type="presOf" srcId="{EAA6A0A1-B53B-45DE-9A10-6A358677160C}" destId="{5AA3CCEE-F1AE-4BD4-A3EB-1B142578B4DC}" srcOrd="0" destOrd="0" presId="urn:microsoft.com/office/officeart/2005/8/layout/orgChart1"/>
    <dgm:cxn modelId="{C29CCB22-A5CC-4770-8D64-EFBEF4D30D69}" type="presOf" srcId="{DE45700C-6400-4FA4-83EE-B004568EF7C7}" destId="{8F424A72-DE17-443B-81FE-81F2F89BD5E8}" srcOrd="1" destOrd="0" presId="urn:microsoft.com/office/officeart/2005/8/layout/orgChart1"/>
    <dgm:cxn modelId="{49CF2915-F9D3-4109-81C4-9D622D3898D6}" type="presOf" srcId="{EAA6A0A1-B53B-45DE-9A10-6A358677160C}" destId="{DDD2C731-F698-493A-8E1B-9834A3FD9917}" srcOrd="1" destOrd="0" presId="urn:microsoft.com/office/officeart/2005/8/layout/orgChart1"/>
    <dgm:cxn modelId="{5B851F41-8E55-45C7-965E-5989DE20583C}" type="presOf" srcId="{DE45700C-6400-4FA4-83EE-B004568EF7C7}" destId="{4C11528F-15FF-4314-B687-2A34B599A3E9}" srcOrd="0" destOrd="0" presId="urn:microsoft.com/office/officeart/2005/8/layout/orgChart1"/>
    <dgm:cxn modelId="{A50E1BD0-0B63-45E7-93C1-8C58E620BB74}" type="presOf" srcId="{8F00BFCD-C00D-4C5E-B049-3490F92C72D6}" destId="{B50C7262-6696-4277-AFBE-C359C2780D32}" srcOrd="0" destOrd="0" presId="urn:microsoft.com/office/officeart/2005/8/layout/orgChart1"/>
    <dgm:cxn modelId="{4B90643C-76A0-48DD-B73F-0F9B120630CF}" type="presOf" srcId="{7466D0EC-CE70-45AF-9C6B-63608F76DC97}" destId="{AE22875A-B3AB-4077-8A61-FC67057F4D18}" srcOrd="0" destOrd="0" presId="urn:microsoft.com/office/officeart/2005/8/layout/orgChart1"/>
    <dgm:cxn modelId="{FD933348-3562-4BEB-813D-179054A82D6B}" type="presOf" srcId="{995A3362-CF67-4924-A195-166CCBAB6228}" destId="{BAFE1958-D1F4-40F5-B368-4F90BD151B22}" srcOrd="0" destOrd="0" presId="urn:microsoft.com/office/officeart/2005/8/layout/orgChart1"/>
    <dgm:cxn modelId="{96EA51A5-C5B3-4636-978F-35818D7587BC}" type="presOf" srcId="{56BD30A8-138A-4929-96E4-47C4058E7E5D}" destId="{46AB4DBE-A050-4513-9977-E284E9929474}" srcOrd="0" destOrd="0" presId="urn:microsoft.com/office/officeart/2005/8/layout/orgChart1"/>
    <dgm:cxn modelId="{FC8AC2BA-BD89-4F7E-A060-E5129A7C72B6}" type="presOf" srcId="{EA6F2EAC-0254-4C03-B449-218642217B00}" destId="{46BAE411-8501-48AB-BFFE-84774858E048}" srcOrd="1" destOrd="0" presId="urn:microsoft.com/office/officeart/2005/8/layout/orgChart1"/>
    <dgm:cxn modelId="{93EC4AD7-95C8-4C72-8B7E-C32DBB65E325}" srcId="{EA6F2EAC-0254-4C03-B449-218642217B00}" destId="{9049D37D-9470-4A01-934B-184514F440E7}" srcOrd="4" destOrd="0" parTransId="{8F00BFCD-C00D-4C5E-B049-3490F92C72D6}" sibTransId="{EE8B209A-D90E-496E-8CF3-03CFBC395BCE}"/>
    <dgm:cxn modelId="{FAF3950C-ACBF-4892-8656-561A734FEBEC}" srcId="{EA6F2EAC-0254-4C03-B449-218642217B00}" destId="{7466D0EC-CE70-45AF-9C6B-63608F76DC97}" srcOrd="1" destOrd="0" parTransId="{BE6DC3BC-6537-4C6E-BD61-BE77CB0C4533}" sibTransId="{7AA1F750-213E-419F-8B12-39C731EB5D4C}"/>
    <dgm:cxn modelId="{D760B954-B151-4998-9CBD-1A20378EC5A6}" type="presOf" srcId="{995A3362-CF67-4924-A195-166CCBAB6228}" destId="{F725AE8F-F0EA-4FB8-A3CD-CB8ABE1E1CB9}" srcOrd="1" destOrd="0" presId="urn:microsoft.com/office/officeart/2005/8/layout/orgChart1"/>
    <dgm:cxn modelId="{C8B3121A-B059-4940-BF30-B6D4C018D2CE}" type="presParOf" srcId="{269B66BC-E8C1-41CF-B367-94574DC54109}" destId="{4305E155-53F5-4D5F-842D-A031ED5689CC}" srcOrd="0" destOrd="0" presId="urn:microsoft.com/office/officeart/2005/8/layout/orgChart1"/>
    <dgm:cxn modelId="{B047A431-52D8-4D04-A1D6-EEE1AB983899}" type="presParOf" srcId="{4305E155-53F5-4D5F-842D-A031ED5689CC}" destId="{839E88AC-54ED-4DE2-BCF8-3677F0C0EEB1}" srcOrd="0" destOrd="0" presId="urn:microsoft.com/office/officeart/2005/8/layout/orgChart1"/>
    <dgm:cxn modelId="{0C1F4ACC-67FA-4D88-9FC2-8C8E45C98CAE}" type="presParOf" srcId="{839E88AC-54ED-4DE2-BCF8-3677F0C0EEB1}" destId="{67E4FB45-2EC2-41E8-8F06-3586E215402F}" srcOrd="0" destOrd="0" presId="urn:microsoft.com/office/officeart/2005/8/layout/orgChart1"/>
    <dgm:cxn modelId="{68AAC401-C1D7-4417-8E10-023EE061F8C6}" type="presParOf" srcId="{839E88AC-54ED-4DE2-BCF8-3677F0C0EEB1}" destId="{46BAE411-8501-48AB-BFFE-84774858E048}" srcOrd="1" destOrd="0" presId="urn:microsoft.com/office/officeart/2005/8/layout/orgChart1"/>
    <dgm:cxn modelId="{51D71DDC-17C3-43B7-9A82-08B2CBB87134}" type="presParOf" srcId="{4305E155-53F5-4D5F-842D-A031ED5689CC}" destId="{55F94281-F5AE-411E-A451-8FCB5C507E53}" srcOrd="1" destOrd="0" presId="urn:microsoft.com/office/officeart/2005/8/layout/orgChart1"/>
    <dgm:cxn modelId="{2925B8BF-19DF-402F-B6B2-EEC0BCF6C63B}" type="presParOf" srcId="{55F94281-F5AE-411E-A451-8FCB5C507E53}" destId="{46AB4DBE-A050-4513-9977-E284E9929474}" srcOrd="0" destOrd="0" presId="urn:microsoft.com/office/officeart/2005/8/layout/orgChart1"/>
    <dgm:cxn modelId="{932BF19E-6947-4839-B01D-67F18F814B51}" type="presParOf" srcId="{55F94281-F5AE-411E-A451-8FCB5C507E53}" destId="{3E5EEB4B-7D68-4A88-B0A4-F1FA06F2A968}" srcOrd="1" destOrd="0" presId="urn:microsoft.com/office/officeart/2005/8/layout/orgChart1"/>
    <dgm:cxn modelId="{3676A911-F6DF-4F95-841B-9E7ABCD4B2C4}" type="presParOf" srcId="{3E5EEB4B-7D68-4A88-B0A4-F1FA06F2A968}" destId="{F34264EC-A476-467D-A2B3-628067BA2554}" srcOrd="0" destOrd="0" presId="urn:microsoft.com/office/officeart/2005/8/layout/orgChart1"/>
    <dgm:cxn modelId="{91BAA1D0-4F33-467B-8B88-33E50B8AD79A}" type="presParOf" srcId="{F34264EC-A476-467D-A2B3-628067BA2554}" destId="{BAFE1958-D1F4-40F5-B368-4F90BD151B22}" srcOrd="0" destOrd="0" presId="urn:microsoft.com/office/officeart/2005/8/layout/orgChart1"/>
    <dgm:cxn modelId="{F4F81ACB-ABAD-408C-A151-9CEF070BFB8D}" type="presParOf" srcId="{F34264EC-A476-467D-A2B3-628067BA2554}" destId="{F725AE8F-F0EA-4FB8-A3CD-CB8ABE1E1CB9}" srcOrd="1" destOrd="0" presId="urn:microsoft.com/office/officeart/2005/8/layout/orgChart1"/>
    <dgm:cxn modelId="{5B45169E-8838-45C3-9AAE-CF75D887AE55}" type="presParOf" srcId="{3E5EEB4B-7D68-4A88-B0A4-F1FA06F2A968}" destId="{886664F1-88BC-47C3-B4CF-A69E722242F7}" srcOrd="1" destOrd="0" presId="urn:microsoft.com/office/officeart/2005/8/layout/orgChart1"/>
    <dgm:cxn modelId="{103215AD-6F9B-4773-829D-43EE18BCE73E}" type="presParOf" srcId="{3E5EEB4B-7D68-4A88-B0A4-F1FA06F2A968}" destId="{1C80F02E-0D92-4713-8E8A-3C182F47AF4B}" srcOrd="2" destOrd="0" presId="urn:microsoft.com/office/officeart/2005/8/layout/orgChart1"/>
    <dgm:cxn modelId="{EDAB41CF-8B73-4BF0-B4E2-17C2EC365609}" type="presParOf" srcId="{55F94281-F5AE-411E-A451-8FCB5C507E53}" destId="{AE380992-9DE1-4B71-9D07-AE519B1AC2A8}" srcOrd="2" destOrd="0" presId="urn:microsoft.com/office/officeart/2005/8/layout/orgChart1"/>
    <dgm:cxn modelId="{828B2123-485E-470E-BF92-A5EC21391453}" type="presParOf" srcId="{55F94281-F5AE-411E-A451-8FCB5C507E53}" destId="{31D5E3C7-A4F1-4119-9ADD-7E9D7225B169}" srcOrd="3" destOrd="0" presId="urn:microsoft.com/office/officeart/2005/8/layout/orgChart1"/>
    <dgm:cxn modelId="{1EDBE8B9-D639-4E46-9DB1-29946CB0CCBB}" type="presParOf" srcId="{31D5E3C7-A4F1-4119-9ADD-7E9D7225B169}" destId="{AD2B7E1D-DEB3-4BA2-BE40-AD83F29B0BD2}" srcOrd="0" destOrd="0" presId="urn:microsoft.com/office/officeart/2005/8/layout/orgChart1"/>
    <dgm:cxn modelId="{8B0C2754-99A7-4794-89E7-09A0FDE66222}" type="presParOf" srcId="{AD2B7E1D-DEB3-4BA2-BE40-AD83F29B0BD2}" destId="{AE22875A-B3AB-4077-8A61-FC67057F4D18}" srcOrd="0" destOrd="0" presId="urn:microsoft.com/office/officeart/2005/8/layout/orgChart1"/>
    <dgm:cxn modelId="{B37EFDAE-C2CD-431D-BB26-898BF8F2CAA6}" type="presParOf" srcId="{AD2B7E1D-DEB3-4BA2-BE40-AD83F29B0BD2}" destId="{C0C6B1EE-F2CD-4E64-81EB-D3CB557076CF}" srcOrd="1" destOrd="0" presId="urn:microsoft.com/office/officeart/2005/8/layout/orgChart1"/>
    <dgm:cxn modelId="{75115FE8-38F7-4E90-BD13-85605008D766}" type="presParOf" srcId="{31D5E3C7-A4F1-4119-9ADD-7E9D7225B169}" destId="{0FB099DF-C2CC-4E96-9310-77B1EC1BF268}" srcOrd="1" destOrd="0" presId="urn:microsoft.com/office/officeart/2005/8/layout/orgChart1"/>
    <dgm:cxn modelId="{24365AE2-FECC-4217-A59B-2AD4AE0AA1F7}" type="presParOf" srcId="{31D5E3C7-A4F1-4119-9ADD-7E9D7225B169}" destId="{4729FF83-AB31-4C51-A664-150ADF582EBE}" srcOrd="2" destOrd="0" presId="urn:microsoft.com/office/officeart/2005/8/layout/orgChart1"/>
    <dgm:cxn modelId="{5C9874C7-DDBF-4B6B-83CA-9EED65826EDB}" type="presParOf" srcId="{55F94281-F5AE-411E-A451-8FCB5C507E53}" destId="{66712304-6CBB-4384-9C04-6F7B30C26C82}" srcOrd="4" destOrd="0" presId="urn:microsoft.com/office/officeart/2005/8/layout/orgChart1"/>
    <dgm:cxn modelId="{2C660109-16B0-42CD-986E-D4441484E3FA}" type="presParOf" srcId="{55F94281-F5AE-411E-A451-8FCB5C507E53}" destId="{F5F40650-7D9C-4A2D-A5E1-2B864562B9AC}" srcOrd="5" destOrd="0" presId="urn:microsoft.com/office/officeart/2005/8/layout/orgChart1"/>
    <dgm:cxn modelId="{7E1471CA-A1BD-4B0E-8D4F-E299D05E4986}" type="presParOf" srcId="{F5F40650-7D9C-4A2D-A5E1-2B864562B9AC}" destId="{C4FE61BD-FCBB-4121-B783-800EAECF0899}" srcOrd="0" destOrd="0" presId="urn:microsoft.com/office/officeart/2005/8/layout/orgChart1"/>
    <dgm:cxn modelId="{5ED19CFC-EE29-45D5-AA56-1A90625F676C}" type="presParOf" srcId="{C4FE61BD-FCBB-4121-B783-800EAECF0899}" destId="{4C11528F-15FF-4314-B687-2A34B599A3E9}" srcOrd="0" destOrd="0" presId="urn:microsoft.com/office/officeart/2005/8/layout/orgChart1"/>
    <dgm:cxn modelId="{6B13E1CF-4BAE-48E9-9881-5965416F6201}" type="presParOf" srcId="{C4FE61BD-FCBB-4121-B783-800EAECF0899}" destId="{8F424A72-DE17-443B-81FE-81F2F89BD5E8}" srcOrd="1" destOrd="0" presId="urn:microsoft.com/office/officeart/2005/8/layout/orgChart1"/>
    <dgm:cxn modelId="{3E32D522-9D62-4078-92D3-FF240C463129}" type="presParOf" srcId="{F5F40650-7D9C-4A2D-A5E1-2B864562B9AC}" destId="{3B514041-DEF7-409A-B25D-0EC51BD2D0F6}" srcOrd="1" destOrd="0" presId="urn:microsoft.com/office/officeart/2005/8/layout/orgChart1"/>
    <dgm:cxn modelId="{31D23F30-D97D-4DFB-ADB9-6C9C60AFDF70}" type="presParOf" srcId="{F5F40650-7D9C-4A2D-A5E1-2B864562B9AC}" destId="{B625D633-5B21-4C30-8688-AD02329B6F5A}" srcOrd="2" destOrd="0" presId="urn:microsoft.com/office/officeart/2005/8/layout/orgChart1"/>
    <dgm:cxn modelId="{98F58287-934F-4F5B-ABEB-0325CC51B7E7}" type="presParOf" srcId="{55F94281-F5AE-411E-A451-8FCB5C507E53}" destId="{F0F9A56C-93BF-43A7-8D27-2DF2816A9AD8}" srcOrd="6" destOrd="0" presId="urn:microsoft.com/office/officeart/2005/8/layout/orgChart1"/>
    <dgm:cxn modelId="{CC10E96E-A9F3-4F60-A44F-E6CC238B25AD}" type="presParOf" srcId="{55F94281-F5AE-411E-A451-8FCB5C507E53}" destId="{54EAE855-7AEF-4AFD-8FAD-6D78DE8BD1FB}" srcOrd="7" destOrd="0" presId="urn:microsoft.com/office/officeart/2005/8/layout/orgChart1"/>
    <dgm:cxn modelId="{1DCC16A6-A4A6-4D52-80DE-C4D2D348C202}" type="presParOf" srcId="{54EAE855-7AEF-4AFD-8FAD-6D78DE8BD1FB}" destId="{43A6DF9D-7868-493D-9152-C88C06B28888}" srcOrd="0" destOrd="0" presId="urn:microsoft.com/office/officeart/2005/8/layout/orgChart1"/>
    <dgm:cxn modelId="{1159CD2F-62A8-4899-A5B4-7AAA77EC87A9}" type="presParOf" srcId="{43A6DF9D-7868-493D-9152-C88C06B28888}" destId="{5AA3CCEE-F1AE-4BD4-A3EB-1B142578B4DC}" srcOrd="0" destOrd="0" presId="urn:microsoft.com/office/officeart/2005/8/layout/orgChart1"/>
    <dgm:cxn modelId="{87EF5652-C873-4AE7-8D22-69AF8BF65A1E}" type="presParOf" srcId="{43A6DF9D-7868-493D-9152-C88C06B28888}" destId="{DDD2C731-F698-493A-8E1B-9834A3FD9917}" srcOrd="1" destOrd="0" presId="urn:microsoft.com/office/officeart/2005/8/layout/orgChart1"/>
    <dgm:cxn modelId="{CFA770FC-E12C-44F0-AB7D-55628BA55875}" type="presParOf" srcId="{54EAE855-7AEF-4AFD-8FAD-6D78DE8BD1FB}" destId="{53C42F4A-7F02-43A3-9186-A36D138E35A2}" srcOrd="1" destOrd="0" presId="urn:microsoft.com/office/officeart/2005/8/layout/orgChart1"/>
    <dgm:cxn modelId="{02B87108-609A-4C44-91C5-44162F1A0B1F}" type="presParOf" srcId="{54EAE855-7AEF-4AFD-8FAD-6D78DE8BD1FB}" destId="{BFF5A23D-FF6F-4421-A878-69EB2ABF97F6}" srcOrd="2" destOrd="0" presId="urn:microsoft.com/office/officeart/2005/8/layout/orgChart1"/>
    <dgm:cxn modelId="{324FBA8A-3844-48EB-821D-A6F762F4B990}" type="presParOf" srcId="{55F94281-F5AE-411E-A451-8FCB5C507E53}" destId="{B50C7262-6696-4277-AFBE-C359C2780D32}" srcOrd="8" destOrd="0" presId="urn:microsoft.com/office/officeart/2005/8/layout/orgChart1"/>
    <dgm:cxn modelId="{52EBEEAD-0DCD-4606-BA2F-549E0EC8A6B5}" type="presParOf" srcId="{55F94281-F5AE-411E-A451-8FCB5C507E53}" destId="{B900734B-7042-45CF-8AAE-DDAAFA3A3B9C}" srcOrd="9" destOrd="0" presId="urn:microsoft.com/office/officeart/2005/8/layout/orgChart1"/>
    <dgm:cxn modelId="{35E753C5-0804-4D98-A29D-B8A274B2CA80}" type="presParOf" srcId="{B900734B-7042-45CF-8AAE-DDAAFA3A3B9C}" destId="{52F75A47-6DB6-4685-BF8C-E657524B6F51}" srcOrd="0" destOrd="0" presId="urn:microsoft.com/office/officeart/2005/8/layout/orgChart1"/>
    <dgm:cxn modelId="{295751A2-0D5F-4C2B-9514-1051FD1A9044}" type="presParOf" srcId="{52F75A47-6DB6-4685-BF8C-E657524B6F51}" destId="{8AE2A01F-B7AD-49AB-8698-B0F27E771E30}" srcOrd="0" destOrd="0" presId="urn:microsoft.com/office/officeart/2005/8/layout/orgChart1"/>
    <dgm:cxn modelId="{1D43242E-FFCF-45E4-80B6-CBDDE142E5B0}" type="presParOf" srcId="{52F75A47-6DB6-4685-BF8C-E657524B6F51}" destId="{38CEE3A1-EED8-4BE3-B554-5CD29AA39ABE}" srcOrd="1" destOrd="0" presId="urn:microsoft.com/office/officeart/2005/8/layout/orgChart1"/>
    <dgm:cxn modelId="{1AE7ADF1-7701-4C30-BF27-889D64DFFF46}" type="presParOf" srcId="{B900734B-7042-45CF-8AAE-DDAAFA3A3B9C}" destId="{B01C4ACD-4E0F-4161-9962-949923DF7BCD}" srcOrd="1" destOrd="0" presId="urn:microsoft.com/office/officeart/2005/8/layout/orgChart1"/>
    <dgm:cxn modelId="{397608BD-DC92-45B6-BA9C-19C9ECC6A689}" type="presParOf" srcId="{B900734B-7042-45CF-8AAE-DDAAFA3A3B9C}" destId="{9E899E3E-7A85-4EEE-9FB7-B91E48CEEF55}" srcOrd="2" destOrd="0" presId="urn:microsoft.com/office/officeart/2005/8/layout/orgChart1"/>
    <dgm:cxn modelId="{FC6D21B0-B84E-442A-927E-5FF098144726}" type="presParOf" srcId="{4305E155-53F5-4D5F-842D-A031ED5689CC}" destId="{35D055D1-974F-4F4E-9424-5C8F808F33D9}"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D7143D-6F5B-4A3E-AC43-E17F0ACF147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5213CB55-1013-4095-8D7B-D55FED1A5AB3}">
      <dgm:prSet phldrT="[文本]"/>
      <dgm:spPr/>
      <dgm:t>
        <a:bodyPr/>
        <a:lstStyle/>
        <a:p>
          <a:r>
            <a:rPr lang="zh-CN" altLang="en-US" dirty="0" smtClean="0">
              <a:latin typeface="Times New Roman" pitchFamily="18" charset="0"/>
            </a:rPr>
            <a:t>合法原则</a:t>
          </a:r>
          <a:endParaRPr lang="zh-CN" altLang="en-US" dirty="0"/>
        </a:p>
      </dgm:t>
    </dgm:pt>
    <dgm:pt modelId="{2011D5BD-6612-4B5E-8911-E746260AC429}" type="parTrans" cxnId="{B330E959-50F3-4B76-BD91-85EAABE20330}">
      <dgm:prSet/>
      <dgm:spPr/>
      <dgm:t>
        <a:bodyPr/>
        <a:lstStyle/>
        <a:p>
          <a:endParaRPr lang="zh-CN" altLang="en-US"/>
        </a:p>
      </dgm:t>
    </dgm:pt>
    <dgm:pt modelId="{4D1A62B4-7C2F-458E-A44B-3377BDF9A287}" type="sibTrans" cxnId="{B330E959-50F3-4B76-BD91-85EAABE20330}">
      <dgm:prSet/>
      <dgm:spPr/>
      <dgm:t>
        <a:bodyPr/>
        <a:lstStyle/>
        <a:p>
          <a:endParaRPr lang="zh-CN" altLang="en-US"/>
        </a:p>
      </dgm:t>
    </dgm:pt>
    <dgm:pt modelId="{693581BE-C1D8-44AD-A04B-4A98334ED907}">
      <dgm:prSet phldrT="[文本]"/>
      <dgm:spPr/>
      <dgm:t>
        <a:bodyPr/>
        <a:lstStyle/>
        <a:p>
          <a:r>
            <a:rPr lang="zh-CN" altLang="en-US" dirty="0" smtClean="0">
              <a:latin typeface="Times New Roman" pitchFamily="18" charset="0"/>
            </a:rPr>
            <a:t>公开、公平、公正</a:t>
          </a:r>
          <a:endParaRPr lang="zh-CN" altLang="en-US" dirty="0"/>
        </a:p>
      </dgm:t>
    </dgm:pt>
    <dgm:pt modelId="{F7D5B7C2-A1C9-49AF-9AEF-5426BAD276E0}" type="parTrans" cxnId="{9FF9BB8E-7FFE-408E-AD72-6F9295357F28}">
      <dgm:prSet/>
      <dgm:spPr/>
      <dgm:t>
        <a:bodyPr/>
        <a:lstStyle/>
        <a:p>
          <a:endParaRPr lang="zh-CN" altLang="en-US"/>
        </a:p>
      </dgm:t>
    </dgm:pt>
    <dgm:pt modelId="{5EA36BC6-612A-490B-AD68-3C306567A6B6}" type="sibTrans" cxnId="{9FF9BB8E-7FFE-408E-AD72-6F9295357F28}">
      <dgm:prSet/>
      <dgm:spPr/>
      <dgm:t>
        <a:bodyPr/>
        <a:lstStyle/>
        <a:p>
          <a:endParaRPr lang="zh-CN" altLang="en-US"/>
        </a:p>
      </dgm:t>
    </dgm:pt>
    <dgm:pt modelId="{F3F8C2B4-B7C2-4FA6-9EC1-E7768CEB0F3F}">
      <dgm:prSet phldrT="[文本]"/>
      <dgm:spPr/>
      <dgm:t>
        <a:bodyPr/>
        <a:lstStyle/>
        <a:p>
          <a:r>
            <a:rPr lang="zh-CN" altLang="en-US" dirty="0" smtClean="0">
              <a:latin typeface="Times New Roman" pitchFamily="18" charset="0"/>
            </a:rPr>
            <a:t>诚实信用原则</a:t>
          </a:r>
          <a:endParaRPr lang="zh-CN" altLang="en-US" dirty="0"/>
        </a:p>
      </dgm:t>
    </dgm:pt>
    <dgm:pt modelId="{32CF9B4C-02F7-488B-93FE-D1C19F86C7E1}" type="parTrans" cxnId="{DE7F259E-6FD4-48FA-B338-645AD1B69912}">
      <dgm:prSet/>
      <dgm:spPr/>
      <dgm:t>
        <a:bodyPr/>
        <a:lstStyle/>
        <a:p>
          <a:endParaRPr lang="zh-CN" altLang="en-US"/>
        </a:p>
      </dgm:t>
    </dgm:pt>
    <dgm:pt modelId="{46B4B024-A7C4-48CA-B144-F177EA44EC02}" type="sibTrans" cxnId="{DE7F259E-6FD4-48FA-B338-645AD1B69912}">
      <dgm:prSet/>
      <dgm:spPr/>
      <dgm:t>
        <a:bodyPr/>
        <a:lstStyle/>
        <a:p>
          <a:endParaRPr lang="zh-CN" altLang="en-US"/>
        </a:p>
      </dgm:t>
    </dgm:pt>
    <dgm:pt modelId="{557794BA-76C0-4B67-B8D6-4607A219C5AC}" type="pres">
      <dgm:prSet presAssocID="{80D7143D-6F5B-4A3E-AC43-E17F0ACF147E}" presName="linear" presStyleCnt="0">
        <dgm:presLayoutVars>
          <dgm:dir/>
          <dgm:animLvl val="lvl"/>
          <dgm:resizeHandles val="exact"/>
        </dgm:presLayoutVars>
      </dgm:prSet>
      <dgm:spPr/>
      <dgm:t>
        <a:bodyPr/>
        <a:lstStyle/>
        <a:p>
          <a:endParaRPr lang="zh-CN" altLang="en-US"/>
        </a:p>
      </dgm:t>
    </dgm:pt>
    <dgm:pt modelId="{F6C8E9E9-4668-48B4-93CC-2D9BACC0FA69}" type="pres">
      <dgm:prSet presAssocID="{5213CB55-1013-4095-8D7B-D55FED1A5AB3}" presName="parentLin" presStyleCnt="0"/>
      <dgm:spPr/>
    </dgm:pt>
    <dgm:pt modelId="{F6BC43FC-6D39-474B-9784-D4DDEAB33B8E}" type="pres">
      <dgm:prSet presAssocID="{5213CB55-1013-4095-8D7B-D55FED1A5AB3}" presName="parentLeftMargin" presStyleLbl="node1" presStyleIdx="0" presStyleCnt="3"/>
      <dgm:spPr/>
      <dgm:t>
        <a:bodyPr/>
        <a:lstStyle/>
        <a:p>
          <a:endParaRPr lang="zh-CN" altLang="en-US"/>
        </a:p>
      </dgm:t>
    </dgm:pt>
    <dgm:pt modelId="{1BF13EEB-F937-4418-941D-07DEA6E3FA1F}" type="pres">
      <dgm:prSet presAssocID="{5213CB55-1013-4095-8D7B-D55FED1A5AB3}" presName="parentText" presStyleLbl="node1" presStyleIdx="0" presStyleCnt="3">
        <dgm:presLayoutVars>
          <dgm:chMax val="0"/>
          <dgm:bulletEnabled val="1"/>
        </dgm:presLayoutVars>
      </dgm:prSet>
      <dgm:spPr/>
      <dgm:t>
        <a:bodyPr/>
        <a:lstStyle/>
        <a:p>
          <a:endParaRPr lang="zh-CN" altLang="en-US"/>
        </a:p>
      </dgm:t>
    </dgm:pt>
    <dgm:pt modelId="{2048AB0A-4F2E-483C-9017-A1B805F39B72}" type="pres">
      <dgm:prSet presAssocID="{5213CB55-1013-4095-8D7B-D55FED1A5AB3}" presName="negativeSpace" presStyleCnt="0"/>
      <dgm:spPr/>
    </dgm:pt>
    <dgm:pt modelId="{F721B77B-8FA0-4BBF-8A05-86D5DDFF5E25}" type="pres">
      <dgm:prSet presAssocID="{5213CB55-1013-4095-8D7B-D55FED1A5AB3}" presName="childText" presStyleLbl="conFgAcc1" presStyleIdx="0" presStyleCnt="3">
        <dgm:presLayoutVars>
          <dgm:bulletEnabled val="1"/>
        </dgm:presLayoutVars>
      </dgm:prSet>
      <dgm:spPr/>
    </dgm:pt>
    <dgm:pt modelId="{3F946540-1C8E-48D1-ADC6-053B414C4D0F}" type="pres">
      <dgm:prSet presAssocID="{4D1A62B4-7C2F-458E-A44B-3377BDF9A287}" presName="spaceBetweenRectangles" presStyleCnt="0"/>
      <dgm:spPr/>
    </dgm:pt>
    <dgm:pt modelId="{7A5D27F8-E2CB-428D-A197-75D248669E34}" type="pres">
      <dgm:prSet presAssocID="{693581BE-C1D8-44AD-A04B-4A98334ED907}" presName="parentLin" presStyleCnt="0"/>
      <dgm:spPr/>
    </dgm:pt>
    <dgm:pt modelId="{E8FF9840-A373-434C-B9F4-74D432F20C84}" type="pres">
      <dgm:prSet presAssocID="{693581BE-C1D8-44AD-A04B-4A98334ED907}" presName="parentLeftMargin" presStyleLbl="node1" presStyleIdx="0" presStyleCnt="3"/>
      <dgm:spPr/>
      <dgm:t>
        <a:bodyPr/>
        <a:lstStyle/>
        <a:p>
          <a:endParaRPr lang="zh-CN" altLang="en-US"/>
        </a:p>
      </dgm:t>
    </dgm:pt>
    <dgm:pt modelId="{02C0DC36-844D-4550-9E4D-06612A868592}" type="pres">
      <dgm:prSet presAssocID="{693581BE-C1D8-44AD-A04B-4A98334ED907}" presName="parentText" presStyleLbl="node1" presStyleIdx="1" presStyleCnt="3">
        <dgm:presLayoutVars>
          <dgm:chMax val="0"/>
          <dgm:bulletEnabled val="1"/>
        </dgm:presLayoutVars>
      </dgm:prSet>
      <dgm:spPr/>
      <dgm:t>
        <a:bodyPr/>
        <a:lstStyle/>
        <a:p>
          <a:endParaRPr lang="zh-CN" altLang="en-US"/>
        </a:p>
      </dgm:t>
    </dgm:pt>
    <dgm:pt modelId="{17FB55AB-5510-48E5-95A1-591A6200ABB6}" type="pres">
      <dgm:prSet presAssocID="{693581BE-C1D8-44AD-A04B-4A98334ED907}" presName="negativeSpace" presStyleCnt="0"/>
      <dgm:spPr/>
    </dgm:pt>
    <dgm:pt modelId="{E9E84281-916D-4018-8403-7B792CBC528A}" type="pres">
      <dgm:prSet presAssocID="{693581BE-C1D8-44AD-A04B-4A98334ED907}" presName="childText" presStyleLbl="conFgAcc1" presStyleIdx="1" presStyleCnt="3">
        <dgm:presLayoutVars>
          <dgm:bulletEnabled val="1"/>
        </dgm:presLayoutVars>
      </dgm:prSet>
      <dgm:spPr/>
    </dgm:pt>
    <dgm:pt modelId="{A7710434-463D-4C4F-8C93-B3244F12D0CB}" type="pres">
      <dgm:prSet presAssocID="{5EA36BC6-612A-490B-AD68-3C306567A6B6}" presName="spaceBetweenRectangles" presStyleCnt="0"/>
      <dgm:spPr/>
    </dgm:pt>
    <dgm:pt modelId="{09453FD0-725B-44F5-B945-9E768EE496EC}" type="pres">
      <dgm:prSet presAssocID="{F3F8C2B4-B7C2-4FA6-9EC1-E7768CEB0F3F}" presName="parentLin" presStyleCnt="0"/>
      <dgm:spPr/>
    </dgm:pt>
    <dgm:pt modelId="{384BE6C6-60C3-482B-866A-BFF8FC6F2D26}" type="pres">
      <dgm:prSet presAssocID="{F3F8C2B4-B7C2-4FA6-9EC1-E7768CEB0F3F}" presName="parentLeftMargin" presStyleLbl="node1" presStyleIdx="1" presStyleCnt="3"/>
      <dgm:spPr/>
      <dgm:t>
        <a:bodyPr/>
        <a:lstStyle/>
        <a:p>
          <a:endParaRPr lang="zh-CN" altLang="en-US"/>
        </a:p>
      </dgm:t>
    </dgm:pt>
    <dgm:pt modelId="{D4CC2ECC-47F6-45FF-9F80-5A18899BBBBD}" type="pres">
      <dgm:prSet presAssocID="{F3F8C2B4-B7C2-4FA6-9EC1-E7768CEB0F3F}" presName="parentText" presStyleLbl="node1" presStyleIdx="2" presStyleCnt="3">
        <dgm:presLayoutVars>
          <dgm:chMax val="0"/>
          <dgm:bulletEnabled val="1"/>
        </dgm:presLayoutVars>
      </dgm:prSet>
      <dgm:spPr/>
      <dgm:t>
        <a:bodyPr/>
        <a:lstStyle/>
        <a:p>
          <a:endParaRPr lang="zh-CN" altLang="en-US"/>
        </a:p>
      </dgm:t>
    </dgm:pt>
    <dgm:pt modelId="{1F91310D-FA21-4D71-9AB5-B6984345CC00}" type="pres">
      <dgm:prSet presAssocID="{F3F8C2B4-B7C2-4FA6-9EC1-E7768CEB0F3F}" presName="negativeSpace" presStyleCnt="0"/>
      <dgm:spPr/>
    </dgm:pt>
    <dgm:pt modelId="{6B528FB9-DE72-4C1A-9789-A452C7AF7811}" type="pres">
      <dgm:prSet presAssocID="{F3F8C2B4-B7C2-4FA6-9EC1-E7768CEB0F3F}" presName="childText" presStyleLbl="conFgAcc1" presStyleIdx="2" presStyleCnt="3">
        <dgm:presLayoutVars>
          <dgm:bulletEnabled val="1"/>
        </dgm:presLayoutVars>
      </dgm:prSet>
      <dgm:spPr/>
    </dgm:pt>
  </dgm:ptLst>
  <dgm:cxnLst>
    <dgm:cxn modelId="{CF039A40-1627-4223-A3B0-A4C27C0EA953}" type="presOf" srcId="{693581BE-C1D8-44AD-A04B-4A98334ED907}" destId="{E8FF9840-A373-434C-B9F4-74D432F20C84}" srcOrd="0" destOrd="0" presId="urn:microsoft.com/office/officeart/2005/8/layout/list1"/>
    <dgm:cxn modelId="{8720D68D-C793-40A6-AB84-708D7D097776}" type="presOf" srcId="{80D7143D-6F5B-4A3E-AC43-E17F0ACF147E}" destId="{557794BA-76C0-4B67-B8D6-4607A219C5AC}" srcOrd="0" destOrd="0" presId="urn:microsoft.com/office/officeart/2005/8/layout/list1"/>
    <dgm:cxn modelId="{9FF9BB8E-7FFE-408E-AD72-6F9295357F28}" srcId="{80D7143D-6F5B-4A3E-AC43-E17F0ACF147E}" destId="{693581BE-C1D8-44AD-A04B-4A98334ED907}" srcOrd="1" destOrd="0" parTransId="{F7D5B7C2-A1C9-49AF-9AEF-5426BAD276E0}" sibTransId="{5EA36BC6-612A-490B-AD68-3C306567A6B6}"/>
    <dgm:cxn modelId="{1B9719BA-FEEA-4619-A1B5-988C37D99310}" type="presOf" srcId="{F3F8C2B4-B7C2-4FA6-9EC1-E7768CEB0F3F}" destId="{384BE6C6-60C3-482B-866A-BFF8FC6F2D26}" srcOrd="0" destOrd="0" presId="urn:microsoft.com/office/officeart/2005/8/layout/list1"/>
    <dgm:cxn modelId="{BCF130DB-9763-41FF-B443-49DA15443C46}" type="presOf" srcId="{693581BE-C1D8-44AD-A04B-4A98334ED907}" destId="{02C0DC36-844D-4550-9E4D-06612A868592}" srcOrd="1" destOrd="0" presId="urn:microsoft.com/office/officeart/2005/8/layout/list1"/>
    <dgm:cxn modelId="{B330E959-50F3-4B76-BD91-85EAABE20330}" srcId="{80D7143D-6F5B-4A3E-AC43-E17F0ACF147E}" destId="{5213CB55-1013-4095-8D7B-D55FED1A5AB3}" srcOrd="0" destOrd="0" parTransId="{2011D5BD-6612-4B5E-8911-E746260AC429}" sibTransId="{4D1A62B4-7C2F-458E-A44B-3377BDF9A287}"/>
    <dgm:cxn modelId="{DE7F259E-6FD4-48FA-B338-645AD1B69912}" srcId="{80D7143D-6F5B-4A3E-AC43-E17F0ACF147E}" destId="{F3F8C2B4-B7C2-4FA6-9EC1-E7768CEB0F3F}" srcOrd="2" destOrd="0" parTransId="{32CF9B4C-02F7-488B-93FE-D1C19F86C7E1}" sibTransId="{46B4B024-A7C4-48CA-B144-F177EA44EC02}"/>
    <dgm:cxn modelId="{BCD47C9C-89E5-41FC-9288-2536A64ACC5E}" type="presOf" srcId="{5213CB55-1013-4095-8D7B-D55FED1A5AB3}" destId="{1BF13EEB-F937-4418-941D-07DEA6E3FA1F}" srcOrd="1" destOrd="0" presId="urn:microsoft.com/office/officeart/2005/8/layout/list1"/>
    <dgm:cxn modelId="{0826ECEF-42B8-4493-82F3-EE3CAFBEBE5D}" type="presOf" srcId="{5213CB55-1013-4095-8D7B-D55FED1A5AB3}" destId="{F6BC43FC-6D39-474B-9784-D4DDEAB33B8E}" srcOrd="0" destOrd="0" presId="urn:microsoft.com/office/officeart/2005/8/layout/list1"/>
    <dgm:cxn modelId="{3DC5B789-7052-4601-89FE-53BE963E042D}" type="presOf" srcId="{F3F8C2B4-B7C2-4FA6-9EC1-E7768CEB0F3F}" destId="{D4CC2ECC-47F6-45FF-9F80-5A18899BBBBD}" srcOrd="1" destOrd="0" presId="urn:microsoft.com/office/officeart/2005/8/layout/list1"/>
    <dgm:cxn modelId="{B5667B7A-4077-4E4B-A077-417DF165ACB2}" type="presParOf" srcId="{557794BA-76C0-4B67-B8D6-4607A219C5AC}" destId="{F6C8E9E9-4668-48B4-93CC-2D9BACC0FA69}" srcOrd="0" destOrd="0" presId="urn:microsoft.com/office/officeart/2005/8/layout/list1"/>
    <dgm:cxn modelId="{1A975035-BF78-435E-8B59-72596CE1F8B9}" type="presParOf" srcId="{F6C8E9E9-4668-48B4-93CC-2D9BACC0FA69}" destId="{F6BC43FC-6D39-474B-9784-D4DDEAB33B8E}" srcOrd="0" destOrd="0" presId="urn:microsoft.com/office/officeart/2005/8/layout/list1"/>
    <dgm:cxn modelId="{33B43859-67A0-4C44-800F-AC4756C47FF9}" type="presParOf" srcId="{F6C8E9E9-4668-48B4-93CC-2D9BACC0FA69}" destId="{1BF13EEB-F937-4418-941D-07DEA6E3FA1F}" srcOrd="1" destOrd="0" presId="urn:microsoft.com/office/officeart/2005/8/layout/list1"/>
    <dgm:cxn modelId="{612625BF-F002-4F27-9B7C-3B0779B2B9D1}" type="presParOf" srcId="{557794BA-76C0-4B67-B8D6-4607A219C5AC}" destId="{2048AB0A-4F2E-483C-9017-A1B805F39B72}" srcOrd="1" destOrd="0" presId="urn:microsoft.com/office/officeart/2005/8/layout/list1"/>
    <dgm:cxn modelId="{40947A06-5017-49EF-9B3B-5FA7F28FB822}" type="presParOf" srcId="{557794BA-76C0-4B67-B8D6-4607A219C5AC}" destId="{F721B77B-8FA0-4BBF-8A05-86D5DDFF5E25}" srcOrd="2" destOrd="0" presId="urn:microsoft.com/office/officeart/2005/8/layout/list1"/>
    <dgm:cxn modelId="{5E6CE2F2-137D-48AD-AAD7-65AA72C0A15B}" type="presParOf" srcId="{557794BA-76C0-4B67-B8D6-4607A219C5AC}" destId="{3F946540-1C8E-48D1-ADC6-053B414C4D0F}" srcOrd="3" destOrd="0" presId="urn:microsoft.com/office/officeart/2005/8/layout/list1"/>
    <dgm:cxn modelId="{0EC8B1E5-E343-4FBF-B604-CB7B5FC6D1FF}" type="presParOf" srcId="{557794BA-76C0-4B67-B8D6-4607A219C5AC}" destId="{7A5D27F8-E2CB-428D-A197-75D248669E34}" srcOrd="4" destOrd="0" presId="urn:microsoft.com/office/officeart/2005/8/layout/list1"/>
    <dgm:cxn modelId="{C4DB6100-1337-46C7-8C5A-44B62B7CBEB0}" type="presParOf" srcId="{7A5D27F8-E2CB-428D-A197-75D248669E34}" destId="{E8FF9840-A373-434C-B9F4-74D432F20C84}" srcOrd="0" destOrd="0" presId="urn:microsoft.com/office/officeart/2005/8/layout/list1"/>
    <dgm:cxn modelId="{F324D477-2846-4356-B348-C4D70EFA51CD}" type="presParOf" srcId="{7A5D27F8-E2CB-428D-A197-75D248669E34}" destId="{02C0DC36-844D-4550-9E4D-06612A868592}" srcOrd="1" destOrd="0" presId="urn:microsoft.com/office/officeart/2005/8/layout/list1"/>
    <dgm:cxn modelId="{D872647D-C496-4C04-B52B-B3EA5C76ED53}" type="presParOf" srcId="{557794BA-76C0-4B67-B8D6-4607A219C5AC}" destId="{17FB55AB-5510-48E5-95A1-591A6200ABB6}" srcOrd="5" destOrd="0" presId="urn:microsoft.com/office/officeart/2005/8/layout/list1"/>
    <dgm:cxn modelId="{6949ACA7-0DF3-4674-8DC7-D5E788D9D2D0}" type="presParOf" srcId="{557794BA-76C0-4B67-B8D6-4607A219C5AC}" destId="{E9E84281-916D-4018-8403-7B792CBC528A}" srcOrd="6" destOrd="0" presId="urn:microsoft.com/office/officeart/2005/8/layout/list1"/>
    <dgm:cxn modelId="{5D53071E-7ACD-415C-A316-84945A9FA01F}" type="presParOf" srcId="{557794BA-76C0-4B67-B8D6-4607A219C5AC}" destId="{A7710434-463D-4C4F-8C93-B3244F12D0CB}" srcOrd="7" destOrd="0" presId="urn:microsoft.com/office/officeart/2005/8/layout/list1"/>
    <dgm:cxn modelId="{127A8B9A-4B14-4F67-A542-C17C40632A17}" type="presParOf" srcId="{557794BA-76C0-4B67-B8D6-4607A219C5AC}" destId="{09453FD0-725B-44F5-B945-9E768EE496EC}" srcOrd="8" destOrd="0" presId="urn:microsoft.com/office/officeart/2005/8/layout/list1"/>
    <dgm:cxn modelId="{57242E78-A967-4C8B-94B6-8749D254C90D}" type="presParOf" srcId="{09453FD0-725B-44F5-B945-9E768EE496EC}" destId="{384BE6C6-60C3-482B-866A-BFF8FC6F2D26}" srcOrd="0" destOrd="0" presId="urn:microsoft.com/office/officeart/2005/8/layout/list1"/>
    <dgm:cxn modelId="{CAEBF03A-69D8-4A49-8F2C-AFD33A64A0AC}" type="presParOf" srcId="{09453FD0-725B-44F5-B945-9E768EE496EC}" destId="{D4CC2ECC-47F6-45FF-9F80-5A18899BBBBD}" srcOrd="1" destOrd="0" presId="urn:microsoft.com/office/officeart/2005/8/layout/list1"/>
    <dgm:cxn modelId="{5C707A30-1F8B-408D-BF35-AAE3A9A59432}" type="presParOf" srcId="{557794BA-76C0-4B67-B8D6-4607A219C5AC}" destId="{1F91310D-FA21-4D71-9AB5-B6984345CC00}" srcOrd="9" destOrd="0" presId="urn:microsoft.com/office/officeart/2005/8/layout/list1"/>
    <dgm:cxn modelId="{D923CB08-351B-488E-9D65-E4055AE4E477}" type="presParOf" srcId="{557794BA-76C0-4B67-B8D6-4607A219C5AC}" destId="{6B528FB9-DE72-4C1A-9789-A452C7AF7811}"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FA0389E-760B-492C-8415-8B2252574D96}" type="doc">
      <dgm:prSet loTypeId="urn:microsoft.com/office/officeart/2005/8/layout/default" loCatId="list" qsTypeId="urn:microsoft.com/office/officeart/2005/8/quickstyle/3d7" qsCatId="3D" csTypeId="urn:microsoft.com/office/officeart/2005/8/colors/accent3_1" csCatId="accent3" phldr="1"/>
      <dgm:spPr/>
      <dgm:t>
        <a:bodyPr/>
        <a:lstStyle/>
        <a:p>
          <a:endParaRPr lang="zh-CN" altLang="en-US"/>
        </a:p>
      </dgm:t>
    </dgm:pt>
    <dgm:pt modelId="{A491CA29-97CE-4F99-8E22-B0078B7970D9}">
      <dgm:prSet phldrT="[文本]"/>
      <dgm:spPr/>
      <dgm:t>
        <a:bodyPr/>
        <a:lstStyle/>
        <a:p>
          <a:r>
            <a:rPr lang="zh-CN" dirty="0" smtClean="0"/>
            <a:t>形成了由市场定价的价格机制</a:t>
          </a:r>
          <a:endParaRPr lang="zh-CN" altLang="en-US" dirty="0"/>
        </a:p>
      </dgm:t>
    </dgm:pt>
    <dgm:pt modelId="{3B363F59-B03D-4B71-9692-93B9C1FE55AB}" type="parTrans" cxnId="{CFDE89FB-C905-4745-A582-3F04F029ECEC}">
      <dgm:prSet/>
      <dgm:spPr/>
      <dgm:t>
        <a:bodyPr/>
        <a:lstStyle/>
        <a:p>
          <a:endParaRPr lang="zh-CN" altLang="en-US"/>
        </a:p>
      </dgm:t>
    </dgm:pt>
    <dgm:pt modelId="{D286BBD9-F2B2-40C1-A872-30EA4AA4E093}" type="sibTrans" cxnId="{CFDE89FB-C905-4745-A582-3F04F029ECEC}">
      <dgm:prSet/>
      <dgm:spPr/>
      <dgm:t>
        <a:bodyPr/>
        <a:lstStyle/>
        <a:p>
          <a:endParaRPr lang="zh-CN" altLang="en-US"/>
        </a:p>
      </dgm:t>
    </dgm:pt>
    <dgm:pt modelId="{7F3D166B-933C-4027-A2CF-BA31BC7B493E}">
      <dgm:prSet phldrT="[文本]"/>
      <dgm:spPr/>
      <dgm:t>
        <a:bodyPr/>
        <a:lstStyle/>
        <a:p>
          <a:r>
            <a:rPr lang="zh-CN" dirty="0" smtClean="0"/>
            <a:t>不断降低社会平均劳动消耗水平</a:t>
          </a:r>
          <a:endParaRPr lang="zh-CN" altLang="en-US" dirty="0"/>
        </a:p>
      </dgm:t>
    </dgm:pt>
    <dgm:pt modelId="{EED20B5D-40A7-4756-8809-96556E62FA03}" type="parTrans" cxnId="{D9C8777B-5134-4FDA-BFFC-87AFC4F4985E}">
      <dgm:prSet/>
      <dgm:spPr/>
      <dgm:t>
        <a:bodyPr/>
        <a:lstStyle/>
        <a:p>
          <a:endParaRPr lang="zh-CN" altLang="en-US"/>
        </a:p>
      </dgm:t>
    </dgm:pt>
    <dgm:pt modelId="{47230C06-C989-4F32-A01F-7649C2801F99}" type="sibTrans" cxnId="{D9C8777B-5134-4FDA-BFFC-87AFC4F4985E}">
      <dgm:prSet/>
      <dgm:spPr/>
      <dgm:t>
        <a:bodyPr/>
        <a:lstStyle/>
        <a:p>
          <a:endParaRPr lang="zh-CN" altLang="en-US"/>
        </a:p>
      </dgm:t>
    </dgm:pt>
    <dgm:pt modelId="{75BCB0FF-94B4-4419-AC4C-5866083579DC}">
      <dgm:prSet phldrT="[文本]"/>
      <dgm:spPr/>
      <dgm:t>
        <a:bodyPr/>
        <a:lstStyle/>
        <a:p>
          <a:r>
            <a:rPr lang="zh-CN" dirty="0" smtClean="0"/>
            <a:t>工程价格更加符合价值基础</a:t>
          </a:r>
          <a:endParaRPr lang="zh-CN" altLang="en-US" dirty="0"/>
        </a:p>
      </dgm:t>
    </dgm:pt>
    <dgm:pt modelId="{AD70BAA3-3217-4FAB-A90E-624F0111482A}" type="parTrans" cxnId="{92C6A578-7103-440F-964A-00B40674289A}">
      <dgm:prSet/>
      <dgm:spPr/>
      <dgm:t>
        <a:bodyPr/>
        <a:lstStyle/>
        <a:p>
          <a:endParaRPr lang="zh-CN" altLang="en-US"/>
        </a:p>
      </dgm:t>
    </dgm:pt>
    <dgm:pt modelId="{4F4A047F-A263-430F-A5EB-D82C8B3F764A}" type="sibTrans" cxnId="{92C6A578-7103-440F-964A-00B40674289A}">
      <dgm:prSet/>
      <dgm:spPr/>
      <dgm:t>
        <a:bodyPr/>
        <a:lstStyle/>
        <a:p>
          <a:endParaRPr lang="zh-CN" altLang="en-US"/>
        </a:p>
      </dgm:t>
    </dgm:pt>
    <dgm:pt modelId="{9DD8FBB3-5F55-4F82-89F7-EF03243BDCFC}">
      <dgm:prSet phldrT="[文本]"/>
      <dgm:spPr/>
      <dgm:t>
        <a:bodyPr/>
        <a:lstStyle/>
        <a:p>
          <a:r>
            <a:rPr lang="zh-CN" dirty="0" smtClean="0"/>
            <a:t>贯彻公开、公平、公正的原则</a:t>
          </a:r>
          <a:endParaRPr lang="zh-CN" altLang="en-US" dirty="0"/>
        </a:p>
      </dgm:t>
    </dgm:pt>
    <dgm:pt modelId="{CCA65B2E-780C-47AB-9485-5872F217AE0D}" type="parTrans" cxnId="{1F47F326-DD12-4B0A-8DB0-6C2DE0F1555B}">
      <dgm:prSet/>
      <dgm:spPr/>
      <dgm:t>
        <a:bodyPr/>
        <a:lstStyle/>
        <a:p>
          <a:endParaRPr lang="zh-CN" altLang="en-US"/>
        </a:p>
      </dgm:t>
    </dgm:pt>
    <dgm:pt modelId="{63E5B3A9-A9D1-4825-9CB9-63D545954A46}" type="sibTrans" cxnId="{1F47F326-DD12-4B0A-8DB0-6C2DE0F1555B}">
      <dgm:prSet/>
      <dgm:spPr/>
      <dgm:t>
        <a:bodyPr/>
        <a:lstStyle/>
        <a:p>
          <a:endParaRPr lang="zh-CN" altLang="en-US"/>
        </a:p>
      </dgm:t>
    </dgm:pt>
    <dgm:pt modelId="{31784367-B950-44BC-9250-FC34A5871863}">
      <dgm:prSet phldrT="[文本]"/>
      <dgm:spPr/>
      <dgm:t>
        <a:bodyPr/>
        <a:lstStyle/>
        <a:p>
          <a:r>
            <a:rPr lang="zh-CN" dirty="0" smtClean="0"/>
            <a:t>能够减少交易费用</a:t>
          </a:r>
          <a:endParaRPr lang="zh-CN" altLang="en-US" dirty="0"/>
        </a:p>
      </dgm:t>
    </dgm:pt>
    <dgm:pt modelId="{1A62EDDA-DBA0-4E48-8D6C-9F6636A7D4C2}" type="parTrans" cxnId="{2B1AA93E-F4A6-4CF5-BE36-DF1D8109CC3D}">
      <dgm:prSet/>
      <dgm:spPr/>
      <dgm:t>
        <a:bodyPr/>
        <a:lstStyle/>
        <a:p>
          <a:endParaRPr lang="zh-CN" altLang="en-US"/>
        </a:p>
      </dgm:t>
    </dgm:pt>
    <dgm:pt modelId="{563E12C9-B331-4295-B05E-9D0C360CCA66}" type="sibTrans" cxnId="{2B1AA93E-F4A6-4CF5-BE36-DF1D8109CC3D}">
      <dgm:prSet/>
      <dgm:spPr/>
      <dgm:t>
        <a:bodyPr/>
        <a:lstStyle/>
        <a:p>
          <a:endParaRPr lang="zh-CN" altLang="en-US"/>
        </a:p>
      </dgm:t>
    </dgm:pt>
    <dgm:pt modelId="{A1249F82-F2C7-42D4-8722-7394403B4124}" type="pres">
      <dgm:prSet presAssocID="{DFA0389E-760B-492C-8415-8B2252574D96}" presName="diagram" presStyleCnt="0">
        <dgm:presLayoutVars>
          <dgm:dir/>
          <dgm:resizeHandles val="exact"/>
        </dgm:presLayoutVars>
      </dgm:prSet>
      <dgm:spPr/>
      <dgm:t>
        <a:bodyPr/>
        <a:lstStyle/>
        <a:p>
          <a:endParaRPr lang="zh-CN" altLang="en-US"/>
        </a:p>
      </dgm:t>
    </dgm:pt>
    <dgm:pt modelId="{B5C87D7E-AB33-4B09-B963-7435B0FDB262}" type="pres">
      <dgm:prSet presAssocID="{A491CA29-97CE-4F99-8E22-B0078B7970D9}" presName="node" presStyleLbl="node1" presStyleIdx="0" presStyleCnt="5">
        <dgm:presLayoutVars>
          <dgm:bulletEnabled val="1"/>
        </dgm:presLayoutVars>
      </dgm:prSet>
      <dgm:spPr/>
      <dgm:t>
        <a:bodyPr/>
        <a:lstStyle/>
        <a:p>
          <a:endParaRPr lang="zh-CN" altLang="en-US"/>
        </a:p>
      </dgm:t>
    </dgm:pt>
    <dgm:pt modelId="{49E1E831-6D42-44FA-931D-8A80896E093A}" type="pres">
      <dgm:prSet presAssocID="{D286BBD9-F2B2-40C1-A872-30EA4AA4E093}" presName="sibTrans" presStyleCnt="0"/>
      <dgm:spPr/>
    </dgm:pt>
    <dgm:pt modelId="{D6EC2111-F5FE-4709-84B8-47AC8B9DF238}" type="pres">
      <dgm:prSet presAssocID="{7F3D166B-933C-4027-A2CF-BA31BC7B493E}" presName="node" presStyleLbl="node1" presStyleIdx="1" presStyleCnt="5">
        <dgm:presLayoutVars>
          <dgm:bulletEnabled val="1"/>
        </dgm:presLayoutVars>
      </dgm:prSet>
      <dgm:spPr/>
      <dgm:t>
        <a:bodyPr/>
        <a:lstStyle/>
        <a:p>
          <a:endParaRPr lang="zh-CN" altLang="en-US"/>
        </a:p>
      </dgm:t>
    </dgm:pt>
    <dgm:pt modelId="{18DF2834-1297-4381-8E97-003BF7E8A210}" type="pres">
      <dgm:prSet presAssocID="{47230C06-C989-4F32-A01F-7649C2801F99}" presName="sibTrans" presStyleCnt="0"/>
      <dgm:spPr/>
    </dgm:pt>
    <dgm:pt modelId="{227A8813-74B0-47A7-8602-A6EFA00CA7E4}" type="pres">
      <dgm:prSet presAssocID="{75BCB0FF-94B4-4419-AC4C-5866083579DC}" presName="node" presStyleLbl="node1" presStyleIdx="2" presStyleCnt="5">
        <dgm:presLayoutVars>
          <dgm:bulletEnabled val="1"/>
        </dgm:presLayoutVars>
      </dgm:prSet>
      <dgm:spPr/>
      <dgm:t>
        <a:bodyPr/>
        <a:lstStyle/>
        <a:p>
          <a:endParaRPr lang="zh-CN" altLang="en-US"/>
        </a:p>
      </dgm:t>
    </dgm:pt>
    <dgm:pt modelId="{96D8FB9F-1148-4AC0-8EF6-8EA79F50217A}" type="pres">
      <dgm:prSet presAssocID="{4F4A047F-A263-430F-A5EB-D82C8B3F764A}" presName="sibTrans" presStyleCnt="0"/>
      <dgm:spPr/>
    </dgm:pt>
    <dgm:pt modelId="{3FC3ACC5-BE32-47D5-B037-1C8170B05C22}" type="pres">
      <dgm:prSet presAssocID="{9DD8FBB3-5F55-4F82-89F7-EF03243BDCFC}" presName="node" presStyleLbl="node1" presStyleIdx="3" presStyleCnt="5">
        <dgm:presLayoutVars>
          <dgm:bulletEnabled val="1"/>
        </dgm:presLayoutVars>
      </dgm:prSet>
      <dgm:spPr/>
      <dgm:t>
        <a:bodyPr/>
        <a:lstStyle/>
        <a:p>
          <a:endParaRPr lang="zh-CN" altLang="en-US"/>
        </a:p>
      </dgm:t>
    </dgm:pt>
    <dgm:pt modelId="{0885E225-AA50-4872-8298-7F7724D960C3}" type="pres">
      <dgm:prSet presAssocID="{63E5B3A9-A9D1-4825-9CB9-63D545954A46}" presName="sibTrans" presStyleCnt="0"/>
      <dgm:spPr/>
    </dgm:pt>
    <dgm:pt modelId="{E40C8592-CC3E-4F23-A12F-E82010CF59AD}" type="pres">
      <dgm:prSet presAssocID="{31784367-B950-44BC-9250-FC34A5871863}" presName="node" presStyleLbl="node1" presStyleIdx="4" presStyleCnt="5">
        <dgm:presLayoutVars>
          <dgm:bulletEnabled val="1"/>
        </dgm:presLayoutVars>
      </dgm:prSet>
      <dgm:spPr/>
      <dgm:t>
        <a:bodyPr/>
        <a:lstStyle/>
        <a:p>
          <a:endParaRPr lang="zh-CN" altLang="en-US"/>
        </a:p>
      </dgm:t>
    </dgm:pt>
  </dgm:ptLst>
  <dgm:cxnLst>
    <dgm:cxn modelId="{2B1AA93E-F4A6-4CF5-BE36-DF1D8109CC3D}" srcId="{DFA0389E-760B-492C-8415-8B2252574D96}" destId="{31784367-B950-44BC-9250-FC34A5871863}" srcOrd="4" destOrd="0" parTransId="{1A62EDDA-DBA0-4E48-8D6C-9F6636A7D4C2}" sibTransId="{563E12C9-B331-4295-B05E-9D0C360CCA66}"/>
    <dgm:cxn modelId="{291BFDAB-1C83-4FBA-8A8E-07AAD99EE496}" type="presOf" srcId="{DFA0389E-760B-492C-8415-8B2252574D96}" destId="{A1249F82-F2C7-42D4-8722-7394403B4124}" srcOrd="0" destOrd="0" presId="urn:microsoft.com/office/officeart/2005/8/layout/default"/>
    <dgm:cxn modelId="{92C6A578-7103-440F-964A-00B40674289A}" srcId="{DFA0389E-760B-492C-8415-8B2252574D96}" destId="{75BCB0FF-94B4-4419-AC4C-5866083579DC}" srcOrd="2" destOrd="0" parTransId="{AD70BAA3-3217-4FAB-A90E-624F0111482A}" sibTransId="{4F4A047F-A263-430F-A5EB-D82C8B3F764A}"/>
    <dgm:cxn modelId="{1F47F326-DD12-4B0A-8DB0-6C2DE0F1555B}" srcId="{DFA0389E-760B-492C-8415-8B2252574D96}" destId="{9DD8FBB3-5F55-4F82-89F7-EF03243BDCFC}" srcOrd="3" destOrd="0" parTransId="{CCA65B2E-780C-47AB-9485-5872F217AE0D}" sibTransId="{63E5B3A9-A9D1-4825-9CB9-63D545954A46}"/>
    <dgm:cxn modelId="{AA7267E6-90AD-49D8-BB71-BF4B894C730F}" type="presOf" srcId="{9DD8FBB3-5F55-4F82-89F7-EF03243BDCFC}" destId="{3FC3ACC5-BE32-47D5-B037-1C8170B05C22}" srcOrd="0" destOrd="0" presId="urn:microsoft.com/office/officeart/2005/8/layout/default"/>
    <dgm:cxn modelId="{BD6731E9-462F-4C83-8D39-A6ED4CFC1D74}" type="presOf" srcId="{31784367-B950-44BC-9250-FC34A5871863}" destId="{E40C8592-CC3E-4F23-A12F-E82010CF59AD}" srcOrd="0" destOrd="0" presId="urn:microsoft.com/office/officeart/2005/8/layout/default"/>
    <dgm:cxn modelId="{D9C8777B-5134-4FDA-BFFC-87AFC4F4985E}" srcId="{DFA0389E-760B-492C-8415-8B2252574D96}" destId="{7F3D166B-933C-4027-A2CF-BA31BC7B493E}" srcOrd="1" destOrd="0" parTransId="{EED20B5D-40A7-4756-8809-96556E62FA03}" sibTransId="{47230C06-C989-4F32-A01F-7649C2801F99}"/>
    <dgm:cxn modelId="{CFDE89FB-C905-4745-A582-3F04F029ECEC}" srcId="{DFA0389E-760B-492C-8415-8B2252574D96}" destId="{A491CA29-97CE-4F99-8E22-B0078B7970D9}" srcOrd="0" destOrd="0" parTransId="{3B363F59-B03D-4B71-9692-93B9C1FE55AB}" sibTransId="{D286BBD9-F2B2-40C1-A872-30EA4AA4E093}"/>
    <dgm:cxn modelId="{C4EECDC5-C810-4FB1-92EE-F2A4B8B1E66D}" type="presOf" srcId="{A491CA29-97CE-4F99-8E22-B0078B7970D9}" destId="{B5C87D7E-AB33-4B09-B963-7435B0FDB262}" srcOrd="0" destOrd="0" presId="urn:microsoft.com/office/officeart/2005/8/layout/default"/>
    <dgm:cxn modelId="{BAAFC40F-D499-417B-9A37-21ACED35B0BF}" type="presOf" srcId="{7F3D166B-933C-4027-A2CF-BA31BC7B493E}" destId="{D6EC2111-F5FE-4709-84B8-47AC8B9DF238}" srcOrd="0" destOrd="0" presId="urn:microsoft.com/office/officeart/2005/8/layout/default"/>
    <dgm:cxn modelId="{CDBAEB1E-224F-434D-B162-6870C8318367}" type="presOf" srcId="{75BCB0FF-94B4-4419-AC4C-5866083579DC}" destId="{227A8813-74B0-47A7-8602-A6EFA00CA7E4}" srcOrd="0" destOrd="0" presId="urn:microsoft.com/office/officeart/2005/8/layout/default"/>
    <dgm:cxn modelId="{C39954F4-72CA-4569-94C8-22DA04ED351C}" type="presParOf" srcId="{A1249F82-F2C7-42D4-8722-7394403B4124}" destId="{B5C87D7E-AB33-4B09-B963-7435B0FDB262}" srcOrd="0" destOrd="0" presId="urn:microsoft.com/office/officeart/2005/8/layout/default"/>
    <dgm:cxn modelId="{DAF7C4BF-283B-4139-ADF5-F7FA53098C40}" type="presParOf" srcId="{A1249F82-F2C7-42D4-8722-7394403B4124}" destId="{49E1E831-6D42-44FA-931D-8A80896E093A}" srcOrd="1" destOrd="0" presId="urn:microsoft.com/office/officeart/2005/8/layout/default"/>
    <dgm:cxn modelId="{DE43530F-DFC9-438B-8705-86F6BD278F95}" type="presParOf" srcId="{A1249F82-F2C7-42D4-8722-7394403B4124}" destId="{D6EC2111-F5FE-4709-84B8-47AC8B9DF238}" srcOrd="2" destOrd="0" presId="urn:microsoft.com/office/officeart/2005/8/layout/default"/>
    <dgm:cxn modelId="{FEFD3B24-399A-4857-BA66-19CFCAFBC017}" type="presParOf" srcId="{A1249F82-F2C7-42D4-8722-7394403B4124}" destId="{18DF2834-1297-4381-8E97-003BF7E8A210}" srcOrd="3" destOrd="0" presId="urn:microsoft.com/office/officeart/2005/8/layout/default"/>
    <dgm:cxn modelId="{B58BFEEF-01A0-45F8-8DBE-E8C8E659A516}" type="presParOf" srcId="{A1249F82-F2C7-42D4-8722-7394403B4124}" destId="{227A8813-74B0-47A7-8602-A6EFA00CA7E4}" srcOrd="4" destOrd="0" presId="urn:microsoft.com/office/officeart/2005/8/layout/default"/>
    <dgm:cxn modelId="{F9F7A62A-3C1F-43D6-BB83-59476DD225E0}" type="presParOf" srcId="{A1249F82-F2C7-42D4-8722-7394403B4124}" destId="{96D8FB9F-1148-4AC0-8EF6-8EA79F50217A}" srcOrd="5" destOrd="0" presId="urn:microsoft.com/office/officeart/2005/8/layout/default"/>
    <dgm:cxn modelId="{9592639D-DEFE-42AC-9993-DCBF672A7D67}" type="presParOf" srcId="{A1249F82-F2C7-42D4-8722-7394403B4124}" destId="{3FC3ACC5-BE32-47D5-B037-1C8170B05C22}" srcOrd="6" destOrd="0" presId="urn:microsoft.com/office/officeart/2005/8/layout/default"/>
    <dgm:cxn modelId="{B0433A08-72EB-419C-97DA-F19EE95BDC69}" type="presParOf" srcId="{A1249F82-F2C7-42D4-8722-7394403B4124}" destId="{0885E225-AA50-4872-8298-7F7724D960C3}" srcOrd="7" destOrd="0" presId="urn:microsoft.com/office/officeart/2005/8/layout/default"/>
    <dgm:cxn modelId="{CDC92AFA-8037-48B7-B9F0-4B7D562150AE}" type="presParOf" srcId="{A1249F82-F2C7-42D4-8722-7394403B4124}" destId="{E40C8592-CC3E-4F23-A12F-E82010CF59A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B8F812-DD86-4F78-A5B6-292BADBE402A}">
      <dsp:nvSpPr>
        <dsp:cNvPr id="0" name=""/>
        <dsp:cNvSpPr/>
      </dsp:nvSpPr>
      <dsp:spPr>
        <a:xfrm>
          <a:off x="5155674" y="2419204"/>
          <a:ext cx="91440" cy="425396"/>
        </a:xfrm>
        <a:custGeom>
          <a:avLst/>
          <a:gdLst/>
          <a:ahLst/>
          <a:cxnLst/>
          <a:rect l="0" t="0" r="0" b="0"/>
          <a:pathLst>
            <a:path>
              <a:moveTo>
                <a:pt x="45720" y="0"/>
              </a:moveTo>
              <a:lnTo>
                <a:pt x="45720" y="42539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6BEA53E-9D53-4D0F-9E7F-D6FF33AD4552}">
      <dsp:nvSpPr>
        <dsp:cNvPr id="0" name=""/>
        <dsp:cNvSpPr/>
      </dsp:nvSpPr>
      <dsp:spPr>
        <a:xfrm>
          <a:off x="2966739" y="1065004"/>
          <a:ext cx="2234654" cy="425396"/>
        </a:xfrm>
        <a:custGeom>
          <a:avLst/>
          <a:gdLst/>
          <a:ahLst/>
          <a:cxnLst/>
          <a:rect l="0" t="0" r="0" b="0"/>
          <a:pathLst>
            <a:path>
              <a:moveTo>
                <a:pt x="0" y="0"/>
              </a:moveTo>
              <a:lnTo>
                <a:pt x="0" y="289895"/>
              </a:lnTo>
              <a:lnTo>
                <a:pt x="2234654" y="289895"/>
              </a:lnTo>
              <a:lnTo>
                <a:pt x="2234654" y="4253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7294DA8-B6E2-49FF-8124-F26E0DA4DE00}">
      <dsp:nvSpPr>
        <dsp:cNvPr id="0" name=""/>
        <dsp:cNvSpPr/>
      </dsp:nvSpPr>
      <dsp:spPr>
        <a:xfrm>
          <a:off x="2519808" y="2419204"/>
          <a:ext cx="893861" cy="425396"/>
        </a:xfrm>
        <a:custGeom>
          <a:avLst/>
          <a:gdLst/>
          <a:ahLst/>
          <a:cxnLst/>
          <a:rect l="0" t="0" r="0" b="0"/>
          <a:pathLst>
            <a:path>
              <a:moveTo>
                <a:pt x="0" y="0"/>
              </a:moveTo>
              <a:lnTo>
                <a:pt x="0" y="289895"/>
              </a:lnTo>
              <a:lnTo>
                <a:pt x="893861" y="289895"/>
              </a:lnTo>
              <a:lnTo>
                <a:pt x="893861" y="42539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B67EB83-259F-4D57-BA38-088D351CC11A}">
      <dsp:nvSpPr>
        <dsp:cNvPr id="0" name=""/>
        <dsp:cNvSpPr/>
      </dsp:nvSpPr>
      <dsp:spPr>
        <a:xfrm>
          <a:off x="1625947" y="2419204"/>
          <a:ext cx="893861" cy="425396"/>
        </a:xfrm>
        <a:custGeom>
          <a:avLst/>
          <a:gdLst/>
          <a:ahLst/>
          <a:cxnLst/>
          <a:rect l="0" t="0" r="0" b="0"/>
          <a:pathLst>
            <a:path>
              <a:moveTo>
                <a:pt x="893861" y="0"/>
              </a:moveTo>
              <a:lnTo>
                <a:pt x="893861" y="289895"/>
              </a:lnTo>
              <a:lnTo>
                <a:pt x="0" y="289895"/>
              </a:lnTo>
              <a:lnTo>
                <a:pt x="0" y="42539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BF1F79-F5CF-4D92-BEA3-36737020ECEE}">
      <dsp:nvSpPr>
        <dsp:cNvPr id="0" name=""/>
        <dsp:cNvSpPr/>
      </dsp:nvSpPr>
      <dsp:spPr>
        <a:xfrm>
          <a:off x="2519808" y="1065004"/>
          <a:ext cx="446930" cy="425396"/>
        </a:xfrm>
        <a:custGeom>
          <a:avLst/>
          <a:gdLst/>
          <a:ahLst/>
          <a:cxnLst/>
          <a:rect l="0" t="0" r="0" b="0"/>
          <a:pathLst>
            <a:path>
              <a:moveTo>
                <a:pt x="446930" y="0"/>
              </a:moveTo>
              <a:lnTo>
                <a:pt x="446930" y="289895"/>
              </a:lnTo>
              <a:lnTo>
                <a:pt x="0" y="289895"/>
              </a:lnTo>
              <a:lnTo>
                <a:pt x="0" y="4253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C58B3C-091C-45ED-A5E6-FC7FEAF06D03}">
      <dsp:nvSpPr>
        <dsp:cNvPr id="0" name=""/>
        <dsp:cNvSpPr/>
      </dsp:nvSpPr>
      <dsp:spPr>
        <a:xfrm>
          <a:off x="732085" y="1065004"/>
          <a:ext cx="2234654" cy="425396"/>
        </a:xfrm>
        <a:custGeom>
          <a:avLst/>
          <a:gdLst/>
          <a:ahLst/>
          <a:cxnLst/>
          <a:rect l="0" t="0" r="0" b="0"/>
          <a:pathLst>
            <a:path>
              <a:moveTo>
                <a:pt x="2234654" y="0"/>
              </a:moveTo>
              <a:lnTo>
                <a:pt x="2234654" y="289895"/>
              </a:lnTo>
              <a:lnTo>
                <a:pt x="0" y="289895"/>
              </a:lnTo>
              <a:lnTo>
                <a:pt x="0" y="4253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FB4D6B-2D02-451A-88F4-021C32BCC8A3}">
      <dsp:nvSpPr>
        <dsp:cNvPr id="0" name=""/>
        <dsp:cNvSpPr/>
      </dsp:nvSpPr>
      <dsp:spPr>
        <a:xfrm>
          <a:off x="2235398" y="136200"/>
          <a:ext cx="1462682" cy="9288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AD5B699-9BAE-46E3-8252-9621901FEF95}">
      <dsp:nvSpPr>
        <dsp:cNvPr id="0" name=""/>
        <dsp:cNvSpPr/>
      </dsp:nvSpPr>
      <dsp:spPr>
        <a:xfrm>
          <a:off x="2397918" y="290594"/>
          <a:ext cx="1462682" cy="92880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t>总成绩</a:t>
          </a:r>
          <a:endParaRPr lang="zh-CN" altLang="en-US" sz="2000" b="1" kern="1200" dirty="0"/>
        </a:p>
      </dsp:txBody>
      <dsp:txXfrm>
        <a:off x="2425122" y="317798"/>
        <a:ext cx="1408274" cy="874395"/>
      </dsp:txXfrm>
    </dsp:sp>
    <dsp:sp modelId="{5E4B1ACD-291B-4042-8F7D-1A20B8A4E6D7}">
      <dsp:nvSpPr>
        <dsp:cNvPr id="0" name=""/>
        <dsp:cNvSpPr/>
      </dsp:nvSpPr>
      <dsp:spPr>
        <a:xfrm>
          <a:off x="744" y="1490401"/>
          <a:ext cx="1462682" cy="9288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273B33-0DEB-4C55-B521-38629DA5A0A8}">
      <dsp:nvSpPr>
        <dsp:cNvPr id="0" name=""/>
        <dsp:cNvSpPr/>
      </dsp:nvSpPr>
      <dsp:spPr>
        <a:xfrm>
          <a:off x="163264" y="1644795"/>
          <a:ext cx="1462682" cy="92880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t>卷面成绩</a:t>
          </a:r>
          <a:r>
            <a:rPr lang="en-US" altLang="zh-CN" sz="2000" b="1" kern="1200" dirty="0" smtClean="0"/>
            <a:t>60%</a:t>
          </a:r>
          <a:endParaRPr lang="zh-CN" altLang="en-US" sz="2000" b="1" kern="1200" dirty="0"/>
        </a:p>
      </dsp:txBody>
      <dsp:txXfrm>
        <a:off x="190468" y="1671999"/>
        <a:ext cx="1408274" cy="874395"/>
      </dsp:txXfrm>
    </dsp:sp>
    <dsp:sp modelId="{27D32D95-D683-4257-B6C7-89D3F459BACB}">
      <dsp:nvSpPr>
        <dsp:cNvPr id="0" name=""/>
        <dsp:cNvSpPr/>
      </dsp:nvSpPr>
      <dsp:spPr>
        <a:xfrm>
          <a:off x="1788467" y="1490401"/>
          <a:ext cx="1462682" cy="9288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C8F421-869A-4ABC-9A08-B07D3A0917E7}">
      <dsp:nvSpPr>
        <dsp:cNvPr id="0" name=""/>
        <dsp:cNvSpPr/>
      </dsp:nvSpPr>
      <dsp:spPr>
        <a:xfrm>
          <a:off x="1950987" y="1644795"/>
          <a:ext cx="1462682" cy="92880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t>平时成绩</a:t>
          </a:r>
          <a:endParaRPr lang="en-US" altLang="zh-CN" sz="2000" b="1" kern="1200" dirty="0" smtClean="0"/>
        </a:p>
        <a:p>
          <a:pPr lvl="0" algn="ctr" defTabSz="889000">
            <a:lnSpc>
              <a:spcPct val="90000"/>
            </a:lnSpc>
            <a:spcBef>
              <a:spcPct val="0"/>
            </a:spcBef>
            <a:spcAft>
              <a:spcPct val="35000"/>
            </a:spcAft>
          </a:pPr>
          <a:r>
            <a:rPr lang="en-US" altLang="zh-CN" sz="2000" b="1" kern="1200" dirty="0" smtClean="0"/>
            <a:t>20%</a:t>
          </a:r>
          <a:endParaRPr lang="zh-CN" altLang="en-US" sz="2000" b="1" kern="1200" dirty="0"/>
        </a:p>
      </dsp:txBody>
      <dsp:txXfrm>
        <a:off x="1978191" y="1671999"/>
        <a:ext cx="1408274" cy="874395"/>
      </dsp:txXfrm>
    </dsp:sp>
    <dsp:sp modelId="{D0CE1276-ED64-4C7B-BE26-0FBD84A09FF2}">
      <dsp:nvSpPr>
        <dsp:cNvPr id="0" name=""/>
        <dsp:cNvSpPr/>
      </dsp:nvSpPr>
      <dsp:spPr>
        <a:xfrm>
          <a:off x="894605" y="2844601"/>
          <a:ext cx="1462682" cy="9288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DE0F419-64C8-46CF-A0F4-AB0B28F38839}">
      <dsp:nvSpPr>
        <dsp:cNvPr id="0" name=""/>
        <dsp:cNvSpPr/>
      </dsp:nvSpPr>
      <dsp:spPr>
        <a:xfrm>
          <a:off x="1057126" y="2998995"/>
          <a:ext cx="1462682" cy="92880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t>出勤、课堂表现</a:t>
          </a:r>
          <a:endParaRPr lang="zh-CN" altLang="en-US" sz="2000" b="1" kern="1200" dirty="0"/>
        </a:p>
      </dsp:txBody>
      <dsp:txXfrm>
        <a:off x="1084330" y="3026199"/>
        <a:ext cx="1408274" cy="874395"/>
      </dsp:txXfrm>
    </dsp:sp>
    <dsp:sp modelId="{87A5505A-E40E-4CC0-97F1-9DBEA71E8535}">
      <dsp:nvSpPr>
        <dsp:cNvPr id="0" name=""/>
        <dsp:cNvSpPr/>
      </dsp:nvSpPr>
      <dsp:spPr>
        <a:xfrm>
          <a:off x="2682329" y="2844601"/>
          <a:ext cx="1462682" cy="9288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2C4682-7C3F-43F1-BBC2-C31905E18AA3}">
      <dsp:nvSpPr>
        <dsp:cNvPr id="0" name=""/>
        <dsp:cNvSpPr/>
      </dsp:nvSpPr>
      <dsp:spPr>
        <a:xfrm>
          <a:off x="2844849" y="2998995"/>
          <a:ext cx="1462682" cy="92880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t>课后作业</a:t>
          </a:r>
          <a:endParaRPr lang="zh-CN" altLang="en-US" sz="2000" b="1" kern="1200" dirty="0"/>
        </a:p>
      </dsp:txBody>
      <dsp:txXfrm>
        <a:off x="2872053" y="3026199"/>
        <a:ext cx="1408274" cy="874395"/>
      </dsp:txXfrm>
    </dsp:sp>
    <dsp:sp modelId="{6D8352A0-1E8A-4693-A4C9-C10413DF26B9}">
      <dsp:nvSpPr>
        <dsp:cNvPr id="0" name=""/>
        <dsp:cNvSpPr/>
      </dsp:nvSpPr>
      <dsp:spPr>
        <a:xfrm>
          <a:off x="4470052" y="1490401"/>
          <a:ext cx="1462682" cy="9288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56234C-4A57-400E-AF03-33D9D0E80F2B}">
      <dsp:nvSpPr>
        <dsp:cNvPr id="0" name=""/>
        <dsp:cNvSpPr/>
      </dsp:nvSpPr>
      <dsp:spPr>
        <a:xfrm>
          <a:off x="4632573" y="1644795"/>
          <a:ext cx="1462682" cy="92880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t>技能考核</a:t>
          </a:r>
          <a:endParaRPr lang="en-US" altLang="zh-CN" sz="2000" b="1" kern="1200" dirty="0" smtClean="0"/>
        </a:p>
        <a:p>
          <a:pPr lvl="0" algn="ctr" defTabSz="889000">
            <a:lnSpc>
              <a:spcPct val="90000"/>
            </a:lnSpc>
            <a:spcBef>
              <a:spcPct val="0"/>
            </a:spcBef>
            <a:spcAft>
              <a:spcPct val="35000"/>
            </a:spcAft>
          </a:pPr>
          <a:r>
            <a:rPr lang="en-US" altLang="zh-CN" sz="2000" b="1" kern="1200" dirty="0" smtClean="0"/>
            <a:t>20%</a:t>
          </a:r>
          <a:endParaRPr lang="zh-CN" altLang="en-US" sz="2000" b="1" kern="1200" dirty="0"/>
        </a:p>
      </dsp:txBody>
      <dsp:txXfrm>
        <a:off x="4659777" y="1671999"/>
        <a:ext cx="1408274" cy="874395"/>
      </dsp:txXfrm>
    </dsp:sp>
    <dsp:sp modelId="{1695FFD3-AA6A-4C76-A7BE-AA08CE825CAF}">
      <dsp:nvSpPr>
        <dsp:cNvPr id="0" name=""/>
        <dsp:cNvSpPr/>
      </dsp:nvSpPr>
      <dsp:spPr>
        <a:xfrm>
          <a:off x="4470052" y="2844601"/>
          <a:ext cx="1462682" cy="92880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8D28CF-3412-4524-8A4F-EF0643A0D821}">
      <dsp:nvSpPr>
        <dsp:cNvPr id="0" name=""/>
        <dsp:cNvSpPr/>
      </dsp:nvSpPr>
      <dsp:spPr>
        <a:xfrm>
          <a:off x="4632573" y="2998995"/>
          <a:ext cx="1462682" cy="928803"/>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t>小组讨论</a:t>
          </a:r>
          <a:endParaRPr lang="zh-CN" altLang="en-US" sz="2000" b="1" kern="1200" dirty="0"/>
        </a:p>
      </dsp:txBody>
      <dsp:txXfrm>
        <a:off x="4659777" y="3026199"/>
        <a:ext cx="1408274" cy="8743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0C7262-6696-4277-AFBE-C359C2780D32}">
      <dsp:nvSpPr>
        <dsp:cNvPr id="0" name=""/>
        <dsp:cNvSpPr/>
      </dsp:nvSpPr>
      <dsp:spPr>
        <a:xfrm>
          <a:off x="4069556" y="1193436"/>
          <a:ext cx="3372138" cy="922962"/>
        </a:xfrm>
        <a:custGeom>
          <a:avLst/>
          <a:gdLst/>
          <a:ahLst/>
          <a:cxnLst/>
          <a:rect l="0" t="0" r="0" b="0"/>
          <a:pathLst>
            <a:path>
              <a:moveTo>
                <a:pt x="0" y="0"/>
              </a:moveTo>
              <a:lnTo>
                <a:pt x="0" y="776650"/>
              </a:lnTo>
              <a:lnTo>
                <a:pt x="3372138" y="776650"/>
              </a:lnTo>
              <a:lnTo>
                <a:pt x="3372138" y="9229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0F9A56C-93BF-43A7-8D27-2DF2816A9AD8}">
      <dsp:nvSpPr>
        <dsp:cNvPr id="0" name=""/>
        <dsp:cNvSpPr/>
      </dsp:nvSpPr>
      <dsp:spPr>
        <a:xfrm>
          <a:off x="4069556" y="1193436"/>
          <a:ext cx="1686069" cy="922962"/>
        </a:xfrm>
        <a:custGeom>
          <a:avLst/>
          <a:gdLst/>
          <a:ahLst/>
          <a:cxnLst/>
          <a:rect l="0" t="0" r="0" b="0"/>
          <a:pathLst>
            <a:path>
              <a:moveTo>
                <a:pt x="0" y="0"/>
              </a:moveTo>
              <a:lnTo>
                <a:pt x="0" y="776650"/>
              </a:lnTo>
              <a:lnTo>
                <a:pt x="1686069" y="776650"/>
              </a:lnTo>
              <a:lnTo>
                <a:pt x="1686069" y="9229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6712304-6CBB-4384-9C04-6F7B30C26C82}">
      <dsp:nvSpPr>
        <dsp:cNvPr id="0" name=""/>
        <dsp:cNvSpPr/>
      </dsp:nvSpPr>
      <dsp:spPr>
        <a:xfrm>
          <a:off x="4023836" y="1193436"/>
          <a:ext cx="91440" cy="922962"/>
        </a:xfrm>
        <a:custGeom>
          <a:avLst/>
          <a:gdLst/>
          <a:ahLst/>
          <a:cxnLst/>
          <a:rect l="0" t="0" r="0" b="0"/>
          <a:pathLst>
            <a:path>
              <a:moveTo>
                <a:pt x="45720" y="0"/>
              </a:moveTo>
              <a:lnTo>
                <a:pt x="45720" y="9229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E380992-9DE1-4B71-9D07-AE519B1AC2A8}">
      <dsp:nvSpPr>
        <dsp:cNvPr id="0" name=""/>
        <dsp:cNvSpPr/>
      </dsp:nvSpPr>
      <dsp:spPr>
        <a:xfrm>
          <a:off x="2383487" y="1193436"/>
          <a:ext cx="1686069" cy="922962"/>
        </a:xfrm>
        <a:custGeom>
          <a:avLst/>
          <a:gdLst/>
          <a:ahLst/>
          <a:cxnLst/>
          <a:rect l="0" t="0" r="0" b="0"/>
          <a:pathLst>
            <a:path>
              <a:moveTo>
                <a:pt x="1686069" y="0"/>
              </a:moveTo>
              <a:lnTo>
                <a:pt x="1686069" y="776650"/>
              </a:lnTo>
              <a:lnTo>
                <a:pt x="0" y="776650"/>
              </a:lnTo>
              <a:lnTo>
                <a:pt x="0" y="9229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6AB4DBE-A050-4513-9977-E284E9929474}">
      <dsp:nvSpPr>
        <dsp:cNvPr id="0" name=""/>
        <dsp:cNvSpPr/>
      </dsp:nvSpPr>
      <dsp:spPr>
        <a:xfrm>
          <a:off x="697418" y="1193436"/>
          <a:ext cx="3372138" cy="922962"/>
        </a:xfrm>
        <a:custGeom>
          <a:avLst/>
          <a:gdLst/>
          <a:ahLst/>
          <a:cxnLst/>
          <a:rect l="0" t="0" r="0" b="0"/>
          <a:pathLst>
            <a:path>
              <a:moveTo>
                <a:pt x="3372138" y="0"/>
              </a:moveTo>
              <a:lnTo>
                <a:pt x="3372138" y="776650"/>
              </a:lnTo>
              <a:lnTo>
                <a:pt x="0" y="776650"/>
              </a:lnTo>
              <a:lnTo>
                <a:pt x="0" y="922962"/>
              </a:lnTo>
            </a:path>
          </a:pathLst>
        </a:custGeom>
        <a:noFill/>
        <a:ln w="12700" cap="flat" cmpd="sng" algn="ctr">
          <a:solidFill>
            <a:schemeClr val="accent1">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7E4FB45-2EC2-41E8-8F06-3586E215402F}">
      <dsp:nvSpPr>
        <dsp:cNvPr id="0" name=""/>
        <dsp:cNvSpPr/>
      </dsp:nvSpPr>
      <dsp:spPr>
        <a:xfrm>
          <a:off x="3372833" y="496713"/>
          <a:ext cx="1393445" cy="696722"/>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工程招投标的特点</a:t>
          </a:r>
          <a:endParaRPr kumimoji="0" lang="zh-CN" altLang="en-US" sz="1400" b="0" i="0" u="none" strike="noStrike" kern="1200" cap="none" normalizeH="0" baseline="0" dirty="0" smtClean="0">
            <a:ln/>
            <a:effectLst/>
            <a:latin typeface="微软雅黑" panose="020B0503020204020204" pitchFamily="34" charset="-122"/>
            <a:ea typeface="宋体" pitchFamily="2" charset="-122"/>
          </a:endParaRPr>
        </a:p>
      </dsp:txBody>
      <dsp:txXfrm>
        <a:off x="3372833" y="496713"/>
        <a:ext cx="1393445" cy="696722"/>
      </dsp:txXfrm>
    </dsp:sp>
    <dsp:sp modelId="{BAFE1958-D1F4-40F5-B368-4F90BD151B22}">
      <dsp:nvSpPr>
        <dsp:cNvPr id="0" name=""/>
        <dsp:cNvSpPr/>
      </dsp:nvSpPr>
      <dsp:spPr>
        <a:xfrm>
          <a:off x="695" y="2116399"/>
          <a:ext cx="1393445" cy="696722"/>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竞争机制</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防止垄断</a:t>
          </a:r>
          <a:endParaRPr kumimoji="0" lang="zh-CN" altLang="en-US" sz="1400" b="0" i="0" u="none" strike="noStrike" kern="1200" cap="none" normalizeH="0" baseline="0" dirty="0" smtClean="0">
            <a:ln/>
            <a:effectLst/>
            <a:latin typeface="微软雅黑" panose="020B0503020204020204" pitchFamily="34" charset="-122"/>
            <a:ea typeface="宋体" pitchFamily="2" charset="-122"/>
          </a:endParaRPr>
        </a:p>
      </dsp:txBody>
      <dsp:txXfrm>
        <a:off x="695" y="2116399"/>
        <a:ext cx="1393445" cy="696722"/>
      </dsp:txXfrm>
    </dsp:sp>
    <dsp:sp modelId="{AE22875A-B3AB-4077-8A61-FC67057F4D18}">
      <dsp:nvSpPr>
        <dsp:cNvPr id="0" name=""/>
        <dsp:cNvSpPr/>
      </dsp:nvSpPr>
      <dsp:spPr>
        <a:xfrm>
          <a:off x="1686764" y="2116399"/>
          <a:ext cx="1393445" cy="696722"/>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kern="1200"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交易公开、</a:t>
          </a:r>
          <a:endParaRPr kumimoji="0" lang="en-US" altLang="zh-CN" sz="1400" b="0" i="0" u="none" strike="noStrike" kern="1200"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公正、公平</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kern="1200" cap="none" normalizeH="0" baseline="0" dirty="0" smtClean="0">
            <a:ln/>
            <a:effectLst/>
            <a:latin typeface="微软雅黑" panose="020B0503020204020204" pitchFamily="34" charset="-122"/>
            <a:ea typeface="宋体" pitchFamily="2" charset="-122"/>
          </a:endParaRPr>
        </a:p>
      </dsp:txBody>
      <dsp:txXfrm>
        <a:off x="1686764" y="2116399"/>
        <a:ext cx="1393445" cy="696722"/>
      </dsp:txXfrm>
    </dsp:sp>
    <dsp:sp modelId="{4C11528F-15FF-4314-B687-2A34B599A3E9}">
      <dsp:nvSpPr>
        <dsp:cNvPr id="0" name=""/>
        <dsp:cNvSpPr/>
      </dsp:nvSpPr>
      <dsp:spPr>
        <a:xfrm>
          <a:off x="3372833" y="2116399"/>
          <a:ext cx="1393445" cy="696722"/>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科学合理的监管机制</a:t>
          </a:r>
          <a:endParaRPr kumimoji="0" lang="zh-CN" altLang="en-US" sz="1400" b="0" i="0" u="none" strike="noStrike" kern="1200" cap="none" normalizeH="0" baseline="0" dirty="0" smtClean="0">
            <a:ln/>
            <a:effectLst/>
            <a:latin typeface="微软雅黑" panose="020B0503020204020204" pitchFamily="34" charset="-122"/>
            <a:ea typeface="宋体" pitchFamily="2" charset="-122"/>
          </a:endParaRPr>
        </a:p>
      </dsp:txBody>
      <dsp:txXfrm>
        <a:off x="3372833" y="2116399"/>
        <a:ext cx="1393445" cy="696722"/>
      </dsp:txXfrm>
    </dsp:sp>
    <dsp:sp modelId="{5AA3CCEE-F1AE-4BD4-A3EB-1B142578B4DC}">
      <dsp:nvSpPr>
        <dsp:cNvPr id="0" name=""/>
        <dsp:cNvSpPr/>
      </dsp:nvSpPr>
      <dsp:spPr>
        <a:xfrm>
          <a:off x="5058902" y="2116399"/>
          <a:ext cx="1393445" cy="696722"/>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科学合理的</a:t>
          </a:r>
          <a:endParaRPr kumimoji="0" lang="en-US" altLang="zh-CN" sz="1400" b="0" i="0" u="none" strike="noStrike" kern="1200"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运作程序</a:t>
          </a:r>
          <a:endParaRPr kumimoji="0" lang="zh-CN" altLang="en-US" sz="1400" b="0" i="0" u="none" strike="noStrike" kern="1200" cap="none" normalizeH="0" baseline="0" dirty="0" smtClean="0">
            <a:ln/>
            <a:effectLst/>
            <a:latin typeface="微软雅黑" panose="020B0503020204020204" pitchFamily="34" charset="-122"/>
            <a:ea typeface="宋体" pitchFamily="2" charset="-122"/>
          </a:endParaRPr>
        </a:p>
      </dsp:txBody>
      <dsp:txXfrm>
        <a:off x="5058902" y="2116399"/>
        <a:ext cx="1393445" cy="696722"/>
      </dsp:txXfrm>
    </dsp:sp>
    <dsp:sp modelId="{8AE2A01F-B7AD-49AB-8698-B0F27E771E30}">
      <dsp:nvSpPr>
        <dsp:cNvPr id="0" name=""/>
        <dsp:cNvSpPr/>
      </dsp:nvSpPr>
      <dsp:spPr>
        <a:xfrm>
          <a:off x="6744971" y="2116399"/>
          <a:ext cx="1393445" cy="696722"/>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96000"/>
            </a:lnSpc>
            <a:spcBef>
              <a:spcPct val="0"/>
            </a:spcBef>
            <a:spcAft>
              <a:spcPct val="0"/>
            </a:spcAft>
            <a:buClrTx/>
            <a:buSzTx/>
            <a:buFontTx/>
            <a:buNone/>
            <a:tabLst/>
          </a:pPr>
          <a:endParaRPr kumimoji="0" lang="en-US" altLang="zh-CN" sz="1400" b="0" i="0" u="none" strike="noStrike" kern="1200" cap="none" normalizeH="0" baseline="0" dirty="0" smtClean="0">
            <a:ln/>
            <a:effectLst/>
            <a:latin typeface="楷体_GB2312" pitchFamily="49" charset="-122"/>
            <a:ea typeface="楷体_GB2312" pitchFamily="49" charset="-122"/>
          </a:endParaRPr>
        </a:p>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1400" b="0" i="0" u="none" strike="noStrike" kern="1200" cap="none" normalizeH="0" baseline="0" dirty="0" smtClean="0">
              <a:ln/>
              <a:effectLst/>
              <a:latin typeface="楷体_GB2312" pitchFamily="49" charset="-122"/>
              <a:ea typeface="楷体_GB2312" pitchFamily="49" charset="-122"/>
            </a:rPr>
            <a:t>优胜劣汰，杜绝不正之风</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400" b="0" i="0" u="none" strike="noStrike" kern="1200" cap="none" normalizeH="0" baseline="0" dirty="0" smtClean="0">
            <a:ln/>
            <a:effectLst/>
            <a:latin typeface="微软雅黑" panose="020B0503020204020204" pitchFamily="34" charset="-122"/>
            <a:ea typeface="宋体" pitchFamily="2" charset="-122"/>
          </a:endParaRPr>
        </a:p>
      </dsp:txBody>
      <dsp:txXfrm>
        <a:off x="6744971" y="2116399"/>
        <a:ext cx="1393445" cy="6967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21B77B-8FA0-4BBF-8A05-86D5DDFF5E25}">
      <dsp:nvSpPr>
        <dsp:cNvPr id="0" name=""/>
        <dsp:cNvSpPr/>
      </dsp:nvSpPr>
      <dsp:spPr>
        <a:xfrm>
          <a:off x="0" y="364055"/>
          <a:ext cx="5327650"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BF13EEB-F937-4418-941D-07DEA6E3FA1F}">
      <dsp:nvSpPr>
        <dsp:cNvPr id="0" name=""/>
        <dsp:cNvSpPr/>
      </dsp:nvSpPr>
      <dsp:spPr>
        <a:xfrm>
          <a:off x="266382" y="9815"/>
          <a:ext cx="372935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61" tIns="0" rIns="140961" bIns="0" numCol="1" spcCol="1270" anchor="ctr" anchorCtr="0">
          <a:noAutofit/>
        </a:bodyPr>
        <a:lstStyle/>
        <a:p>
          <a:pPr lvl="0" algn="l" defTabSz="1066800">
            <a:lnSpc>
              <a:spcPct val="90000"/>
            </a:lnSpc>
            <a:spcBef>
              <a:spcPct val="0"/>
            </a:spcBef>
            <a:spcAft>
              <a:spcPct val="35000"/>
            </a:spcAft>
          </a:pPr>
          <a:r>
            <a:rPr lang="zh-CN" altLang="en-US" sz="2400" kern="1200" dirty="0" smtClean="0">
              <a:latin typeface="Times New Roman" pitchFamily="18" charset="0"/>
            </a:rPr>
            <a:t>合法原则</a:t>
          </a:r>
          <a:endParaRPr lang="zh-CN" altLang="en-US" sz="2400" kern="1200" dirty="0"/>
        </a:p>
      </dsp:txBody>
      <dsp:txXfrm>
        <a:off x="300967" y="44400"/>
        <a:ext cx="3660185" cy="639310"/>
      </dsp:txXfrm>
    </dsp:sp>
    <dsp:sp modelId="{E9E84281-916D-4018-8403-7B792CBC528A}">
      <dsp:nvSpPr>
        <dsp:cNvPr id="0" name=""/>
        <dsp:cNvSpPr/>
      </dsp:nvSpPr>
      <dsp:spPr>
        <a:xfrm>
          <a:off x="0" y="1452695"/>
          <a:ext cx="5327650"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2C0DC36-844D-4550-9E4D-06612A868592}">
      <dsp:nvSpPr>
        <dsp:cNvPr id="0" name=""/>
        <dsp:cNvSpPr/>
      </dsp:nvSpPr>
      <dsp:spPr>
        <a:xfrm>
          <a:off x="266382" y="1098455"/>
          <a:ext cx="372935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61" tIns="0" rIns="140961" bIns="0" numCol="1" spcCol="1270" anchor="ctr" anchorCtr="0">
          <a:noAutofit/>
        </a:bodyPr>
        <a:lstStyle/>
        <a:p>
          <a:pPr lvl="0" algn="l" defTabSz="1066800">
            <a:lnSpc>
              <a:spcPct val="90000"/>
            </a:lnSpc>
            <a:spcBef>
              <a:spcPct val="0"/>
            </a:spcBef>
            <a:spcAft>
              <a:spcPct val="35000"/>
            </a:spcAft>
          </a:pPr>
          <a:r>
            <a:rPr lang="zh-CN" altLang="en-US" sz="2400" kern="1200" dirty="0" smtClean="0">
              <a:latin typeface="Times New Roman" pitchFamily="18" charset="0"/>
            </a:rPr>
            <a:t>公开、公平、公正</a:t>
          </a:r>
          <a:endParaRPr lang="zh-CN" altLang="en-US" sz="2400" kern="1200" dirty="0"/>
        </a:p>
      </dsp:txBody>
      <dsp:txXfrm>
        <a:off x="300967" y="1133040"/>
        <a:ext cx="3660185" cy="639310"/>
      </dsp:txXfrm>
    </dsp:sp>
    <dsp:sp modelId="{6B528FB9-DE72-4C1A-9789-A452C7AF7811}">
      <dsp:nvSpPr>
        <dsp:cNvPr id="0" name=""/>
        <dsp:cNvSpPr/>
      </dsp:nvSpPr>
      <dsp:spPr>
        <a:xfrm>
          <a:off x="0" y="2541335"/>
          <a:ext cx="5327650" cy="604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CC2ECC-47F6-45FF-9F80-5A18899BBBBD}">
      <dsp:nvSpPr>
        <dsp:cNvPr id="0" name=""/>
        <dsp:cNvSpPr/>
      </dsp:nvSpPr>
      <dsp:spPr>
        <a:xfrm>
          <a:off x="266382" y="2187094"/>
          <a:ext cx="3729355"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61" tIns="0" rIns="140961" bIns="0" numCol="1" spcCol="1270" anchor="ctr" anchorCtr="0">
          <a:noAutofit/>
        </a:bodyPr>
        <a:lstStyle/>
        <a:p>
          <a:pPr lvl="0" algn="l" defTabSz="1066800">
            <a:lnSpc>
              <a:spcPct val="90000"/>
            </a:lnSpc>
            <a:spcBef>
              <a:spcPct val="0"/>
            </a:spcBef>
            <a:spcAft>
              <a:spcPct val="35000"/>
            </a:spcAft>
          </a:pPr>
          <a:r>
            <a:rPr lang="zh-CN" altLang="en-US" sz="2400" kern="1200" dirty="0" smtClean="0">
              <a:latin typeface="Times New Roman" pitchFamily="18" charset="0"/>
            </a:rPr>
            <a:t>诚实信用原则</a:t>
          </a:r>
          <a:endParaRPr lang="zh-CN" altLang="en-US" sz="2400" kern="1200" dirty="0"/>
        </a:p>
      </dsp:txBody>
      <dsp:txXfrm>
        <a:off x="300967" y="2221679"/>
        <a:ext cx="3660185" cy="639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87D7E-AB33-4B09-B963-7435B0FDB262}">
      <dsp:nvSpPr>
        <dsp:cNvPr id="0" name=""/>
        <dsp:cNvSpPr/>
      </dsp:nvSpPr>
      <dsp:spPr>
        <a:xfrm>
          <a:off x="0" y="316830"/>
          <a:ext cx="2543472" cy="1526083"/>
        </a:xfrm>
        <a:prstGeom prst="rect">
          <a:avLst/>
        </a:prstGeom>
        <a:solidFill>
          <a:schemeClr val="l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zh-CN" sz="2900" kern="1200" dirty="0" smtClean="0"/>
            <a:t>形成了由市场定价的价格机制</a:t>
          </a:r>
          <a:endParaRPr lang="zh-CN" altLang="en-US" sz="2900" kern="1200" dirty="0"/>
        </a:p>
      </dsp:txBody>
      <dsp:txXfrm>
        <a:off x="0" y="316830"/>
        <a:ext cx="2543472" cy="1526083"/>
      </dsp:txXfrm>
    </dsp:sp>
    <dsp:sp modelId="{D6EC2111-F5FE-4709-84B8-47AC8B9DF238}">
      <dsp:nvSpPr>
        <dsp:cNvPr id="0" name=""/>
        <dsp:cNvSpPr/>
      </dsp:nvSpPr>
      <dsp:spPr>
        <a:xfrm>
          <a:off x="2797819" y="316830"/>
          <a:ext cx="2543472" cy="1526083"/>
        </a:xfrm>
        <a:prstGeom prst="rect">
          <a:avLst/>
        </a:prstGeom>
        <a:solidFill>
          <a:schemeClr val="l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zh-CN" sz="2900" kern="1200" dirty="0" smtClean="0"/>
            <a:t>不断降低社会平均劳动消耗水平</a:t>
          </a:r>
          <a:endParaRPr lang="zh-CN" altLang="en-US" sz="2900" kern="1200" dirty="0"/>
        </a:p>
      </dsp:txBody>
      <dsp:txXfrm>
        <a:off x="2797819" y="316830"/>
        <a:ext cx="2543472" cy="1526083"/>
      </dsp:txXfrm>
    </dsp:sp>
    <dsp:sp modelId="{227A8813-74B0-47A7-8602-A6EFA00CA7E4}">
      <dsp:nvSpPr>
        <dsp:cNvPr id="0" name=""/>
        <dsp:cNvSpPr/>
      </dsp:nvSpPr>
      <dsp:spPr>
        <a:xfrm>
          <a:off x="5595639" y="316830"/>
          <a:ext cx="2543472" cy="1526083"/>
        </a:xfrm>
        <a:prstGeom prst="rect">
          <a:avLst/>
        </a:prstGeom>
        <a:solidFill>
          <a:schemeClr val="l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zh-CN" sz="2900" kern="1200" dirty="0" smtClean="0"/>
            <a:t>工程价格更加符合价值基础</a:t>
          </a:r>
          <a:endParaRPr lang="zh-CN" altLang="en-US" sz="2900" kern="1200" dirty="0"/>
        </a:p>
      </dsp:txBody>
      <dsp:txXfrm>
        <a:off x="5595639" y="316830"/>
        <a:ext cx="2543472" cy="1526083"/>
      </dsp:txXfrm>
    </dsp:sp>
    <dsp:sp modelId="{3FC3ACC5-BE32-47D5-B037-1C8170B05C22}">
      <dsp:nvSpPr>
        <dsp:cNvPr id="0" name=""/>
        <dsp:cNvSpPr/>
      </dsp:nvSpPr>
      <dsp:spPr>
        <a:xfrm>
          <a:off x="1398909" y="2097261"/>
          <a:ext cx="2543472" cy="1526083"/>
        </a:xfrm>
        <a:prstGeom prst="rect">
          <a:avLst/>
        </a:prstGeom>
        <a:solidFill>
          <a:schemeClr val="l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zh-CN" sz="2900" kern="1200" dirty="0" smtClean="0"/>
            <a:t>贯彻公开、公平、公正的原则</a:t>
          </a:r>
          <a:endParaRPr lang="zh-CN" altLang="en-US" sz="2900" kern="1200" dirty="0"/>
        </a:p>
      </dsp:txBody>
      <dsp:txXfrm>
        <a:off x="1398909" y="2097261"/>
        <a:ext cx="2543472" cy="1526083"/>
      </dsp:txXfrm>
    </dsp:sp>
    <dsp:sp modelId="{E40C8592-CC3E-4F23-A12F-E82010CF59AD}">
      <dsp:nvSpPr>
        <dsp:cNvPr id="0" name=""/>
        <dsp:cNvSpPr/>
      </dsp:nvSpPr>
      <dsp:spPr>
        <a:xfrm>
          <a:off x="4196729" y="2097261"/>
          <a:ext cx="2543472" cy="1526083"/>
        </a:xfrm>
        <a:prstGeom prst="rect">
          <a:avLst/>
        </a:prstGeom>
        <a:solidFill>
          <a:schemeClr val="lt1">
            <a:hueOff val="0"/>
            <a:satOff val="0"/>
            <a:lumOff val="0"/>
            <a:alphaOff val="0"/>
          </a:schemeClr>
        </a:solidFill>
        <a:ln>
          <a:noFill/>
        </a:ln>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zh-CN" sz="2900" kern="1200" dirty="0" smtClean="0"/>
            <a:t>能够减少交易费用</a:t>
          </a:r>
          <a:endParaRPr lang="zh-CN" altLang="en-US" sz="2900" kern="1200" dirty="0"/>
        </a:p>
      </dsp:txBody>
      <dsp:txXfrm>
        <a:off x="4196729" y="2097261"/>
        <a:ext cx="2543472" cy="152608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srcNode" val="background"/>
                    <dgm:param type="dstNode" val="background2"/>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srcNode" val="background2"/>
                            <dgm:param type="dstNode" val="background3"/>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srcNode" val="background3"/>
                                        <dgm:param type="dstNode" val="background4"/>
                                        <dgm:param type="dim" val="1D"/>
                                        <dgm:param type="endSty" val="noArr"/>
                                        <dgm:param type="connRout" val="bend"/>
                                        <dgm:param type="begPts" val="bCtr"/>
                                        <dgm:param type="endPts" val="tCtr"/>
                                        <dgm:param type="bendPt" val="end"/>
                                      </dgm:alg>
                                    </dgm:if>
                                    <dgm:else name="Name26">
                                      <dgm:alg type="conn">
                                        <dgm:param type="srcNode" val="background4"/>
                                        <dgm:param type="dstNode" val="background4"/>
                                        <dgm:param type="dim" val="1D"/>
                                        <dgm:param type="endSty" val="noArr"/>
                                        <dgm:param type="connRout" val="bend"/>
                                        <dgm:param type="begPts" val="bCtr"/>
                                        <dgm:param type="endPts" val="tCtr"/>
                                        <dgm:param type="bendPt" val="end"/>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atin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atin typeface="微软雅黑" panose="020B0503020204020204" pitchFamily="34" charset="-122"/>
              </a:defRPr>
            </a:lvl1pPr>
          </a:lstStyle>
          <a:p>
            <a:pPr>
              <a:defRPr/>
            </a:pPr>
            <a:fld id="{EF5B0FBC-3359-4CB5-9033-398389322FE3}" type="datetimeFigureOut">
              <a:rPr lang="zh-CN" altLang="en-US" smtClean="0"/>
              <a:pPr>
                <a:defRPr/>
              </a:pPr>
              <a:t>2022/9/1</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smtClean="0"/>
              <a:t>单击此处编辑母版文本样式</a:t>
            </a:r>
          </a:p>
          <a:p>
            <a:pPr lvl="1"/>
            <a:r>
              <a:rPr lang="zh-CN" altLang="en-US" noProof="0" dirty="0" smtClean="0"/>
              <a:t>第二级</a:t>
            </a:r>
          </a:p>
          <a:p>
            <a:pPr lvl="2"/>
            <a:r>
              <a:rPr lang="zh-CN" altLang="en-US" noProof="0" dirty="0" smtClean="0"/>
              <a:t>第三级</a:t>
            </a:r>
          </a:p>
          <a:p>
            <a:pPr lvl="3"/>
            <a:r>
              <a:rPr lang="zh-CN" altLang="en-US" noProof="0" dirty="0" smtClean="0"/>
              <a:t>第四级</a:t>
            </a:r>
          </a:p>
          <a:p>
            <a:pPr lvl="4"/>
            <a:r>
              <a:rPr lang="zh-CN" altLang="en-US" noProof="0" dirty="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atin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atin typeface="微软雅黑" panose="020B0503020204020204" pitchFamily="34" charset="-122"/>
              </a:defRPr>
            </a:lvl1pPr>
          </a:lstStyle>
          <a:p>
            <a:pPr>
              <a:defRPr/>
            </a:pPr>
            <a:fld id="{19453631-D4A7-4D20-B214-F49B9C25B8EF}" type="slidenum">
              <a:rPr lang="zh-CN" altLang="en-US" smtClean="0"/>
              <a:pPr>
                <a:defRPr/>
              </a:pPr>
              <a:t>‹#›</a:t>
            </a:fld>
            <a:endParaRPr lang="zh-CN" altLang="en-US" dirty="0"/>
          </a:p>
        </p:txBody>
      </p:sp>
    </p:spTree>
    <p:extLst>
      <p:ext uri="{BB962C8B-B14F-4D97-AF65-F5344CB8AC3E}">
        <p14:creationId xmlns:p14="http://schemas.microsoft.com/office/powerpoint/2010/main" val="1821619140"/>
      </p:ext>
    </p:extLst>
  </p:cSld>
  <p:clrMap bg1="lt1" tx1="dk1" bg2="lt2" tx2="dk2" accent1="accent1" accent2="accent2" accent3="accent3" accent4="accent4" accent5="accent5" accent6="accent6" hlink="hlink" folHlink="folHlink"/>
  <p:notesStyle>
    <a:lvl1pPr algn="l" defTabSz="912813" rtl="0" fontAlgn="base">
      <a:spcBef>
        <a:spcPct val="30000"/>
      </a:spcBef>
      <a:spcAft>
        <a:spcPct val="0"/>
      </a:spcAft>
      <a:defRPr sz="1200" kern="1200">
        <a:solidFill>
          <a:schemeClr val="tx1"/>
        </a:solidFill>
        <a:latin typeface="+mn-lt"/>
        <a:ea typeface="+mn-ea"/>
        <a:cs typeface="+mn-cs"/>
      </a:defRPr>
    </a:lvl1pPr>
    <a:lvl2pPr marL="455613" algn="l" defTabSz="912813" rtl="0" fontAlgn="base">
      <a:spcBef>
        <a:spcPct val="30000"/>
      </a:spcBef>
      <a:spcAft>
        <a:spcPct val="0"/>
      </a:spcAft>
      <a:defRPr sz="1200" kern="1200">
        <a:solidFill>
          <a:schemeClr val="tx1"/>
        </a:solidFill>
        <a:latin typeface="+mn-lt"/>
        <a:ea typeface="+mn-ea"/>
        <a:cs typeface="+mn-cs"/>
      </a:defRPr>
    </a:lvl2pPr>
    <a:lvl3pPr marL="912813" algn="l" defTabSz="912813" rtl="0" fontAlgn="base">
      <a:spcBef>
        <a:spcPct val="30000"/>
      </a:spcBef>
      <a:spcAft>
        <a:spcPct val="0"/>
      </a:spcAft>
      <a:defRPr sz="1200" kern="1200">
        <a:solidFill>
          <a:schemeClr val="tx1"/>
        </a:solidFill>
        <a:latin typeface="+mn-lt"/>
        <a:ea typeface="+mn-ea"/>
        <a:cs typeface="+mn-cs"/>
      </a:defRPr>
    </a:lvl3pPr>
    <a:lvl4pPr marL="1370013" algn="l" defTabSz="912813" rtl="0" fontAlgn="base">
      <a:spcBef>
        <a:spcPct val="30000"/>
      </a:spcBef>
      <a:spcAft>
        <a:spcPct val="0"/>
      </a:spcAft>
      <a:defRPr sz="1200" kern="1200">
        <a:solidFill>
          <a:schemeClr val="tx1"/>
        </a:solidFill>
        <a:latin typeface="+mn-lt"/>
        <a:ea typeface="+mn-ea"/>
        <a:cs typeface="+mn-cs"/>
      </a:defRPr>
    </a:lvl4pPr>
    <a:lvl5pPr marL="1827213" algn="l" defTabSz="912813" rtl="0" fontAlgn="base">
      <a:spcBef>
        <a:spcPct val="30000"/>
      </a:spcBef>
      <a:spcAft>
        <a:spcPct val="0"/>
      </a:spcAft>
      <a:defRPr sz="1200" kern="1200">
        <a:solidFill>
          <a:schemeClr val="tx1"/>
        </a:solidFill>
        <a:latin typeface="+mn-lt"/>
        <a:ea typeface="+mn-ea"/>
        <a:cs typeface="+mn-cs"/>
      </a:defRPr>
    </a:lvl5pPr>
    <a:lvl6pPr marL="2285886" algn="l" defTabSz="914355" rtl="0" eaLnBrk="1" latinLnBrk="0" hangingPunct="1">
      <a:defRPr sz="1200" kern="1200">
        <a:solidFill>
          <a:schemeClr val="tx1"/>
        </a:solidFill>
        <a:latin typeface="+mn-lt"/>
        <a:ea typeface="+mn-ea"/>
        <a:cs typeface="+mn-cs"/>
      </a:defRPr>
    </a:lvl6pPr>
    <a:lvl7pPr marL="2743064" algn="l" defTabSz="914355" rtl="0" eaLnBrk="1" latinLnBrk="0" hangingPunct="1">
      <a:defRPr sz="1200" kern="1200">
        <a:solidFill>
          <a:schemeClr val="tx1"/>
        </a:solidFill>
        <a:latin typeface="+mn-lt"/>
        <a:ea typeface="+mn-ea"/>
        <a:cs typeface="+mn-cs"/>
      </a:defRPr>
    </a:lvl7pPr>
    <a:lvl8pPr marL="3200240" algn="l" defTabSz="914355" rtl="0" eaLnBrk="1" latinLnBrk="0" hangingPunct="1">
      <a:defRPr sz="1200" kern="1200">
        <a:solidFill>
          <a:schemeClr val="tx1"/>
        </a:solidFill>
        <a:latin typeface="+mn-lt"/>
        <a:ea typeface="+mn-ea"/>
        <a:cs typeface="+mn-cs"/>
      </a:defRPr>
    </a:lvl8pPr>
    <a:lvl9pPr marL="3657418" algn="l" defTabSz="91435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19453631-D4A7-4D20-B214-F49B9C25B8EF}" type="slidenum">
              <a:rPr lang="zh-CN" altLang="en-US" smtClean="0"/>
              <a:pPr>
                <a:defRPr/>
              </a:pPr>
              <a:t>31</a:t>
            </a:fld>
            <a:endParaRPr lang="zh-CN" altLang="en-US"/>
          </a:p>
        </p:txBody>
      </p:sp>
    </p:spTree>
    <p:extLst>
      <p:ext uri="{BB962C8B-B14F-4D97-AF65-F5344CB8AC3E}">
        <p14:creationId xmlns:p14="http://schemas.microsoft.com/office/powerpoint/2010/main" val="1461545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dirty="0">
              <a:solidFill>
                <a:prstClr val="black"/>
              </a:solidFill>
              <a:latin typeface="微软雅黑" panose="020B0503020204020204" pitchFamily="34" charset="-122"/>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774829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5145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atin typeface="微软雅黑" panose="020B0503020204020204" pitchFamily="34" charset="-122"/>
              </a:defRPr>
            </a:lvl1pPr>
          </a:lstStyle>
          <a:p>
            <a:pPr>
              <a:defRPr/>
            </a:pPr>
            <a:endParaRPr lang="zh-CN" altLang="en-US" dirty="0">
              <a:solidFill>
                <a:prstClr val="black"/>
              </a:solidFill>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lvl1pPr>
              <a:defRPr>
                <a:latin typeface="微软雅黑" panose="020B0503020204020204" pitchFamily="34" charset="-122"/>
              </a:defRPr>
            </a:lvl1pPr>
          </a:lstStyle>
          <a:p>
            <a:pPr>
              <a:spcBef>
                <a:spcPts val="0"/>
              </a:spcBef>
              <a:spcAft>
                <a:spcPts val="0"/>
              </a:spcAft>
            </a:pPr>
            <a:fld id="{9A0DB2DC-4C9A-4742-B13C-FB6460FD3503}" type="slidenum">
              <a:rPr lang="zh-CN" altLang="en-US" noProof="1" smtClean="0">
                <a:solidFill>
                  <a:prstClr val="black"/>
                </a:solidFill>
              </a:rPr>
              <a:pPr>
                <a:spcBef>
                  <a:spcPts val="0"/>
                </a:spcBef>
                <a:spcAft>
                  <a:spcPts val="0"/>
                </a:spcAft>
              </a:pPr>
              <a:t>‹#›</a:t>
            </a:fld>
            <a:endParaRPr lang="zh-CN" altLang="en-US" noProof="1">
              <a:solidFill>
                <a:prstClr val="black"/>
              </a:solidFill>
              <a:latin typeface="Calibri"/>
            </a:endParaRPr>
          </a:p>
        </p:txBody>
      </p:sp>
    </p:spTree>
    <p:extLst>
      <p:ext uri="{BB962C8B-B14F-4D97-AF65-F5344CB8AC3E}">
        <p14:creationId xmlns:p14="http://schemas.microsoft.com/office/powerpoint/2010/main" val="15814932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628650" y="65191"/>
            <a:ext cx="8139644" cy="597008"/>
          </a:xfrm>
          <a:prstGeom prst="rect">
            <a:avLst/>
          </a:prstGeom>
        </p:spPr>
        <p:txBody>
          <a:bodyPr>
            <a:normAutofit/>
          </a:bodyPr>
          <a:lstStyle>
            <a:lvl1pPr>
              <a:defRPr sz="3200">
                <a:solidFill>
                  <a:schemeClr val="accent1"/>
                </a:solidFill>
              </a:defRPr>
            </a:lvl1pPr>
          </a:lstStyle>
          <a:p>
            <a:r>
              <a:rPr lang="zh-CN" altLang="en-US" dirty="0" smtClean="0"/>
              <a:t>单击此处编辑母版标题样式</a:t>
            </a:r>
            <a:endParaRPr lang="en-US" dirty="0"/>
          </a:p>
        </p:txBody>
      </p:sp>
      <p:sp>
        <p:nvSpPr>
          <p:cNvPr id="3" name="KSO_BC1"/>
          <p:cNvSpPr>
            <a:spLocks noGrp="1"/>
          </p:cNvSpPr>
          <p:nvPr>
            <p:ph idx="1"/>
          </p:nvPr>
        </p:nvSpPr>
        <p:spPr>
          <a:xfrm>
            <a:off x="628650" y="850900"/>
            <a:ext cx="8139113" cy="3940175"/>
          </a:xfrm>
          <a:prstGeom prst="rect">
            <a:avLst/>
          </a:prstGeom>
        </p:spPr>
        <p:txBody>
          <a:bodyPr>
            <a:normAutofit/>
          </a:bodyPr>
          <a:lstStyle>
            <a:lvl1pPr>
              <a:defRPr sz="2400">
                <a:solidFill>
                  <a:schemeClr val="accent1"/>
                </a:solidFill>
              </a:defRPr>
            </a:lvl1pPr>
            <a:lvl2pPr>
              <a:defRPr sz="1600"/>
            </a:lvl2pPr>
          </a:lstStyle>
          <a:p>
            <a:pPr lvl="0"/>
            <a:r>
              <a:rPr lang="zh-CN" altLang="en-US" dirty="0" smtClean="0"/>
              <a:t>单击此处编辑母版文本样式</a:t>
            </a:r>
          </a:p>
          <a:p>
            <a:pPr lvl="1"/>
            <a:r>
              <a:rPr lang="zh-CN" altLang="en-US" dirty="0" smtClean="0"/>
              <a:t>第二级</a:t>
            </a:r>
          </a:p>
        </p:txBody>
      </p:sp>
      <p:sp>
        <p:nvSpPr>
          <p:cNvPr id="4" name="KSO_FD"/>
          <p:cNvSpPr>
            <a:spLocks noGrp="1"/>
          </p:cNvSpPr>
          <p:nvPr>
            <p:ph type="dt" sz="half" idx="10"/>
          </p:nvPr>
        </p:nvSpPr>
        <p:spPr>
          <a:xfrm>
            <a:off x="628650" y="4814888"/>
            <a:ext cx="2057400" cy="274637"/>
          </a:xfrm>
          <a:prstGeom prst="rect">
            <a:avLst/>
          </a:prstGeom>
        </p:spPr>
        <p:txBody>
          <a:bodyPr/>
          <a:lstStyle>
            <a:lvl1pPr>
              <a:defRPr>
                <a:latin typeface="微软雅黑" panose="020B0503020204020204" pitchFamily="34" charset="-122"/>
              </a:defRPr>
            </a:lvl1pPr>
          </a:lstStyle>
          <a:p>
            <a:pPr>
              <a:defRPr/>
            </a:pPr>
            <a:endParaRPr lang="en-US" altLang="zh-CN" dirty="0"/>
          </a:p>
        </p:txBody>
      </p:sp>
      <p:sp>
        <p:nvSpPr>
          <p:cNvPr id="5" name="KSO_FT"/>
          <p:cNvSpPr>
            <a:spLocks noGrp="1"/>
          </p:cNvSpPr>
          <p:nvPr>
            <p:ph type="ftr" sz="quarter" idx="11"/>
          </p:nvPr>
        </p:nvSpPr>
        <p:spPr>
          <a:xfrm>
            <a:off x="3028950" y="4814888"/>
            <a:ext cx="3086100" cy="274637"/>
          </a:xfrm>
          <a:prstGeom prst="rect">
            <a:avLst/>
          </a:prstGeom>
        </p:spPr>
        <p:txBody>
          <a:bodyPr/>
          <a:lstStyle>
            <a:lvl1pPr>
              <a:defRPr>
                <a:latin typeface="微软雅黑" panose="020B0503020204020204" pitchFamily="34" charset="-122"/>
              </a:defRPr>
            </a:lvl1pPr>
          </a:lstStyle>
          <a:p>
            <a:pPr>
              <a:defRPr/>
            </a:pPr>
            <a:endParaRPr lang="en-US" altLang="zh-CN" dirty="0"/>
          </a:p>
        </p:txBody>
      </p:sp>
      <p:sp>
        <p:nvSpPr>
          <p:cNvPr id="6" name="KSO_FN"/>
          <p:cNvSpPr>
            <a:spLocks noGrp="1"/>
          </p:cNvSpPr>
          <p:nvPr>
            <p:ph type="sldNum" sz="quarter" idx="12"/>
          </p:nvPr>
        </p:nvSpPr>
        <p:spPr>
          <a:xfrm>
            <a:off x="6457950" y="4814888"/>
            <a:ext cx="2057400" cy="274637"/>
          </a:xfrm>
          <a:prstGeom prst="rect">
            <a:avLst/>
          </a:prstGeom>
        </p:spPr>
        <p:txBody>
          <a:bodyPr/>
          <a:lstStyle>
            <a:lvl1pPr>
              <a:defRPr>
                <a:latin typeface="微软雅黑" panose="020B0503020204020204" pitchFamily="34" charset="-122"/>
              </a:defRPr>
            </a:lvl1pPr>
          </a:lstStyle>
          <a:p>
            <a:pPr>
              <a:defRPr/>
            </a:pPr>
            <a:fld id="{BB3862BE-A03A-463D-A1DA-9FCE8A51CF47}" type="slidenum">
              <a:rPr lang="en-US" altLang="zh-CN" smtClean="0"/>
              <a:pPr>
                <a:defRPr/>
              </a:pPr>
              <a:t>‹#›</a:t>
            </a:fld>
            <a:endParaRPr lang="en-US" altLang="zh-CN" dirty="0"/>
          </a:p>
        </p:txBody>
      </p:sp>
    </p:spTree>
    <p:extLst>
      <p:ext uri="{BB962C8B-B14F-4D97-AF65-F5344CB8AC3E}">
        <p14:creationId xmlns:p14="http://schemas.microsoft.com/office/powerpoint/2010/main" val="3019339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自定义版式">
    <p:spTree>
      <p:nvGrpSpPr>
        <p:cNvPr id="1" name=""/>
        <p:cNvGrpSpPr/>
        <p:nvPr/>
      </p:nvGrpSpPr>
      <p:grpSpPr>
        <a:xfrm>
          <a:off x="0" y="0"/>
          <a:ext cx="0" cy="0"/>
          <a:chOff x="0" y="0"/>
          <a:chExt cx="0" cy="0"/>
        </a:xfrm>
      </p:grpSpPr>
      <p:pic>
        <p:nvPicPr>
          <p:cNvPr id="9" name="Picture 2" descr="D:\My Documents\PPT模板\图片资源\工程设计和图纸(35P)\设计图纸2.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28520" t="47785" r="21256" b="15795"/>
          <a:stretch>
            <a:fillRect/>
          </a:stretch>
        </p:blipFill>
        <p:spPr bwMode="auto">
          <a:xfrm>
            <a:off x="0" y="0"/>
            <a:ext cx="1540744" cy="77155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 name="直角三角形 6"/>
          <p:cNvSpPr/>
          <p:nvPr userDrawn="1"/>
        </p:nvSpPr>
        <p:spPr>
          <a:xfrm flipH="1">
            <a:off x="0" y="0"/>
            <a:ext cx="1540744" cy="771550"/>
          </a:xfrm>
          <a:prstGeom prst="rtTriangle">
            <a:avLst/>
          </a:prstGeom>
          <a:solidFill>
            <a:schemeClr val="bg1"/>
          </a:solidFill>
          <a:ln>
            <a:noFill/>
          </a:ln>
          <a:effectLst>
            <a:outerShdw blurRad="101600" dist="63500" dir="13200000" sx="99000" sy="99000" algn="b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cxnSp>
        <p:nvCxnSpPr>
          <p:cNvPr id="8" name="直接连接符 7"/>
          <p:cNvCxnSpPr/>
          <p:nvPr userDrawn="1"/>
        </p:nvCxnSpPr>
        <p:spPr>
          <a:xfrm flipH="1">
            <a:off x="-6920" y="0"/>
            <a:ext cx="1547664" cy="771550"/>
          </a:xfrm>
          <a:prstGeom prst="line">
            <a:avLst/>
          </a:prstGeom>
          <a:ln w="19050"/>
        </p:spPr>
        <p:style>
          <a:lnRef idx="1">
            <a:schemeClr val="accent6"/>
          </a:lnRef>
          <a:fillRef idx="0">
            <a:schemeClr val="accent6"/>
          </a:fillRef>
          <a:effectRef idx="0">
            <a:schemeClr val="accent6"/>
          </a:effectRef>
          <a:fontRef idx="minor">
            <a:schemeClr val="tx1"/>
          </a:fontRef>
        </p:style>
      </p:cxnSp>
      <p:sp>
        <p:nvSpPr>
          <p:cNvPr id="2" name="标题 1"/>
          <p:cNvSpPr>
            <a:spLocks noGrp="1"/>
          </p:cNvSpPr>
          <p:nvPr>
            <p:ph type="title"/>
          </p:nvPr>
        </p:nvSpPr>
        <p:spPr>
          <a:xfrm>
            <a:off x="628650" y="93663"/>
            <a:ext cx="7783513" cy="596900"/>
          </a:xfrm>
          <a:prstGeom prst="rect">
            <a:avLst/>
          </a:prstGeom>
        </p:spPr>
        <p:txBody>
          <a:body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a:xfrm>
            <a:off x="628650" y="4814888"/>
            <a:ext cx="2057400" cy="274637"/>
          </a:xfrm>
          <a:prstGeom prst="rect">
            <a:avLst/>
          </a:prstGeom>
        </p:spPr>
        <p:txBody>
          <a:bodyPr/>
          <a:lstStyle>
            <a:lvl1pPr>
              <a:defRPr>
                <a:latin typeface="微软雅黑" panose="020B0503020204020204" pitchFamily="34" charset="-122"/>
              </a:defRPr>
            </a:lvl1pPr>
          </a:lstStyle>
          <a:p>
            <a:fld id="{04AB1ECF-7518-467A-B1F5-E60577A9A2F1}" type="datetime1">
              <a:rPr lang="zh-CN" altLang="en-US" smtClean="0"/>
              <a:pPr/>
              <a:t>2022/9/1</a:t>
            </a:fld>
            <a:endParaRPr lang="zh-CN" altLang="en-US" dirty="0"/>
          </a:p>
        </p:txBody>
      </p:sp>
      <p:sp>
        <p:nvSpPr>
          <p:cNvPr id="4" name="页脚占位符 3"/>
          <p:cNvSpPr>
            <a:spLocks noGrp="1"/>
          </p:cNvSpPr>
          <p:nvPr>
            <p:ph type="ftr" sz="quarter" idx="11"/>
          </p:nvPr>
        </p:nvSpPr>
        <p:spPr>
          <a:xfrm>
            <a:off x="3028950" y="4814888"/>
            <a:ext cx="3086100" cy="274637"/>
          </a:xfrm>
          <a:prstGeom prst="rect">
            <a:avLst/>
          </a:prstGeom>
        </p:spPr>
        <p:txBody>
          <a:bodyPr/>
          <a:lstStyle>
            <a:lvl1pPr>
              <a:defRPr>
                <a:latin typeface="微软雅黑" panose="020B0503020204020204" pitchFamily="34" charset="-122"/>
              </a:defRPr>
            </a:lvl1pPr>
          </a:lstStyle>
          <a:p>
            <a:endParaRPr lang="zh-CN" altLang="en-US" dirty="0"/>
          </a:p>
        </p:txBody>
      </p:sp>
      <p:sp>
        <p:nvSpPr>
          <p:cNvPr id="5" name="灯片编号占位符 4"/>
          <p:cNvSpPr>
            <a:spLocks noGrp="1"/>
          </p:cNvSpPr>
          <p:nvPr>
            <p:ph type="sldNum" sz="quarter" idx="12"/>
          </p:nvPr>
        </p:nvSpPr>
        <p:spPr>
          <a:xfrm>
            <a:off x="6457950" y="4814888"/>
            <a:ext cx="2057400" cy="274637"/>
          </a:xfrm>
          <a:prstGeom prst="rect">
            <a:avLst/>
          </a:prstGeom>
        </p:spPr>
        <p:txBody>
          <a:bodyPr/>
          <a:lstStyle>
            <a:lvl1pPr>
              <a:defRPr>
                <a:latin typeface="微软雅黑" panose="020B0503020204020204" pitchFamily="34" charset="-122"/>
              </a:defRPr>
            </a:lvl1pPr>
          </a:lstStyle>
          <a:p>
            <a:fld id="{3533EFDD-B462-44C6-AB66-D2397AF7515D}" type="slidenum">
              <a:rPr lang="zh-CN" altLang="en-US" smtClean="0"/>
              <a:pPr/>
              <a:t>‹#›</a:t>
            </a:fld>
            <a:endParaRPr lang="zh-CN" altLang="en-US" dirty="0"/>
          </a:p>
        </p:txBody>
      </p:sp>
      <p:sp>
        <p:nvSpPr>
          <p:cNvPr id="11" name="内容占位符 10"/>
          <p:cNvSpPr>
            <a:spLocks noGrp="1"/>
          </p:cNvSpPr>
          <p:nvPr>
            <p:ph sz="quarter" idx="13"/>
          </p:nvPr>
        </p:nvSpPr>
        <p:spPr>
          <a:xfrm>
            <a:off x="468314" y="771525"/>
            <a:ext cx="8207375" cy="3887788"/>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1320384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27373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Tree>
    <p:extLst>
      <p:ext uri="{BB962C8B-B14F-4D97-AF65-F5344CB8AC3E}">
        <p14:creationId xmlns:p14="http://schemas.microsoft.com/office/powerpoint/2010/main" val="127585936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微软雅黑" panose="020B0503020204020204" pitchFamily="34" charset="-122"/>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微软雅黑" panose="020B0503020204020204" pitchFamily="34" charset="-122"/>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微软雅黑" panose="020B0503020204020204" pitchFamily="34" charset="-122"/>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328795839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3581357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36113631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29582581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29047660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20527493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9599139"/>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9" r:id="rId11"/>
    <p:sldLayoutId id="2147483788" r:id="rId12"/>
    <p:sldLayoutId id="2147483789" r:id="rId13"/>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jpeg"/><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8" Type="http://schemas.openxmlformats.org/officeDocument/2006/relationships/tags" Target="../tags/tag67.xml"/><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slide" Target="slide5.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slideLayout" Target="../slideLayouts/slideLayout3.xml"/><Relationship Id="rId5" Type="http://schemas.openxmlformats.org/officeDocument/2006/relationships/tags" Target="../tags/tag64.xml"/><Relationship Id="rId10" Type="http://schemas.openxmlformats.org/officeDocument/2006/relationships/tags" Target="../tags/tag69.xml"/><Relationship Id="rId4" Type="http://schemas.openxmlformats.org/officeDocument/2006/relationships/tags" Target="../tags/tag63.xml"/><Relationship Id="rId9" Type="http://schemas.openxmlformats.org/officeDocument/2006/relationships/tags" Target="../tags/tag6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gif"/><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8" Type="http://schemas.openxmlformats.org/officeDocument/2006/relationships/tags" Target="../tags/tag77.xml"/><Relationship Id="rId3" Type="http://schemas.openxmlformats.org/officeDocument/2006/relationships/tags" Target="../tags/tag72.xml"/><Relationship Id="rId7" Type="http://schemas.openxmlformats.org/officeDocument/2006/relationships/tags" Target="../tags/tag76.xml"/><Relationship Id="rId12" Type="http://schemas.openxmlformats.org/officeDocument/2006/relationships/slide" Target="slide5.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slideLayout" Target="../slideLayouts/slideLayout3.xml"/><Relationship Id="rId5" Type="http://schemas.openxmlformats.org/officeDocument/2006/relationships/tags" Target="../tags/tag74.xml"/><Relationship Id="rId10" Type="http://schemas.openxmlformats.org/officeDocument/2006/relationships/tags" Target="../tags/tag79.xml"/><Relationship Id="rId4" Type="http://schemas.openxmlformats.org/officeDocument/2006/relationships/tags" Target="../tags/tag73.xml"/><Relationship Id="rId9" Type="http://schemas.openxmlformats.org/officeDocument/2006/relationships/tags" Target="../tags/tag78.xml"/></Relationships>
</file>

<file path=ppt/slides/_rels/slide4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slide" Target="slide33.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slide" Target="slide5.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slideLayout" Target="../slideLayouts/slideLayout3.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18" Type="http://schemas.openxmlformats.org/officeDocument/2006/relationships/tags" Target="../tags/tag43.xml"/><Relationship Id="rId3" Type="http://schemas.openxmlformats.org/officeDocument/2006/relationships/tags" Target="../tags/tag28.xml"/><Relationship Id="rId21" Type="http://schemas.openxmlformats.org/officeDocument/2006/relationships/tags" Target="../tags/tag46.xml"/><Relationship Id="rId7" Type="http://schemas.openxmlformats.org/officeDocument/2006/relationships/tags" Target="../tags/tag32.xml"/><Relationship Id="rId12" Type="http://schemas.openxmlformats.org/officeDocument/2006/relationships/tags" Target="../tags/tag37.xml"/><Relationship Id="rId17" Type="http://schemas.openxmlformats.org/officeDocument/2006/relationships/tags" Target="../tags/tag42.xml"/><Relationship Id="rId25" Type="http://schemas.openxmlformats.org/officeDocument/2006/relationships/slideLayout" Target="../slideLayouts/slideLayout3.xml"/><Relationship Id="rId2" Type="http://schemas.openxmlformats.org/officeDocument/2006/relationships/tags" Target="../tags/tag27.xml"/><Relationship Id="rId16" Type="http://schemas.openxmlformats.org/officeDocument/2006/relationships/tags" Target="../tags/tag41.xml"/><Relationship Id="rId20" Type="http://schemas.openxmlformats.org/officeDocument/2006/relationships/tags" Target="../tags/tag45.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24" Type="http://schemas.openxmlformats.org/officeDocument/2006/relationships/tags" Target="../tags/tag49.xml"/><Relationship Id="rId5" Type="http://schemas.openxmlformats.org/officeDocument/2006/relationships/tags" Target="../tags/tag30.xml"/><Relationship Id="rId15" Type="http://schemas.openxmlformats.org/officeDocument/2006/relationships/tags" Target="../tags/tag40.xml"/><Relationship Id="rId23" Type="http://schemas.openxmlformats.org/officeDocument/2006/relationships/tags" Target="../tags/tag48.xml"/><Relationship Id="rId10" Type="http://schemas.openxmlformats.org/officeDocument/2006/relationships/tags" Target="../tags/tag35.xml"/><Relationship Id="rId19" Type="http://schemas.openxmlformats.org/officeDocument/2006/relationships/tags" Target="../tags/tag44.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tags" Target="../tags/tag39.xml"/><Relationship Id="rId22" Type="http://schemas.openxmlformats.org/officeDocument/2006/relationships/tags" Target="../tags/tag47.xml"/></Relationships>
</file>

<file path=ppt/slides/_rels/slide7.xml.rels><?xml version="1.0" encoding="UTF-8" standalone="yes"?>
<Relationships xmlns="http://schemas.openxmlformats.org/package/2006/relationships"><Relationship Id="rId8" Type="http://schemas.openxmlformats.org/officeDocument/2006/relationships/tags" Target="../tags/tag57.xml"/><Relationship Id="rId3" Type="http://schemas.openxmlformats.org/officeDocument/2006/relationships/tags" Target="../tags/tag52.xml"/><Relationship Id="rId7" Type="http://schemas.openxmlformats.org/officeDocument/2006/relationships/tags" Target="../tags/tag56.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slideLayout" Target="../slideLayouts/slideLayout3.xml"/><Relationship Id="rId5" Type="http://schemas.openxmlformats.org/officeDocument/2006/relationships/tags" Target="../tags/tag54.xml"/><Relationship Id="rId10" Type="http://schemas.openxmlformats.org/officeDocument/2006/relationships/tags" Target="../tags/tag59.xml"/><Relationship Id="rId4" Type="http://schemas.openxmlformats.org/officeDocument/2006/relationships/tags" Target="../tags/tag53.xml"/><Relationship Id="rId9" Type="http://schemas.openxmlformats.org/officeDocument/2006/relationships/tags" Target="../tags/tag58.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004888" y="65088"/>
            <a:ext cx="8139112" cy="596900"/>
          </a:xfrm>
          <a:prstGeom prst="rect">
            <a:avLst/>
          </a:prstGeom>
          <a:noFill/>
        </p:spPr>
        <p:txBody>
          <a:bodyPr/>
          <a:lstStyle/>
          <a:p>
            <a:r>
              <a:rPr lang="en-US" altLang="zh-CN" smtClean="0"/>
              <a:t>                                                                                      </a:t>
            </a:r>
          </a:p>
        </p:txBody>
      </p:sp>
      <p:sp>
        <p:nvSpPr>
          <p:cNvPr id="3075" name="Rectangle 3"/>
          <p:cNvSpPr>
            <a:spLocks noChangeArrowheads="1"/>
          </p:cNvSpPr>
          <p:nvPr/>
        </p:nvSpPr>
        <p:spPr bwMode="auto">
          <a:xfrm>
            <a:off x="1004888" y="1851670"/>
            <a:ext cx="7527552" cy="707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6" tIns="45718" rIns="91436" bIns="45718">
            <a:spAutoFit/>
          </a:bodyPr>
          <a:lstStyle/>
          <a:p>
            <a:pPr lvl="0" algn="ctr" fontAlgn="auto">
              <a:spcBef>
                <a:spcPts val="0"/>
              </a:spcBef>
              <a:spcAft>
                <a:spcPts val="0"/>
              </a:spcAft>
              <a:defRPr/>
            </a:pPr>
            <a:r>
              <a:rPr lang="zh-CN" altLang="en-US"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项目一</a:t>
            </a:r>
            <a:r>
              <a:rPr lang="zh-CN" altLang="en-US" sz="4000" b="1" dirty="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 </a:t>
            </a:r>
            <a:r>
              <a:rPr lang="zh-CN" altLang="en-US"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工程招投标与建筑市场</a:t>
            </a:r>
            <a:endParaRPr lang="en-US" altLang="zh-CN"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0" y="357188"/>
            <a:ext cx="8229600" cy="857250"/>
          </a:xfrm>
          <a:prstGeom prst="rect">
            <a:avLst/>
          </a:prstGeom>
        </p:spPr>
        <p:txBody>
          <a:bodyPr/>
          <a:lstStyle/>
          <a:p>
            <a:pPr algn="l"/>
            <a:r>
              <a:rPr lang="zh-CN" altLang="en-US" sz="3200" b="1">
                <a:solidFill>
                  <a:schemeClr val="bg1"/>
                </a:solidFill>
                <a:effectLst/>
                <a:latin typeface="黑体" pitchFamily="2" charset="-122"/>
                <a:ea typeface="黑体" pitchFamily="2" charset="-122"/>
              </a:rPr>
              <a:t>１．</a:t>
            </a:r>
            <a:r>
              <a:rPr lang="en-US" altLang="zh-CN" sz="3200" b="1">
                <a:solidFill>
                  <a:schemeClr val="bg1"/>
                </a:solidFill>
                <a:effectLst/>
                <a:latin typeface="黑体" pitchFamily="2" charset="-122"/>
                <a:ea typeface="黑体" pitchFamily="2" charset="-122"/>
              </a:rPr>
              <a:t>1949</a:t>
            </a:r>
            <a:r>
              <a:rPr lang="zh-CN" altLang="en-US" sz="3200" b="1">
                <a:solidFill>
                  <a:schemeClr val="bg1"/>
                </a:solidFill>
                <a:effectLst/>
                <a:latin typeface="黑体" pitchFamily="2" charset="-122"/>
                <a:ea typeface="黑体" pitchFamily="2" charset="-122"/>
              </a:rPr>
              <a:t>年我国建国前的发展情况</a:t>
            </a:r>
          </a:p>
        </p:txBody>
      </p:sp>
      <p:sp>
        <p:nvSpPr>
          <p:cNvPr id="137219" name="Rectangle 3"/>
          <p:cNvSpPr>
            <a:spLocks noGrp="1" noChangeArrowheads="1"/>
          </p:cNvSpPr>
          <p:nvPr>
            <p:ph idx="4294967295"/>
          </p:nvPr>
        </p:nvSpPr>
        <p:spPr>
          <a:xfrm>
            <a:off x="863600" y="1085850"/>
            <a:ext cx="8280400" cy="3538538"/>
          </a:xfrm>
          <a:prstGeom prst="rect">
            <a:avLst/>
          </a:prstGeom>
        </p:spPr>
        <p:txBody>
          <a:bodyPr/>
          <a:lstStyle/>
          <a:p>
            <a:r>
              <a:rPr lang="zh-CN" altLang="en-US" sz="2800" b="1" dirty="0">
                <a:solidFill>
                  <a:schemeClr val="tx1"/>
                </a:solidFill>
              </a:rPr>
              <a:t>我国建设工程施工管理</a:t>
            </a:r>
            <a:r>
              <a:rPr lang="zh-CN" altLang="en-US" sz="2800" b="1" dirty="0" smtClean="0">
                <a:solidFill>
                  <a:schemeClr val="tx1"/>
                </a:solidFill>
              </a:rPr>
              <a:t>发展</a:t>
            </a:r>
            <a:endParaRPr lang="en-US" altLang="zh-CN" sz="2800" b="1" dirty="0" smtClean="0">
              <a:solidFill>
                <a:schemeClr val="tx1"/>
              </a:solidFill>
            </a:endParaRPr>
          </a:p>
          <a:p>
            <a:r>
              <a:rPr lang="en-US" altLang="zh-CN" sz="2800" b="1" dirty="0" smtClean="0">
                <a:solidFill>
                  <a:schemeClr val="bg1"/>
                </a:solidFill>
                <a:effectLst>
                  <a:outerShdw blurRad="38100" dist="38100" dir="2700000" algn="tl">
                    <a:srgbClr val="000000"/>
                  </a:outerShdw>
                </a:effectLst>
              </a:rPr>
              <a:t>1.</a:t>
            </a:r>
            <a:r>
              <a:rPr lang="en-US" altLang="zh-CN" sz="2800" b="1" dirty="0">
                <a:solidFill>
                  <a:schemeClr val="tx1"/>
                </a:solidFill>
              </a:rPr>
              <a:t> 1949</a:t>
            </a:r>
            <a:r>
              <a:rPr lang="zh-CN" altLang="en-US" sz="2800" b="1" dirty="0">
                <a:solidFill>
                  <a:schemeClr val="tx1"/>
                </a:solidFill>
              </a:rPr>
              <a:t>年我国建国前的发展情况 </a:t>
            </a:r>
            <a:endParaRPr lang="en-US" altLang="zh-CN" b="1" dirty="0" smtClean="0">
              <a:solidFill>
                <a:schemeClr val="tx1"/>
              </a:solidFill>
            </a:endParaRPr>
          </a:p>
          <a:p>
            <a:r>
              <a:rPr lang="en-US" altLang="zh-CN" b="1" dirty="0" smtClean="0">
                <a:solidFill>
                  <a:schemeClr val="tx1"/>
                </a:solidFill>
              </a:rPr>
              <a:t>1880</a:t>
            </a:r>
            <a:r>
              <a:rPr lang="zh-CN" altLang="en-US" b="1" dirty="0">
                <a:solidFill>
                  <a:schemeClr val="tx1"/>
                </a:solidFill>
              </a:rPr>
              <a:t>年上海杨斯盛氏在上海创办了“杨瑞记”营造厂随后，国人自营或与外资合营的营造厂在各大城市相继成立，逐渐形成了沿袭资本主义国家管理模式的建筑承包业。</a:t>
            </a:r>
          </a:p>
        </p:txBody>
      </p:sp>
    </p:spTree>
    <p:extLst>
      <p:ext uri="{BB962C8B-B14F-4D97-AF65-F5344CB8AC3E}">
        <p14:creationId xmlns:p14="http://schemas.microsoft.com/office/powerpoint/2010/main" val="26699811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animEffect transition="in" filter="box(in)">
                                      <p:cBhvr>
                                        <p:cTn id="7" dur="500"/>
                                        <p:tgtEl>
                                          <p:spTgt spid="137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7219">
                                            <p:txEl>
                                              <p:pRg st="1" end="1"/>
                                            </p:txEl>
                                          </p:spTgt>
                                        </p:tgtEl>
                                        <p:attrNameLst>
                                          <p:attrName>style.visibility</p:attrName>
                                        </p:attrNameLst>
                                      </p:cBhvr>
                                      <p:to>
                                        <p:strVal val="visible"/>
                                      </p:to>
                                    </p:set>
                                    <p:animEffect transition="in" filter="box(in)">
                                      <p:cBhvr>
                                        <p:cTn id="12" dur="500"/>
                                        <p:tgtEl>
                                          <p:spTgt spid="137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7219">
                                            <p:txEl>
                                              <p:pRg st="2" end="2"/>
                                            </p:txEl>
                                          </p:spTgt>
                                        </p:tgtEl>
                                        <p:attrNameLst>
                                          <p:attrName>style.visibility</p:attrName>
                                        </p:attrNameLst>
                                      </p:cBhvr>
                                      <p:to>
                                        <p:strVal val="visible"/>
                                      </p:to>
                                    </p:set>
                                    <p:animEffect transition="in" filter="box(in)">
                                      <p:cBhvr>
                                        <p:cTn id="17" dur="500"/>
                                        <p:tgtEl>
                                          <p:spTgt spid="1372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idx="4294967295"/>
          </p:nvPr>
        </p:nvSpPr>
        <p:spPr>
          <a:xfrm>
            <a:off x="0" y="465138"/>
            <a:ext cx="8229600" cy="725487"/>
          </a:xfrm>
          <a:prstGeom prst="rect">
            <a:avLst/>
          </a:prstGeom>
        </p:spPr>
        <p:txBody>
          <a:bodyPr>
            <a:normAutofit fontScale="90000"/>
          </a:bodyPr>
          <a:lstStyle/>
          <a:p>
            <a:pPr algn="l"/>
            <a:r>
              <a:rPr lang="zh-CN" altLang="en-US" sz="3100" dirty="0">
                <a:solidFill>
                  <a:schemeClr val="tx1"/>
                </a:solidFill>
                <a:latin typeface="华文楷体" pitchFamily="2" charset="-122"/>
                <a:ea typeface="华文楷体" pitchFamily="2" charset="-122"/>
                <a:cs typeface="+mn-cs"/>
              </a:rPr>
              <a:t>２．</a:t>
            </a:r>
            <a:r>
              <a:rPr lang="en-US" altLang="zh-CN" sz="3100" dirty="0">
                <a:solidFill>
                  <a:schemeClr val="tx1"/>
                </a:solidFill>
                <a:latin typeface="华文楷体" pitchFamily="2" charset="-122"/>
                <a:ea typeface="华文楷体" pitchFamily="2" charset="-122"/>
                <a:cs typeface="+mn-cs"/>
              </a:rPr>
              <a:t>1949</a:t>
            </a:r>
            <a:r>
              <a:rPr lang="zh-CN" altLang="en-US" sz="3100" dirty="0">
                <a:solidFill>
                  <a:schemeClr val="tx1"/>
                </a:solidFill>
                <a:latin typeface="华文楷体" pitchFamily="2" charset="-122"/>
                <a:ea typeface="华文楷体" pitchFamily="2" charset="-122"/>
                <a:cs typeface="+mn-cs"/>
              </a:rPr>
              <a:t>年建国后至现在的发展情况 </a:t>
            </a:r>
            <a:br>
              <a:rPr lang="zh-CN" altLang="en-US" sz="3100" dirty="0">
                <a:solidFill>
                  <a:schemeClr val="tx1"/>
                </a:solidFill>
                <a:latin typeface="华文楷体" pitchFamily="2" charset="-122"/>
                <a:ea typeface="华文楷体" pitchFamily="2" charset="-122"/>
                <a:cs typeface="+mn-cs"/>
              </a:rPr>
            </a:br>
            <a:endParaRPr lang="zh-CN" altLang="en-US" sz="3100" dirty="0">
              <a:solidFill>
                <a:schemeClr val="tx1"/>
              </a:solidFill>
              <a:latin typeface="华文楷体" pitchFamily="2" charset="-122"/>
              <a:ea typeface="华文楷体" pitchFamily="2" charset="-122"/>
              <a:cs typeface="+mn-cs"/>
            </a:endParaRPr>
          </a:p>
        </p:txBody>
      </p:sp>
      <p:sp>
        <p:nvSpPr>
          <p:cNvPr id="138243" name="Rectangle 3"/>
          <p:cNvSpPr>
            <a:spLocks noGrp="1" noChangeArrowheads="1"/>
          </p:cNvSpPr>
          <p:nvPr>
            <p:ph idx="4294967295"/>
          </p:nvPr>
        </p:nvSpPr>
        <p:spPr>
          <a:xfrm>
            <a:off x="0" y="987425"/>
            <a:ext cx="8229600" cy="3394075"/>
          </a:xfrm>
          <a:prstGeom prst="rect">
            <a:avLst/>
          </a:prstGeom>
        </p:spPr>
        <p:txBody>
          <a:bodyPr>
            <a:normAutofit lnSpcReduction="10000"/>
          </a:bodyPr>
          <a:lstStyle/>
          <a:p>
            <a:pPr marL="0" indent="0">
              <a:buNone/>
            </a:pPr>
            <a:r>
              <a:rPr lang="en-US" altLang="zh-CN" sz="2600" b="1" dirty="0" smtClean="0">
                <a:solidFill>
                  <a:schemeClr val="tx1"/>
                </a:solidFill>
                <a:latin typeface="黑体" pitchFamily="2" charset="-122"/>
                <a:ea typeface="黑体" pitchFamily="2" charset="-122"/>
              </a:rPr>
              <a:t>1949</a:t>
            </a:r>
            <a:r>
              <a:rPr lang="zh-CN" altLang="en-US" sz="2600" b="1" dirty="0">
                <a:solidFill>
                  <a:schemeClr val="tx1"/>
                </a:solidFill>
                <a:latin typeface="黑体" pitchFamily="2" charset="-122"/>
                <a:ea typeface="黑体" pitchFamily="2" charset="-122"/>
              </a:rPr>
              <a:t>年至第一个五年计划</a:t>
            </a:r>
            <a:r>
              <a:rPr lang="zh-CN" altLang="en-US" sz="2600" b="1" dirty="0" smtClean="0">
                <a:solidFill>
                  <a:schemeClr val="tx1"/>
                </a:solidFill>
                <a:latin typeface="黑体" pitchFamily="2" charset="-122"/>
                <a:ea typeface="黑体" pitchFamily="2" charset="-122"/>
              </a:rPr>
              <a:t>完成。</a:t>
            </a:r>
            <a:endParaRPr lang="en-US" altLang="zh-CN" sz="2600" b="1" dirty="0" smtClean="0">
              <a:solidFill>
                <a:schemeClr val="tx1"/>
              </a:solidFill>
              <a:latin typeface="黑体" pitchFamily="2" charset="-122"/>
              <a:ea typeface="黑体" pitchFamily="2" charset="-122"/>
            </a:endParaRPr>
          </a:p>
          <a:p>
            <a:r>
              <a:rPr lang="zh-CN" altLang="en-US" sz="2600" b="1" dirty="0" smtClean="0">
                <a:solidFill>
                  <a:schemeClr val="tx1"/>
                </a:solidFill>
                <a:latin typeface="黑体" pitchFamily="2" charset="-122"/>
                <a:ea typeface="黑体" pitchFamily="2" charset="-122"/>
              </a:rPr>
              <a:t>承</a:t>
            </a:r>
            <a:r>
              <a:rPr lang="zh-CN" altLang="en-US" sz="2600" b="1" dirty="0">
                <a:solidFill>
                  <a:schemeClr val="tx1"/>
                </a:solidFill>
                <a:latin typeface="黑体" pitchFamily="2" charset="-122"/>
                <a:ea typeface="黑体" pitchFamily="2" charset="-122"/>
              </a:rPr>
              <a:t>发包制：即由基本建设主管部门，按照国家计划，把建设单位的工程任务以行政指令方式分配给建筑企业承包。建设单位作为发包一方（甲方），建筑企业作为承包一方（乙方），双方签订承发包合同，合同中明确规定双方的权利、义务与经济责任</a:t>
            </a:r>
            <a:r>
              <a:rPr lang="zh-CN" altLang="en-US" sz="2600" b="1" dirty="0" smtClean="0">
                <a:solidFill>
                  <a:schemeClr val="tx1"/>
                </a:solidFill>
                <a:latin typeface="黑体" pitchFamily="2" charset="-122"/>
                <a:ea typeface="黑体" pitchFamily="2" charset="-122"/>
              </a:rPr>
              <a:t>。</a:t>
            </a:r>
            <a:endParaRPr lang="zh-CN" altLang="en-US" sz="2600" b="1" dirty="0">
              <a:solidFill>
                <a:schemeClr val="tx1"/>
              </a:solidFill>
              <a:latin typeface="黑体" pitchFamily="2" charset="-122"/>
              <a:ea typeface="黑体" pitchFamily="2" charset="-122"/>
            </a:endParaRPr>
          </a:p>
          <a:p>
            <a:r>
              <a:rPr lang="zh-CN" altLang="en-US" sz="2600" b="1" dirty="0">
                <a:solidFill>
                  <a:schemeClr val="tx1"/>
                </a:solidFill>
                <a:latin typeface="黑体" pitchFamily="2" charset="-122"/>
                <a:ea typeface="黑体" pitchFamily="2" charset="-122"/>
              </a:rPr>
              <a:t>区别：以行政手段分配工程施工任务，合同实质上是同为政府单位的甲、乙双方之间的约定，类似政府给双方下的任务单</a:t>
            </a:r>
          </a:p>
          <a:p>
            <a:endParaRPr lang="en-US" altLang="zh-CN" sz="2400" b="1" dirty="0">
              <a:solidFill>
                <a:schemeClr val="tx1"/>
              </a:solidFill>
              <a:latin typeface="华文楷体" pitchFamily="2" charset="-122"/>
              <a:ea typeface="华文楷体" pitchFamily="2" charset="-122"/>
            </a:endParaRPr>
          </a:p>
        </p:txBody>
      </p:sp>
    </p:spTree>
    <p:extLst>
      <p:ext uri="{BB962C8B-B14F-4D97-AF65-F5344CB8AC3E}">
        <p14:creationId xmlns:p14="http://schemas.microsoft.com/office/powerpoint/2010/main" val="16616757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8243">
                                            <p:txEl>
                                              <p:pRg st="0" end="0"/>
                                            </p:txEl>
                                          </p:spTgt>
                                        </p:tgtEl>
                                        <p:attrNameLst>
                                          <p:attrName>style.visibility</p:attrName>
                                        </p:attrNameLst>
                                      </p:cBhvr>
                                      <p:to>
                                        <p:strVal val="visible"/>
                                      </p:to>
                                    </p:set>
                                    <p:animEffect transition="in" filter="box(in)">
                                      <p:cBhvr>
                                        <p:cTn id="7" dur="500"/>
                                        <p:tgtEl>
                                          <p:spTgt spid="138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8243">
                                            <p:txEl>
                                              <p:pRg st="1" end="1"/>
                                            </p:txEl>
                                          </p:spTgt>
                                        </p:tgtEl>
                                        <p:attrNameLst>
                                          <p:attrName>style.visibility</p:attrName>
                                        </p:attrNameLst>
                                      </p:cBhvr>
                                      <p:to>
                                        <p:strVal val="visible"/>
                                      </p:to>
                                    </p:set>
                                    <p:animEffect transition="in" filter="box(in)">
                                      <p:cBhvr>
                                        <p:cTn id="12" dur="500"/>
                                        <p:tgtEl>
                                          <p:spTgt spid="138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8243">
                                            <p:txEl>
                                              <p:pRg st="2" end="2"/>
                                            </p:txEl>
                                          </p:spTgt>
                                        </p:tgtEl>
                                        <p:attrNameLst>
                                          <p:attrName>style.visibility</p:attrName>
                                        </p:attrNameLst>
                                      </p:cBhvr>
                                      <p:to>
                                        <p:strVal val="visible"/>
                                      </p:to>
                                    </p:set>
                                    <p:animEffect transition="in" filter="box(in)">
                                      <p:cBhvr>
                                        <p:cTn id="17" dur="500"/>
                                        <p:tgtEl>
                                          <p:spTgt spid="138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idx="4294967295"/>
          </p:nvPr>
        </p:nvSpPr>
        <p:spPr>
          <a:xfrm>
            <a:off x="708025" y="736600"/>
            <a:ext cx="8435975" cy="3394075"/>
          </a:xfrm>
          <a:prstGeom prst="rect">
            <a:avLst/>
          </a:prstGeom>
        </p:spPr>
        <p:txBody>
          <a:bodyPr>
            <a:normAutofit/>
          </a:bodyPr>
          <a:lstStyle/>
          <a:p>
            <a:r>
              <a:rPr lang="en-US" altLang="zh-CN" sz="2400" b="1" dirty="0">
                <a:solidFill>
                  <a:schemeClr val="tx1"/>
                </a:solidFill>
                <a:latin typeface="华文楷体" pitchFamily="2" charset="-122"/>
                <a:ea typeface="华文楷体" pitchFamily="2" charset="-122"/>
              </a:rPr>
              <a:t>“</a:t>
            </a:r>
            <a:r>
              <a:rPr lang="zh-CN" altLang="en-US" sz="2400" b="1" dirty="0">
                <a:solidFill>
                  <a:schemeClr val="tx1"/>
                </a:solidFill>
                <a:latin typeface="华文楷体" pitchFamily="2" charset="-122"/>
                <a:ea typeface="华文楷体" pitchFamily="2" charset="-122"/>
              </a:rPr>
              <a:t>二五”时期至</a:t>
            </a:r>
            <a:r>
              <a:rPr lang="en-US" altLang="zh-CN" sz="2400" b="1" dirty="0">
                <a:solidFill>
                  <a:schemeClr val="tx1"/>
                </a:solidFill>
                <a:latin typeface="华文楷体" pitchFamily="2" charset="-122"/>
                <a:ea typeface="华文楷体" pitchFamily="2" charset="-122"/>
              </a:rPr>
              <a:t>1976</a:t>
            </a:r>
            <a:r>
              <a:rPr lang="zh-CN" altLang="en-US" sz="2400" b="1" dirty="0">
                <a:solidFill>
                  <a:schemeClr val="tx1"/>
                </a:solidFill>
                <a:latin typeface="华文楷体" pitchFamily="2" charset="-122"/>
                <a:ea typeface="华文楷体" pitchFamily="2" charset="-122"/>
              </a:rPr>
              <a:t>年</a:t>
            </a:r>
          </a:p>
          <a:p>
            <a:r>
              <a:rPr lang="zh-CN" altLang="en-US" sz="2400" b="1" dirty="0">
                <a:solidFill>
                  <a:schemeClr val="tx1"/>
                </a:solidFill>
                <a:latin typeface="华文楷体" pitchFamily="2" charset="-122"/>
                <a:ea typeface="华文楷体" pitchFamily="2" charset="-122"/>
              </a:rPr>
              <a:t>大干快上、急于求成、盲目提高生产指标，</a:t>
            </a:r>
          </a:p>
          <a:p>
            <a:r>
              <a:rPr lang="zh-CN" altLang="en-US" sz="2400" b="1" dirty="0">
                <a:solidFill>
                  <a:schemeClr val="tx1"/>
                </a:solidFill>
                <a:latin typeface="华文楷体" pitchFamily="2" charset="-122"/>
                <a:ea typeface="华文楷体" pitchFamily="2" charset="-122"/>
              </a:rPr>
              <a:t>建筑业工期拖延，经济效果每况愈下 </a:t>
            </a:r>
          </a:p>
          <a:p>
            <a:r>
              <a:rPr lang="en-US" altLang="zh-CN" sz="2400" b="1" dirty="0">
                <a:solidFill>
                  <a:schemeClr val="tx1"/>
                </a:solidFill>
                <a:latin typeface="华文楷体" pitchFamily="2" charset="-122"/>
                <a:ea typeface="华文楷体" pitchFamily="2" charset="-122"/>
              </a:rPr>
              <a:t>1976</a:t>
            </a:r>
            <a:r>
              <a:rPr lang="zh-CN" altLang="en-US" sz="2400" b="1" dirty="0">
                <a:solidFill>
                  <a:schemeClr val="tx1"/>
                </a:solidFill>
                <a:latin typeface="华文楷体" pitchFamily="2" charset="-122"/>
                <a:ea typeface="华文楷体" pitchFamily="2" charset="-122"/>
              </a:rPr>
              <a:t>年至今 </a:t>
            </a:r>
          </a:p>
          <a:p>
            <a:pPr>
              <a:buFont typeface="Wingdings" pitchFamily="2" charset="2"/>
              <a:buNone/>
            </a:pPr>
            <a:r>
              <a:rPr lang="zh-CN" altLang="en-US" sz="2400" b="1" dirty="0">
                <a:solidFill>
                  <a:schemeClr val="tx1"/>
                </a:solidFill>
                <a:latin typeface="华文楷体" pitchFamily="2" charset="-122"/>
                <a:ea typeface="华文楷体" pitchFamily="2" charset="-122"/>
              </a:rPr>
              <a:t>  （</a:t>
            </a:r>
            <a:r>
              <a:rPr lang="en-US" altLang="zh-CN" sz="2400" b="1" dirty="0">
                <a:solidFill>
                  <a:schemeClr val="tx1"/>
                </a:solidFill>
                <a:latin typeface="华文楷体" pitchFamily="2" charset="-122"/>
                <a:ea typeface="华文楷体" pitchFamily="2" charset="-122"/>
              </a:rPr>
              <a:t>1</a:t>
            </a:r>
            <a:r>
              <a:rPr lang="zh-CN" altLang="en-US" sz="2400" b="1" dirty="0">
                <a:solidFill>
                  <a:schemeClr val="tx1"/>
                </a:solidFill>
                <a:latin typeface="华文楷体" pitchFamily="2" charset="-122"/>
                <a:ea typeface="华文楷体" pitchFamily="2" charset="-122"/>
              </a:rPr>
              <a:t>）颁布和实施了建筑法等法律规章</a:t>
            </a:r>
          </a:p>
          <a:p>
            <a:pPr>
              <a:buFont typeface="Wingdings" pitchFamily="2" charset="2"/>
              <a:buNone/>
            </a:pPr>
            <a:r>
              <a:rPr lang="zh-CN" altLang="en-US" sz="2400" b="1" dirty="0">
                <a:solidFill>
                  <a:schemeClr val="tx1"/>
                </a:solidFill>
                <a:latin typeface="华文楷体" pitchFamily="2" charset="-122"/>
                <a:ea typeface="华文楷体" pitchFamily="2" charset="-122"/>
              </a:rPr>
              <a:t>  （</a:t>
            </a:r>
            <a:r>
              <a:rPr lang="en-US" altLang="zh-CN" sz="2400" b="1" dirty="0">
                <a:solidFill>
                  <a:schemeClr val="tx1"/>
                </a:solidFill>
                <a:latin typeface="华文楷体" pitchFamily="2" charset="-122"/>
                <a:ea typeface="华文楷体" pitchFamily="2" charset="-122"/>
              </a:rPr>
              <a:t>2</a:t>
            </a:r>
            <a:r>
              <a:rPr lang="zh-CN" altLang="en-US" sz="2400" b="1" dirty="0">
                <a:solidFill>
                  <a:schemeClr val="tx1"/>
                </a:solidFill>
                <a:latin typeface="华文楷体" pitchFamily="2" charset="-122"/>
                <a:ea typeface="华文楷体" pitchFamily="2" charset="-122"/>
              </a:rPr>
              <a:t>）制定和完善建设工程合同示范文本</a:t>
            </a:r>
          </a:p>
          <a:p>
            <a:pPr>
              <a:buFont typeface="Wingdings" pitchFamily="2" charset="2"/>
              <a:buNone/>
            </a:pPr>
            <a:r>
              <a:rPr lang="zh-CN" altLang="en-US" sz="2400" b="1" dirty="0">
                <a:solidFill>
                  <a:schemeClr val="tx1"/>
                </a:solidFill>
                <a:latin typeface="华文楷体" pitchFamily="2" charset="-122"/>
                <a:ea typeface="华文楷体" pitchFamily="2" charset="-122"/>
              </a:rPr>
              <a:t>  （</a:t>
            </a:r>
            <a:r>
              <a:rPr lang="en-US" altLang="zh-CN" sz="2400" b="1" dirty="0">
                <a:solidFill>
                  <a:schemeClr val="tx1"/>
                </a:solidFill>
                <a:latin typeface="华文楷体" pitchFamily="2" charset="-122"/>
                <a:ea typeface="华文楷体" pitchFamily="2" charset="-122"/>
              </a:rPr>
              <a:t>3</a:t>
            </a:r>
            <a:r>
              <a:rPr lang="zh-CN" altLang="en-US" sz="2400" b="1" dirty="0">
                <a:solidFill>
                  <a:schemeClr val="tx1"/>
                </a:solidFill>
                <a:latin typeface="华文楷体" pitchFamily="2" charset="-122"/>
                <a:ea typeface="华文楷体" pitchFamily="2" charset="-122"/>
              </a:rPr>
              <a:t>）推行招标投标制，把竞争机制引入建筑市场。</a:t>
            </a:r>
          </a:p>
          <a:p>
            <a:pPr>
              <a:buFont typeface="Wingdings" pitchFamily="2" charset="2"/>
              <a:buNone/>
            </a:pPr>
            <a:r>
              <a:rPr lang="zh-CN" altLang="en-US" sz="2400" b="1" dirty="0">
                <a:solidFill>
                  <a:schemeClr val="tx1"/>
                </a:solidFill>
                <a:latin typeface="华文楷体" pitchFamily="2" charset="-122"/>
                <a:ea typeface="华文楷体" pitchFamily="2" charset="-122"/>
              </a:rPr>
              <a:t>  （</a:t>
            </a:r>
            <a:r>
              <a:rPr lang="en-US" altLang="zh-CN" sz="2400" b="1" dirty="0">
                <a:solidFill>
                  <a:schemeClr val="tx1"/>
                </a:solidFill>
                <a:latin typeface="华文楷体" pitchFamily="2" charset="-122"/>
                <a:ea typeface="华文楷体" pitchFamily="2" charset="-122"/>
              </a:rPr>
              <a:t>4</a:t>
            </a:r>
            <a:r>
              <a:rPr lang="zh-CN" altLang="en-US" sz="2400" b="1" dirty="0">
                <a:solidFill>
                  <a:schemeClr val="tx1"/>
                </a:solidFill>
                <a:latin typeface="华文楷体" pitchFamily="2" charset="-122"/>
                <a:ea typeface="华文楷体" pitchFamily="2" charset="-122"/>
              </a:rPr>
              <a:t>）创建建设监理制，改革建设工程的管理体制</a:t>
            </a:r>
          </a:p>
          <a:p>
            <a:endParaRPr lang="en-US" altLang="zh-CN" sz="2400" b="1" dirty="0">
              <a:solidFill>
                <a:schemeClr val="tx1"/>
              </a:solidFill>
              <a:latin typeface="华文楷体" pitchFamily="2" charset="-122"/>
              <a:ea typeface="华文楷体" pitchFamily="2" charset="-122"/>
            </a:endParaRPr>
          </a:p>
        </p:txBody>
      </p:sp>
    </p:spTree>
    <p:extLst>
      <p:ext uri="{BB962C8B-B14F-4D97-AF65-F5344CB8AC3E}">
        <p14:creationId xmlns:p14="http://schemas.microsoft.com/office/powerpoint/2010/main" val="2249652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9266">
                                            <p:txEl>
                                              <p:pRg st="0" end="0"/>
                                            </p:txEl>
                                          </p:spTgt>
                                        </p:tgtEl>
                                        <p:attrNameLst>
                                          <p:attrName>style.visibility</p:attrName>
                                        </p:attrNameLst>
                                      </p:cBhvr>
                                      <p:to>
                                        <p:strVal val="visible"/>
                                      </p:to>
                                    </p:set>
                                    <p:animEffect transition="in" filter="box(in)">
                                      <p:cBhvr>
                                        <p:cTn id="7" dur="500"/>
                                        <p:tgtEl>
                                          <p:spTgt spid="13926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39266">
                                            <p:txEl>
                                              <p:pRg st="1" end="1"/>
                                            </p:txEl>
                                          </p:spTgt>
                                        </p:tgtEl>
                                        <p:attrNameLst>
                                          <p:attrName>style.visibility</p:attrName>
                                        </p:attrNameLst>
                                      </p:cBhvr>
                                      <p:to>
                                        <p:strVal val="visible"/>
                                      </p:to>
                                    </p:set>
                                    <p:animEffect transition="in" filter="box(in)">
                                      <p:cBhvr>
                                        <p:cTn id="12" dur="500"/>
                                        <p:tgtEl>
                                          <p:spTgt spid="13926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9266">
                                            <p:txEl>
                                              <p:pRg st="2" end="2"/>
                                            </p:txEl>
                                          </p:spTgt>
                                        </p:tgtEl>
                                        <p:attrNameLst>
                                          <p:attrName>style.visibility</p:attrName>
                                        </p:attrNameLst>
                                      </p:cBhvr>
                                      <p:to>
                                        <p:strVal val="visible"/>
                                      </p:to>
                                    </p:set>
                                    <p:animEffect transition="in" filter="box(in)">
                                      <p:cBhvr>
                                        <p:cTn id="17" dur="500"/>
                                        <p:tgtEl>
                                          <p:spTgt spid="13926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39266">
                                            <p:txEl>
                                              <p:pRg st="3" end="3"/>
                                            </p:txEl>
                                          </p:spTgt>
                                        </p:tgtEl>
                                        <p:attrNameLst>
                                          <p:attrName>style.visibility</p:attrName>
                                        </p:attrNameLst>
                                      </p:cBhvr>
                                      <p:to>
                                        <p:strVal val="visible"/>
                                      </p:to>
                                    </p:set>
                                    <p:animEffect transition="in" filter="box(in)">
                                      <p:cBhvr>
                                        <p:cTn id="22" dur="500"/>
                                        <p:tgtEl>
                                          <p:spTgt spid="13926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39266">
                                            <p:txEl>
                                              <p:pRg st="4" end="4"/>
                                            </p:txEl>
                                          </p:spTgt>
                                        </p:tgtEl>
                                        <p:attrNameLst>
                                          <p:attrName>style.visibility</p:attrName>
                                        </p:attrNameLst>
                                      </p:cBhvr>
                                      <p:to>
                                        <p:strVal val="visible"/>
                                      </p:to>
                                    </p:set>
                                    <p:animEffect transition="in" filter="box(in)">
                                      <p:cBhvr>
                                        <p:cTn id="27" dur="500"/>
                                        <p:tgtEl>
                                          <p:spTgt spid="13926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39266">
                                            <p:txEl>
                                              <p:pRg st="5" end="5"/>
                                            </p:txEl>
                                          </p:spTgt>
                                        </p:tgtEl>
                                        <p:attrNameLst>
                                          <p:attrName>style.visibility</p:attrName>
                                        </p:attrNameLst>
                                      </p:cBhvr>
                                      <p:to>
                                        <p:strVal val="visible"/>
                                      </p:to>
                                    </p:set>
                                    <p:animEffect transition="in" filter="box(in)">
                                      <p:cBhvr>
                                        <p:cTn id="32" dur="500"/>
                                        <p:tgtEl>
                                          <p:spTgt spid="139266">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39266">
                                            <p:txEl>
                                              <p:pRg st="6" end="6"/>
                                            </p:txEl>
                                          </p:spTgt>
                                        </p:tgtEl>
                                        <p:attrNameLst>
                                          <p:attrName>style.visibility</p:attrName>
                                        </p:attrNameLst>
                                      </p:cBhvr>
                                      <p:to>
                                        <p:strVal val="visible"/>
                                      </p:to>
                                    </p:set>
                                    <p:animEffect transition="in" filter="box(in)">
                                      <p:cBhvr>
                                        <p:cTn id="37" dur="500"/>
                                        <p:tgtEl>
                                          <p:spTgt spid="139266">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39266">
                                            <p:txEl>
                                              <p:pRg st="7" end="7"/>
                                            </p:txEl>
                                          </p:spTgt>
                                        </p:tgtEl>
                                        <p:attrNameLst>
                                          <p:attrName>style.visibility</p:attrName>
                                        </p:attrNameLst>
                                      </p:cBhvr>
                                      <p:to>
                                        <p:strVal val="visible"/>
                                      </p:to>
                                    </p:set>
                                    <p:animEffect transition="in" filter="box(in)">
                                      <p:cBhvr>
                                        <p:cTn id="42" dur="500"/>
                                        <p:tgtEl>
                                          <p:spTgt spid="13926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idx="4294967295"/>
          </p:nvPr>
        </p:nvSpPr>
        <p:spPr>
          <a:xfrm>
            <a:off x="1004888" y="65088"/>
            <a:ext cx="8139112" cy="596900"/>
          </a:xfrm>
          <a:prstGeom prst="rect">
            <a:avLst/>
          </a:prstGeom>
        </p:spPr>
        <p:txBody>
          <a:bodyPr/>
          <a:lstStyle/>
          <a:p>
            <a:pPr algn="l"/>
            <a:r>
              <a:rPr lang="en-US" altLang="zh-CN" sz="3200" b="1">
                <a:solidFill>
                  <a:schemeClr val="bg1"/>
                </a:solidFill>
                <a:effectLst/>
                <a:latin typeface="华文楷体" pitchFamily="2" charset="-122"/>
                <a:ea typeface="华文楷体" pitchFamily="2" charset="-122"/>
              </a:rPr>
              <a:t>1</a:t>
            </a:r>
            <a:r>
              <a:rPr lang="zh-CN" altLang="en-US" sz="3200" b="1">
                <a:solidFill>
                  <a:schemeClr val="bg1"/>
                </a:solidFill>
                <a:effectLst/>
                <a:latin typeface="华文楷体" pitchFamily="2" charset="-122"/>
                <a:ea typeface="华文楷体" pitchFamily="2" charset="-122"/>
              </a:rPr>
              <a:t>．招投标制度的历史沿革</a:t>
            </a:r>
            <a:r>
              <a:rPr lang="zh-CN" altLang="en-US" sz="3200" b="1">
                <a:latin typeface="华文彩云" pitchFamily="2" charset="-122"/>
                <a:ea typeface="华文彩云" pitchFamily="2" charset="-122"/>
              </a:rPr>
              <a:t> </a:t>
            </a:r>
          </a:p>
        </p:txBody>
      </p:sp>
      <p:sp>
        <p:nvSpPr>
          <p:cNvPr id="144387" name="Rectangle 3"/>
          <p:cNvSpPr>
            <a:spLocks noGrp="1" noChangeArrowheads="1"/>
          </p:cNvSpPr>
          <p:nvPr>
            <p:ph idx="4294967295"/>
          </p:nvPr>
        </p:nvSpPr>
        <p:spPr>
          <a:xfrm>
            <a:off x="1004888" y="850900"/>
            <a:ext cx="8139112" cy="3940175"/>
          </a:xfrm>
          <a:prstGeom prst="rect">
            <a:avLst/>
          </a:prstGeom>
        </p:spPr>
        <p:txBody>
          <a:bodyPr/>
          <a:lstStyle/>
          <a:p>
            <a:pPr algn="just">
              <a:lnSpc>
                <a:spcPct val="90000"/>
              </a:lnSpc>
            </a:pPr>
            <a:r>
              <a:rPr lang="zh-CN" altLang="en-US" sz="2800" b="1" dirty="0">
                <a:solidFill>
                  <a:schemeClr val="tx1"/>
                </a:solidFill>
                <a:latin typeface="华文楷体" pitchFamily="2" charset="-122"/>
                <a:ea typeface="华文楷体" pitchFamily="2" charset="-122"/>
              </a:rPr>
              <a:t>从一九四九年建国以来，我国大型水电工程建设一直采用自营制方式：</a:t>
            </a:r>
          </a:p>
          <a:p>
            <a:pPr algn="just">
              <a:lnSpc>
                <a:spcPct val="90000"/>
              </a:lnSpc>
            </a:pPr>
            <a:r>
              <a:rPr lang="zh-CN" altLang="en-US" sz="2800" b="1" dirty="0">
                <a:solidFill>
                  <a:schemeClr val="tx1"/>
                </a:solidFill>
                <a:latin typeface="华文楷体" pitchFamily="2" charset="-122"/>
                <a:ea typeface="华文楷体" pitchFamily="2" charset="-122"/>
              </a:rPr>
              <a:t>八十年代初，经济建设成为发展重点</a:t>
            </a:r>
          </a:p>
          <a:p>
            <a:pPr algn="just">
              <a:lnSpc>
                <a:spcPct val="90000"/>
              </a:lnSpc>
            </a:pPr>
            <a:r>
              <a:rPr lang="zh-CN" altLang="en-US" sz="2800" b="1" dirty="0">
                <a:solidFill>
                  <a:schemeClr val="tx1"/>
                </a:solidFill>
                <a:latin typeface="华文楷体" pitchFamily="2" charset="-122"/>
                <a:ea typeface="华文楷体" pitchFamily="2" charset="-122"/>
              </a:rPr>
              <a:t>水电建设形成高潮</a:t>
            </a:r>
          </a:p>
          <a:p>
            <a:pPr algn="just">
              <a:lnSpc>
                <a:spcPct val="90000"/>
              </a:lnSpc>
            </a:pPr>
            <a:r>
              <a:rPr lang="zh-CN" altLang="en-US" sz="2800" b="1" dirty="0">
                <a:solidFill>
                  <a:schemeClr val="tx1"/>
                </a:solidFill>
                <a:latin typeface="华文楷体" pitchFamily="2" charset="-122"/>
                <a:ea typeface="华文楷体" pitchFamily="2" charset="-122"/>
              </a:rPr>
              <a:t>利用外资</a:t>
            </a:r>
            <a:r>
              <a:rPr lang="en-US" altLang="zh-CN" sz="2800" b="1" dirty="0">
                <a:solidFill>
                  <a:schemeClr val="tx1"/>
                </a:solidFill>
                <a:latin typeface="华文楷体" pitchFamily="2" charset="-122"/>
                <a:ea typeface="华文楷体" pitchFamily="2" charset="-122"/>
              </a:rPr>
              <a:t>(</a:t>
            </a:r>
            <a:r>
              <a:rPr lang="zh-CN" altLang="en-US" sz="2800" b="1" dirty="0">
                <a:solidFill>
                  <a:schemeClr val="tx1"/>
                </a:solidFill>
                <a:latin typeface="华文楷体" pitchFamily="2" charset="-122"/>
                <a:ea typeface="华文楷体" pitchFamily="2" charset="-122"/>
              </a:rPr>
              <a:t>世界银行贷款和政府贷款</a:t>
            </a:r>
            <a:r>
              <a:rPr lang="en-US" altLang="zh-CN" sz="2800" b="1" dirty="0">
                <a:solidFill>
                  <a:schemeClr val="tx1"/>
                </a:solidFill>
                <a:latin typeface="华文楷体" pitchFamily="2" charset="-122"/>
                <a:ea typeface="华文楷体" pitchFamily="2" charset="-122"/>
              </a:rPr>
              <a:t>)                           </a:t>
            </a:r>
            <a:r>
              <a:rPr lang="zh-CN" altLang="en-US" sz="2800" b="1" dirty="0">
                <a:solidFill>
                  <a:schemeClr val="tx1"/>
                </a:solidFill>
                <a:latin typeface="华文楷体" pitchFamily="2" charset="-122"/>
                <a:ea typeface="华文楷体" pitchFamily="2" charset="-122"/>
              </a:rPr>
              <a:t>借款人必须履行的一些承诺和条件</a:t>
            </a:r>
          </a:p>
          <a:p>
            <a:pPr algn="just">
              <a:lnSpc>
                <a:spcPct val="90000"/>
              </a:lnSpc>
            </a:pPr>
            <a:r>
              <a:rPr lang="zh-CN" altLang="en-US" sz="2800" b="1" u="sng" dirty="0">
                <a:solidFill>
                  <a:schemeClr val="tx1"/>
                </a:solidFill>
                <a:latin typeface="华文楷体" pitchFamily="2" charset="-122"/>
                <a:ea typeface="华文楷体" pitchFamily="2" charset="-122"/>
              </a:rPr>
              <a:t>体制和管理方式</a:t>
            </a:r>
            <a:r>
              <a:rPr lang="zh-CN" altLang="en-US" sz="2800" b="1" dirty="0">
                <a:solidFill>
                  <a:schemeClr val="tx1"/>
                </a:solidFill>
                <a:latin typeface="华文楷体" pitchFamily="2" charset="-122"/>
                <a:ea typeface="华文楷体" pitchFamily="2" charset="-122"/>
              </a:rPr>
              <a:t>的改变</a:t>
            </a:r>
          </a:p>
        </p:txBody>
      </p:sp>
    </p:spTree>
    <p:extLst>
      <p:ext uri="{BB962C8B-B14F-4D97-AF65-F5344CB8AC3E}">
        <p14:creationId xmlns:p14="http://schemas.microsoft.com/office/powerpoint/2010/main" val="42683249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Effect transition="in" filter="randombar(horizontal)">
                                      <p:cBhvr>
                                        <p:cTn id="7" dur="500"/>
                                        <p:tgtEl>
                                          <p:spTgt spid="144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4387">
                                            <p:txEl>
                                              <p:pRg st="1" end="1"/>
                                            </p:txEl>
                                          </p:spTgt>
                                        </p:tgtEl>
                                        <p:attrNameLst>
                                          <p:attrName>style.visibility</p:attrName>
                                        </p:attrNameLst>
                                      </p:cBhvr>
                                      <p:to>
                                        <p:strVal val="visible"/>
                                      </p:to>
                                    </p:set>
                                    <p:animEffect transition="in" filter="randombar(horizontal)">
                                      <p:cBhvr>
                                        <p:cTn id="12" dur="500"/>
                                        <p:tgtEl>
                                          <p:spTgt spid="1443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44387">
                                            <p:txEl>
                                              <p:pRg st="2" end="2"/>
                                            </p:txEl>
                                          </p:spTgt>
                                        </p:tgtEl>
                                        <p:attrNameLst>
                                          <p:attrName>style.visibility</p:attrName>
                                        </p:attrNameLst>
                                      </p:cBhvr>
                                      <p:to>
                                        <p:strVal val="visible"/>
                                      </p:to>
                                    </p:set>
                                    <p:animEffect transition="in" filter="randombar(horizontal)">
                                      <p:cBhvr>
                                        <p:cTn id="17" dur="500"/>
                                        <p:tgtEl>
                                          <p:spTgt spid="14438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4387">
                                            <p:txEl>
                                              <p:pRg st="3" end="3"/>
                                            </p:txEl>
                                          </p:spTgt>
                                        </p:tgtEl>
                                        <p:attrNameLst>
                                          <p:attrName>style.visibility</p:attrName>
                                        </p:attrNameLst>
                                      </p:cBhvr>
                                      <p:to>
                                        <p:strVal val="visible"/>
                                      </p:to>
                                    </p:set>
                                    <p:animEffect transition="in" filter="randombar(horizontal)">
                                      <p:cBhvr>
                                        <p:cTn id="22" dur="500"/>
                                        <p:tgtEl>
                                          <p:spTgt spid="14438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44387">
                                            <p:txEl>
                                              <p:pRg st="4" end="4"/>
                                            </p:txEl>
                                          </p:spTgt>
                                        </p:tgtEl>
                                        <p:attrNameLst>
                                          <p:attrName>style.visibility</p:attrName>
                                        </p:attrNameLst>
                                      </p:cBhvr>
                                      <p:to>
                                        <p:strVal val="visible"/>
                                      </p:to>
                                    </p:set>
                                    <p:animEffect transition="in" filter="randombar(horizontal)">
                                      <p:cBhvr>
                                        <p:cTn id="27" dur="500"/>
                                        <p:tgtEl>
                                          <p:spTgt spid="144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11" name="Rectangle 3"/>
          <p:cNvSpPr>
            <a:spLocks noGrp="1" noChangeArrowheads="1"/>
          </p:cNvSpPr>
          <p:nvPr>
            <p:ph idx="4294967295"/>
          </p:nvPr>
        </p:nvSpPr>
        <p:spPr>
          <a:xfrm>
            <a:off x="0" y="735013"/>
            <a:ext cx="7772400" cy="3086100"/>
          </a:xfrm>
          <a:prstGeom prst="rect">
            <a:avLst/>
          </a:prstGeom>
        </p:spPr>
        <p:txBody>
          <a:bodyPr>
            <a:normAutofit fontScale="92500" lnSpcReduction="10000"/>
          </a:bodyPr>
          <a:lstStyle/>
          <a:p>
            <a:pPr algn="just">
              <a:lnSpc>
                <a:spcPct val="95000"/>
              </a:lnSpc>
            </a:pPr>
            <a:r>
              <a:rPr lang="zh-CN" altLang="en-US" sz="2800" b="1" dirty="0">
                <a:solidFill>
                  <a:schemeClr val="tx1"/>
                </a:solidFill>
                <a:latin typeface="华文楷体" pitchFamily="2" charset="-122"/>
                <a:ea typeface="华文楷体" pitchFamily="2" charset="-122"/>
              </a:rPr>
              <a:t>因此，当时利用外资的直接动因是解决</a:t>
            </a:r>
            <a:r>
              <a:rPr lang="zh-CN" altLang="en-US" sz="2800" b="1" u="sng" dirty="0">
                <a:solidFill>
                  <a:schemeClr val="tx1"/>
                </a:solidFill>
                <a:latin typeface="华文楷体" pitchFamily="2" charset="-122"/>
                <a:ea typeface="华文楷体" pitchFamily="2" charset="-122"/>
              </a:rPr>
              <a:t>国内资金不足</a:t>
            </a:r>
            <a:r>
              <a:rPr lang="zh-CN" altLang="en-US" sz="2800" b="1" dirty="0">
                <a:solidFill>
                  <a:schemeClr val="tx1"/>
                </a:solidFill>
                <a:latin typeface="华文楷体" pitchFamily="2" charset="-122"/>
                <a:ea typeface="华文楷体" pitchFamily="2" charset="-122"/>
              </a:rPr>
              <a:t>，而出乎很多人预想的是，利用外资产生了比解决一时资金匮乏更重要、更深远的结果，这就是开放促进了改革。</a:t>
            </a:r>
          </a:p>
          <a:p>
            <a:pPr algn="just">
              <a:lnSpc>
                <a:spcPct val="95000"/>
              </a:lnSpc>
            </a:pPr>
            <a:r>
              <a:rPr lang="zh-CN" altLang="en-US" sz="2800" b="1" dirty="0">
                <a:solidFill>
                  <a:schemeClr val="tx1"/>
                </a:solidFill>
                <a:latin typeface="华文楷体" pitchFamily="2" charset="-122"/>
                <a:ea typeface="华文楷体" pitchFamily="2" charset="-122"/>
              </a:rPr>
              <a:t>在</a:t>
            </a:r>
            <a:r>
              <a:rPr lang="zh-CN" altLang="en-US" sz="2800" b="1" u="sng" dirty="0">
                <a:solidFill>
                  <a:schemeClr val="tx1"/>
                </a:solidFill>
                <a:latin typeface="华文楷体" pitchFamily="2" charset="-122"/>
                <a:ea typeface="华文楷体" pitchFamily="2" charset="-122"/>
              </a:rPr>
              <a:t>引进外资</a:t>
            </a:r>
            <a:r>
              <a:rPr lang="zh-CN" altLang="en-US" sz="2800" b="1" dirty="0">
                <a:solidFill>
                  <a:schemeClr val="tx1"/>
                </a:solidFill>
                <a:latin typeface="华文楷体" pitchFamily="2" charset="-122"/>
                <a:ea typeface="华文楷体" pitchFamily="2" charset="-122"/>
              </a:rPr>
              <a:t>同时也引进了国外长期在市场经济条件下形成的并为社会公认的规则，即被称为“国际惯例”的市场运作法则以及项目管理的理论和方法。</a:t>
            </a:r>
          </a:p>
          <a:p>
            <a:pPr algn="just">
              <a:lnSpc>
                <a:spcPct val="95000"/>
              </a:lnSpc>
            </a:pPr>
            <a:r>
              <a:rPr lang="zh-CN" altLang="en-US" sz="2800" b="1" dirty="0">
                <a:solidFill>
                  <a:schemeClr val="tx1"/>
                </a:solidFill>
                <a:latin typeface="华文楷体" pitchFamily="2" charset="-122"/>
                <a:ea typeface="华文楷体" pitchFamily="2" charset="-122"/>
              </a:rPr>
              <a:t>这种国际惯例就是</a:t>
            </a:r>
            <a:r>
              <a:rPr lang="zh-CN" altLang="en-US" sz="2800" b="1" u="sng" dirty="0">
                <a:solidFill>
                  <a:schemeClr val="tx1"/>
                </a:solidFill>
                <a:latin typeface="华文楷体" pitchFamily="2" charset="-122"/>
                <a:ea typeface="华文楷体" pitchFamily="2" charset="-122"/>
              </a:rPr>
              <a:t>招投标制度</a:t>
            </a:r>
            <a:r>
              <a:rPr lang="zh-CN" altLang="en-US" sz="2800" b="1" dirty="0">
                <a:solidFill>
                  <a:schemeClr val="tx1"/>
                </a:solidFill>
                <a:latin typeface="华文楷体" pitchFamily="2" charset="-122"/>
                <a:ea typeface="华文楷体" pitchFamily="2" charset="-122"/>
              </a:rPr>
              <a:t>。</a:t>
            </a:r>
          </a:p>
        </p:txBody>
      </p:sp>
    </p:spTree>
    <p:extLst>
      <p:ext uri="{BB962C8B-B14F-4D97-AF65-F5344CB8AC3E}">
        <p14:creationId xmlns:p14="http://schemas.microsoft.com/office/powerpoint/2010/main" val="40459255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5411">
                                            <p:txEl>
                                              <p:pRg st="0" end="0"/>
                                            </p:txEl>
                                          </p:spTgt>
                                        </p:tgtEl>
                                        <p:attrNameLst>
                                          <p:attrName>style.visibility</p:attrName>
                                        </p:attrNameLst>
                                      </p:cBhvr>
                                      <p:to>
                                        <p:strVal val="visible"/>
                                      </p:to>
                                    </p:set>
                                    <p:animEffect transition="in" filter="randombar(horizontal)">
                                      <p:cBhvr>
                                        <p:cTn id="7" dur="500"/>
                                        <p:tgtEl>
                                          <p:spTgt spid="14541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45411">
                                            <p:txEl>
                                              <p:pRg st="1" end="1"/>
                                            </p:txEl>
                                          </p:spTgt>
                                        </p:tgtEl>
                                        <p:attrNameLst>
                                          <p:attrName>style.visibility</p:attrName>
                                        </p:attrNameLst>
                                      </p:cBhvr>
                                      <p:to>
                                        <p:strVal val="visible"/>
                                      </p:to>
                                    </p:set>
                                    <p:animEffect transition="in" filter="randombar(horizontal)">
                                      <p:cBhvr>
                                        <p:cTn id="12" dur="500"/>
                                        <p:tgtEl>
                                          <p:spTgt spid="14541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45411">
                                            <p:txEl>
                                              <p:pRg st="2" end="2"/>
                                            </p:txEl>
                                          </p:spTgt>
                                        </p:tgtEl>
                                        <p:attrNameLst>
                                          <p:attrName>style.visibility</p:attrName>
                                        </p:attrNameLst>
                                      </p:cBhvr>
                                      <p:to>
                                        <p:strVal val="visible"/>
                                      </p:to>
                                    </p:set>
                                    <p:animEffect transition="in" filter="randombar(horizontal)">
                                      <p:cBhvr>
                                        <p:cTn id="17" dur="500"/>
                                        <p:tgtEl>
                                          <p:spTgt spid="1454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1"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4294967295"/>
          </p:nvPr>
        </p:nvSpPr>
        <p:spPr>
          <a:xfrm>
            <a:off x="1004888" y="850900"/>
            <a:ext cx="8139112" cy="3940175"/>
          </a:xfrm>
          <a:prstGeom prst="rect">
            <a:avLst/>
          </a:prstGeom>
        </p:spPr>
        <p:txBody>
          <a:bodyPr/>
          <a:lstStyle/>
          <a:p>
            <a:r>
              <a:rPr dirty="0" err="1" smtClean="0"/>
              <a:t>讨论</a:t>
            </a:r>
            <a:r>
              <a:rPr dirty="0" smtClean="0"/>
              <a:t>：</a:t>
            </a:r>
          </a:p>
          <a:p>
            <a:r>
              <a:rPr dirty="0" err="1" smtClean="0"/>
              <a:t>你知道鲁布革水电站工程吗</a:t>
            </a:r>
            <a:r>
              <a:rPr lang="en-US" altLang="zh-CN" smtClean="0"/>
              <a:t>?</a:t>
            </a:r>
          </a:p>
          <a:p>
            <a:endParaRPr lang="en-US" altLang="zh-CN" smtClean="0"/>
          </a:p>
        </p:txBody>
      </p:sp>
      <p:pic>
        <p:nvPicPr>
          <p:cNvPr id="15364" name="Picture 7" descr="M:\素材资源\鲁布革水电站.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2139950"/>
            <a:ext cx="6153150"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4547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004888" y="65088"/>
            <a:ext cx="8139112" cy="596900"/>
          </a:xfrm>
          <a:prstGeom prst="rect">
            <a:avLst/>
          </a:prstGeom>
        </p:spPr>
        <p:txBody>
          <a:bodyPr rtlCol="0">
            <a:normAutofit fontScale="90000"/>
          </a:bodyPr>
          <a:lstStyle/>
          <a:p>
            <a:pPr defTabSz="514325" fontAlgn="auto">
              <a:spcAft>
                <a:spcPts val="0"/>
              </a:spcAft>
              <a:defRPr/>
            </a:pPr>
            <a:r>
              <a:rPr lang="zh-CN" altLang="en-US" sz="4000" dirty="0">
                <a:solidFill>
                  <a:schemeClr val="tx1"/>
                </a:solidFill>
              </a:rPr>
              <a:t>任务一  学习工程招投标基础知识</a:t>
            </a:r>
          </a:p>
        </p:txBody>
      </p:sp>
      <p:sp>
        <p:nvSpPr>
          <p:cNvPr id="16387" name="Rectangle 3"/>
          <p:cNvSpPr>
            <a:spLocks noGrp="1" noChangeArrowheads="1"/>
          </p:cNvSpPr>
          <p:nvPr>
            <p:ph idx="4294967295"/>
          </p:nvPr>
        </p:nvSpPr>
        <p:spPr>
          <a:xfrm>
            <a:off x="1004888" y="850900"/>
            <a:ext cx="8139112" cy="3940175"/>
          </a:xfrm>
          <a:prstGeom prst="rect">
            <a:avLst/>
          </a:prstGeom>
        </p:spPr>
        <p:txBody>
          <a:bodyPr rtlCol="0">
            <a:normAutofit/>
          </a:bodyPr>
          <a:lstStyle/>
          <a:p>
            <a:pPr marL="0" indent="0" defTabSz="514325" fontAlgn="auto">
              <a:lnSpc>
                <a:spcPct val="115000"/>
              </a:lnSpc>
              <a:spcAft>
                <a:spcPts val="0"/>
              </a:spcAft>
              <a:buFont typeface="Wingdings" pitchFamily="2" charset="2"/>
              <a:buNone/>
              <a:defRPr/>
            </a:pPr>
            <a:r>
              <a:rPr sz="2000" b="1" dirty="0">
                <a:ea typeface="黑体" pitchFamily="49" charset="-122"/>
              </a:rPr>
              <a:t>一、建设工程招标投标发展历史</a:t>
            </a:r>
            <a:r>
              <a:rPr sz="2000" dirty="0"/>
              <a:t> </a:t>
            </a:r>
          </a:p>
          <a:p>
            <a:pPr marL="271451" indent="-271451" defTabSz="514325" fontAlgn="auto">
              <a:lnSpc>
                <a:spcPct val="130000"/>
              </a:lnSpc>
              <a:spcAft>
                <a:spcPts val="0"/>
              </a:spcAft>
              <a:buFontTx/>
              <a:buNone/>
              <a:defRPr/>
            </a:pPr>
            <a:r>
              <a:rPr sz="2000" b="1" dirty="0"/>
              <a:t>     第一阶段</a:t>
            </a:r>
            <a:r>
              <a:rPr sz="2000" dirty="0"/>
              <a:t>：观念确立和试点（</a:t>
            </a:r>
            <a:r>
              <a:rPr lang="en-US" altLang="zh-CN" sz="2000" dirty="0">
                <a:latin typeface="Times New Roman" pitchFamily="18" charset="0"/>
              </a:rPr>
              <a:t>1980—1983</a:t>
            </a:r>
            <a:r>
              <a:rPr sz="2000" dirty="0"/>
              <a:t>年）。我国的吉林省吉林市和经济特区深圳市率先试行招标投标，收效良好，在全国产生了示范性的影响。  </a:t>
            </a:r>
          </a:p>
          <a:p>
            <a:pPr marL="271451" indent="-271451" defTabSz="514325" fontAlgn="auto">
              <a:lnSpc>
                <a:spcPct val="130000"/>
              </a:lnSpc>
              <a:spcAft>
                <a:spcPts val="0"/>
              </a:spcAft>
              <a:buFontTx/>
              <a:buNone/>
              <a:defRPr/>
            </a:pPr>
            <a:r>
              <a:rPr sz="2000" b="1" dirty="0"/>
              <a:t>    第二阶段</a:t>
            </a:r>
            <a:r>
              <a:rPr sz="2000" dirty="0"/>
              <a:t>：大力推行（</a:t>
            </a:r>
            <a:r>
              <a:rPr lang="en-US" altLang="zh-CN" sz="2000" dirty="0">
                <a:latin typeface="Times New Roman" pitchFamily="18" charset="0"/>
              </a:rPr>
              <a:t>1984—1991</a:t>
            </a:r>
            <a:r>
              <a:rPr sz="2000" dirty="0"/>
              <a:t>年）。改革单纯用行政手段分配建设任务的老办法，实行招标投标。 </a:t>
            </a:r>
          </a:p>
          <a:p>
            <a:pPr marL="271451" indent="-271451" defTabSz="514325" fontAlgn="auto">
              <a:lnSpc>
                <a:spcPct val="130000"/>
              </a:lnSpc>
              <a:spcAft>
                <a:spcPts val="0"/>
              </a:spcAft>
              <a:buFontTx/>
              <a:buNone/>
              <a:defRPr/>
            </a:pPr>
            <a:r>
              <a:rPr sz="2000" b="1" dirty="0"/>
              <a:t>    第三阶段</a:t>
            </a:r>
            <a:r>
              <a:rPr sz="2000" dirty="0"/>
              <a:t>：全面推开（</a:t>
            </a:r>
            <a:r>
              <a:rPr lang="en-US" altLang="zh-CN" sz="2000" dirty="0">
                <a:latin typeface="Times New Roman" pitchFamily="18" charset="0"/>
              </a:rPr>
              <a:t>1992—1999</a:t>
            </a:r>
            <a:r>
              <a:rPr sz="2000" dirty="0"/>
              <a:t>年）。</a:t>
            </a:r>
            <a:r>
              <a:rPr lang="en-US" altLang="zh-CN" sz="2000" dirty="0">
                <a:latin typeface="Times New Roman" pitchFamily="18" charset="0"/>
              </a:rPr>
              <a:t>1999</a:t>
            </a:r>
            <a:r>
              <a:rPr sz="2000" dirty="0">
                <a:latin typeface="Times New Roman" pitchFamily="18" charset="0"/>
              </a:rPr>
              <a:t>年</a:t>
            </a:r>
            <a:r>
              <a:rPr lang="en-US" altLang="zh-CN" sz="2000" dirty="0">
                <a:latin typeface="Times New Roman" pitchFamily="18" charset="0"/>
              </a:rPr>
              <a:t>8</a:t>
            </a:r>
            <a:r>
              <a:rPr sz="2000" dirty="0">
                <a:latin typeface="Times New Roman" pitchFamily="18" charset="0"/>
              </a:rPr>
              <a:t>月</a:t>
            </a:r>
            <a:r>
              <a:rPr lang="en-US" altLang="zh-CN" sz="2000" dirty="0">
                <a:latin typeface="Times New Roman" pitchFamily="18" charset="0"/>
              </a:rPr>
              <a:t>30</a:t>
            </a:r>
            <a:r>
              <a:rPr sz="2000" dirty="0">
                <a:latin typeface="Times New Roman" pitchFamily="18" charset="0"/>
              </a:rPr>
              <a:t>日全国人大九届十一次会议通过了</a:t>
            </a:r>
            <a:r>
              <a:rPr lang="en-US" altLang="zh-CN" sz="2000" dirty="0">
                <a:latin typeface="Times New Roman" pitchFamily="18" charset="0"/>
              </a:rPr>
              <a:t>《</a:t>
            </a:r>
            <a:r>
              <a:rPr sz="2000" dirty="0">
                <a:latin typeface="Times New Roman" pitchFamily="18" charset="0"/>
              </a:rPr>
              <a:t>中华人民共和合国招标投标法</a:t>
            </a:r>
            <a:r>
              <a:rPr lang="en-US" altLang="zh-CN" sz="2000" dirty="0">
                <a:latin typeface="Times New Roman" pitchFamily="18" charset="0"/>
              </a:rPr>
              <a:t>》</a:t>
            </a:r>
            <a:r>
              <a:rPr sz="2000" dirty="0">
                <a:latin typeface="Times New Roman" pitchFamily="18" charset="0"/>
              </a:rPr>
              <a:t>，并于</a:t>
            </a:r>
            <a:r>
              <a:rPr lang="en-US" altLang="zh-CN" sz="2000" dirty="0">
                <a:latin typeface="Times New Roman" pitchFamily="18" charset="0"/>
              </a:rPr>
              <a:t>2000</a:t>
            </a:r>
            <a:r>
              <a:rPr sz="2000" dirty="0">
                <a:latin typeface="Times New Roman" pitchFamily="18" charset="0"/>
              </a:rPr>
              <a:t>年</a:t>
            </a:r>
            <a:r>
              <a:rPr lang="en-US" altLang="zh-CN" sz="2000" dirty="0">
                <a:latin typeface="Times New Roman" pitchFamily="18" charset="0"/>
              </a:rPr>
              <a:t>1</a:t>
            </a:r>
            <a:r>
              <a:rPr sz="2000" dirty="0">
                <a:latin typeface="Times New Roman" pitchFamily="18" charset="0"/>
              </a:rPr>
              <a:t>月</a:t>
            </a:r>
            <a:r>
              <a:rPr lang="en-US" altLang="zh-CN" sz="2000" dirty="0">
                <a:latin typeface="Times New Roman" pitchFamily="18" charset="0"/>
              </a:rPr>
              <a:t>1</a:t>
            </a:r>
            <a:r>
              <a:rPr sz="2000" dirty="0">
                <a:latin typeface="Times New Roman" pitchFamily="18" charset="0"/>
              </a:rPr>
              <a:t>日起施行。</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idx="4294967295"/>
          </p:nvPr>
        </p:nvSpPr>
        <p:spPr>
          <a:xfrm>
            <a:off x="1004888" y="65088"/>
            <a:ext cx="8139112" cy="596900"/>
          </a:xfrm>
          <a:prstGeom prst="rect">
            <a:avLst/>
          </a:prstGeom>
        </p:spPr>
        <p:txBody>
          <a:bodyPr/>
          <a:lstStyle/>
          <a:p>
            <a:r>
              <a:rPr lang="zh-CN" altLang="en-US" smtClean="0"/>
              <a:t>二、建设工程招标投标的含义</a:t>
            </a:r>
          </a:p>
        </p:txBody>
      </p:sp>
      <p:sp>
        <p:nvSpPr>
          <p:cNvPr id="3" name="内容占位符 2"/>
          <p:cNvSpPr>
            <a:spLocks noGrp="1"/>
          </p:cNvSpPr>
          <p:nvPr>
            <p:ph idx="4294967295"/>
          </p:nvPr>
        </p:nvSpPr>
        <p:spPr>
          <a:xfrm>
            <a:off x="808038" y="850900"/>
            <a:ext cx="8335962" cy="3940175"/>
          </a:xfrm>
          <a:prstGeom prst="rect">
            <a:avLst/>
          </a:prstGeom>
        </p:spPr>
        <p:txBody>
          <a:bodyPr rtlCol="0">
            <a:normAutofit/>
          </a:bodyPr>
          <a:lstStyle/>
          <a:p>
            <a:pPr marL="271451" indent="-271451" defTabSz="514325" fontAlgn="auto">
              <a:spcAft>
                <a:spcPts val="0"/>
              </a:spcAft>
              <a:defRPr/>
            </a:pPr>
            <a:r>
              <a:rPr altLang="zh-CN" dirty="0"/>
              <a:t>招标投标是由交易活动的发起方在一定范围内公布标的特征和部分交易条件，按照依法确定的规则和顺序，对多个响应方提交的报价及方案进行评审，择优选择交易主体并确定全部交易条件的一种交易方式。招标人发出招标公告（投标邀请书）和招标文件，公布招标采购或出售标的的内容范围、技术标准、投标资格、合同条件；满足条件的潜在投标人按招标文件的要求进行公平竞争，编制投标文件，密封投标；招标人依法组建的评标委员会按照招标文件规定的评标标准和方法，公正评价，推荐中标候选人；招标人依法确定中标人，公布中标结果，并与中标人签订合同。</a:t>
            </a:r>
          </a:p>
          <a:p>
            <a:pPr marL="271451" indent="-271451" defTabSz="514325" fontAlgn="auto">
              <a:spcAft>
                <a:spcPts val="0"/>
              </a:spcAft>
              <a:defRPr/>
            </a:pPr>
            <a:endParaRP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82930" y="1062990"/>
            <a:ext cx="8023860" cy="1458541"/>
          </a:xfrm>
          <a:prstGeom prst="rect">
            <a:avLst/>
          </a:prstGeom>
          <a:noFill/>
        </p:spPr>
        <p:txBody>
          <a:bodyPr wrap="square" lIns="68580" tIns="34290" rIns="68580" bIns="34290" rtlCol="0">
            <a:spAutoFit/>
          </a:bodyPr>
          <a:lstStyle/>
          <a:p>
            <a:pPr>
              <a:lnSpc>
                <a:spcPct val="130000"/>
              </a:lnSpc>
            </a:pPr>
            <a:r>
              <a:rPr lang="zh-CN" altLang="en-US" dirty="0" smtClean="0">
                <a:latin typeface="宋体" panose="02010600030101010101" pitchFamily="2" charset="-122"/>
              </a:rPr>
              <a:t>**</a:t>
            </a:r>
            <a:r>
              <a:rPr lang="zh-CN" altLang="en-US" b="1" dirty="0" smtClean="0">
                <a:solidFill>
                  <a:schemeClr val="accent1">
                    <a:lumMod val="75000"/>
                  </a:schemeClr>
                </a:solidFill>
                <a:latin typeface="宋体" panose="02010600030101010101" pitchFamily="2" charset="-122"/>
              </a:rPr>
              <a:t>招标</a:t>
            </a:r>
            <a:r>
              <a:rPr lang="zh-CN" altLang="en-US" dirty="0">
                <a:latin typeface="宋体" panose="02010600030101010101" pitchFamily="2" charset="-122"/>
              </a:rPr>
              <a:t>是招标人为签订合同而准备的，在性质上属于</a:t>
            </a:r>
            <a:r>
              <a:rPr lang="zh-CN" altLang="en-US" b="1" dirty="0">
                <a:solidFill>
                  <a:schemeClr val="accent1">
                    <a:lumMod val="75000"/>
                  </a:schemeClr>
                </a:solidFill>
                <a:latin typeface="宋体" panose="02010600030101010101" pitchFamily="2" charset="-122"/>
              </a:rPr>
              <a:t>邀约邀请</a:t>
            </a:r>
            <a:r>
              <a:rPr lang="zh-CN" altLang="en-US" dirty="0">
                <a:latin typeface="宋体" panose="02010600030101010101" pitchFamily="2" charset="-122"/>
              </a:rPr>
              <a:t>。</a:t>
            </a:r>
            <a:r>
              <a:rPr lang="zh-CN" altLang="en-US" b="1" dirty="0">
                <a:solidFill>
                  <a:schemeClr val="accent1">
                    <a:lumMod val="75000"/>
                  </a:schemeClr>
                </a:solidFill>
                <a:latin typeface="宋体" panose="02010600030101010101" pitchFamily="2" charset="-122"/>
              </a:rPr>
              <a:t>投标</a:t>
            </a:r>
            <a:r>
              <a:rPr lang="zh-CN" altLang="en-US" dirty="0">
                <a:latin typeface="宋体" panose="02010600030101010101" pitchFamily="2" charset="-122"/>
              </a:rPr>
              <a:t>是投标人获悉招标人提出的条件和要求后，以签订合同为目的向招标人作出愿意参加有关任务的承诺竞争，在性质上属于</a:t>
            </a:r>
            <a:r>
              <a:rPr lang="zh-CN" altLang="en-US" b="1" dirty="0">
                <a:solidFill>
                  <a:schemeClr val="accent1">
                    <a:lumMod val="75000"/>
                  </a:schemeClr>
                </a:solidFill>
                <a:latin typeface="宋体" panose="02010600030101010101" pitchFamily="2" charset="-122"/>
              </a:rPr>
              <a:t>要约</a:t>
            </a:r>
            <a:r>
              <a:rPr lang="zh-CN" altLang="en-US" dirty="0">
                <a:latin typeface="宋体" panose="02010600030101010101" pitchFamily="2" charset="-122"/>
              </a:rPr>
              <a:t>。</a:t>
            </a:r>
            <a:r>
              <a:rPr lang="zh-CN" altLang="en-US" b="1" dirty="0">
                <a:solidFill>
                  <a:schemeClr val="accent1">
                    <a:lumMod val="75000"/>
                  </a:schemeClr>
                </a:solidFill>
                <a:latin typeface="宋体" panose="02010600030101010101" pitchFamily="2" charset="-122"/>
              </a:rPr>
              <a:t>定标</a:t>
            </a:r>
            <a:r>
              <a:rPr lang="zh-CN" altLang="en-US" dirty="0">
                <a:latin typeface="宋体" panose="02010600030101010101" pitchFamily="2" charset="-122"/>
              </a:rPr>
              <a:t>是招标人完全接受众多投标人中提出最优条件的投标人，在性质上属于</a:t>
            </a:r>
            <a:r>
              <a:rPr lang="zh-CN" altLang="en-US" b="1" dirty="0">
                <a:solidFill>
                  <a:schemeClr val="accent1">
                    <a:lumMod val="75000"/>
                  </a:schemeClr>
                </a:solidFill>
                <a:latin typeface="宋体" panose="02010600030101010101" pitchFamily="2" charset="-122"/>
              </a:rPr>
              <a:t>承诺</a:t>
            </a:r>
            <a:r>
              <a:rPr lang="zh-CN" altLang="en-US" dirty="0">
                <a:latin typeface="宋体" panose="02010600030101010101" pitchFamily="2" charset="-122"/>
              </a:rPr>
              <a:t>。</a:t>
            </a:r>
            <a:r>
              <a:rPr lang="zh-CN" altLang="en-US" b="1" dirty="0">
                <a:solidFill>
                  <a:schemeClr val="accent1">
                    <a:lumMod val="75000"/>
                  </a:schemeClr>
                </a:solidFill>
                <a:latin typeface="宋体" panose="02010600030101010101" pitchFamily="2" charset="-122"/>
              </a:rPr>
              <a:t>定标是招投标活动中的重要环节</a:t>
            </a:r>
            <a:r>
              <a:rPr lang="zh-CN" altLang="en-US" dirty="0">
                <a:latin typeface="宋体" panose="02010600030101010101" pitchFamily="2" charset="-122"/>
              </a:rPr>
              <a:t>。</a:t>
            </a:r>
          </a:p>
        </p:txBody>
      </p:sp>
    </p:spTree>
    <p:extLst>
      <p:ext uri="{BB962C8B-B14F-4D97-AF65-F5344CB8AC3E}">
        <p14:creationId xmlns:p14="http://schemas.microsoft.com/office/powerpoint/2010/main" val="32474143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idx="4294967295"/>
          </p:nvPr>
        </p:nvSpPr>
        <p:spPr>
          <a:xfrm>
            <a:off x="0" y="1347788"/>
            <a:ext cx="3097213" cy="2447925"/>
          </a:xfrm>
          <a:prstGeom prst="rect">
            <a:avLst/>
          </a:prstGeom>
        </p:spPr>
        <p:txBody>
          <a:bodyPr/>
          <a:lstStyle/>
          <a:p>
            <a:r>
              <a:rPr lang="zh-CN" altLang="en-US" dirty="0" smtClean="0"/>
              <a:t>三、建设工程招标投标的分类</a:t>
            </a:r>
          </a:p>
        </p:txBody>
      </p:sp>
      <p:sp>
        <p:nvSpPr>
          <p:cNvPr id="18435" name="Rectangle 2"/>
          <p:cNvSpPr>
            <a:spLocks noChangeArrowheads="1"/>
          </p:cNvSpPr>
          <p:nvPr/>
        </p:nvSpPr>
        <p:spPr bwMode="auto">
          <a:xfrm>
            <a:off x="0" y="-184150"/>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6" tIns="45718" rIns="91436" bIns="45718" anchor="ct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dirty="0">
              <a:latin typeface="微软雅黑" panose="020B0503020204020204" pitchFamily="34" charset="-122"/>
            </a:endParaRPr>
          </a:p>
        </p:txBody>
      </p:sp>
      <p:graphicFrame>
        <p:nvGraphicFramePr>
          <p:cNvPr id="18436" name="对象 4"/>
          <p:cNvGraphicFramePr>
            <a:graphicFrameLocks noChangeAspect="1"/>
          </p:cNvGraphicFramePr>
          <p:nvPr>
            <p:extLst>
              <p:ext uri="{D42A27DB-BD31-4B8C-83A1-F6EECF244321}">
                <p14:modId xmlns:p14="http://schemas.microsoft.com/office/powerpoint/2010/main" val="2934502543"/>
              </p:ext>
            </p:extLst>
          </p:nvPr>
        </p:nvGraphicFramePr>
        <p:xfrm>
          <a:off x="3851275" y="-11981"/>
          <a:ext cx="4275138" cy="5680075"/>
        </p:xfrm>
        <a:graphic>
          <a:graphicData uri="http://schemas.openxmlformats.org/presentationml/2006/ole">
            <mc:AlternateContent xmlns:mc="http://schemas.openxmlformats.org/markup-compatibility/2006">
              <mc:Choice xmlns:v="urn:schemas-microsoft-com:vml" Requires="v">
                <p:oleObj spid="_x0000_s18456" name="公式" r:id="rId3" imgW="6354948" imgH="6140449" progId="Equation.3">
                  <p:embed/>
                </p:oleObj>
              </mc:Choice>
              <mc:Fallback>
                <p:oleObj name="公式" r:id="rId3" imgW="6354948" imgH="6140449" progId="Equation.3">
                  <p:embed/>
                  <p:pic>
                    <p:nvPicPr>
                      <p:cNvPr id="0" name="对象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11981"/>
                        <a:ext cx="4275138" cy="568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004888" y="65088"/>
            <a:ext cx="8139112" cy="596900"/>
          </a:xfrm>
          <a:prstGeom prst="rect">
            <a:avLst/>
          </a:prstGeom>
        </p:spPr>
        <p:txBody>
          <a:bodyPr/>
          <a:lstStyle/>
          <a:p>
            <a:r>
              <a:rPr lang="zh-CN" altLang="en-US" dirty="0" smtClean="0"/>
              <a:t>课程定位</a:t>
            </a:r>
            <a:endParaRPr lang="zh-CN" altLang="en-US" dirty="0"/>
          </a:p>
        </p:txBody>
      </p:sp>
      <p:sp>
        <p:nvSpPr>
          <p:cNvPr id="4" name="矩形 3"/>
          <p:cNvSpPr/>
          <p:nvPr/>
        </p:nvSpPr>
        <p:spPr>
          <a:xfrm>
            <a:off x="1072662" y="1458772"/>
            <a:ext cx="6523892" cy="3299936"/>
          </a:xfrm>
          <a:prstGeom prst="rect">
            <a:avLst/>
          </a:prstGeom>
        </p:spPr>
        <p:txBody>
          <a:bodyPr wrap="square" lIns="68580" tIns="34290" rIns="68580" bIns="34290">
            <a:spAutoFit/>
          </a:bodyPr>
          <a:lstStyle/>
          <a:p>
            <a:r>
              <a:rPr lang="zh-CN" altLang="en-US" sz="2100" dirty="0">
                <a:latin typeface="微软雅黑" panose="020B0503020204020204" pitchFamily="34" charset="-122"/>
              </a:rPr>
              <a:t>       </a:t>
            </a:r>
            <a:r>
              <a:rPr lang="zh-CN" altLang="en-US" sz="2100" dirty="0">
                <a:latin typeface="宋体" panose="02010600030101010101" pitchFamily="2" charset="-122"/>
              </a:rPr>
              <a:t>招投标是建设项目全过程管理重要的环节。本课</a:t>
            </a:r>
            <a:endParaRPr lang="en-US" altLang="zh-CN" sz="2100" dirty="0">
              <a:latin typeface="宋体" panose="02010600030101010101" pitchFamily="2" charset="-122"/>
            </a:endParaRPr>
          </a:p>
          <a:p>
            <a:r>
              <a:rPr lang="zh-CN" altLang="en-US" sz="2100" dirty="0">
                <a:latin typeface="宋体" panose="02010600030101010101" pitchFamily="2" charset="-122"/>
              </a:rPr>
              <a:t>程也是建筑工程技术专业的专业基础课之一。工程项目招标投标与合同管理，是工程建设中十分重要的工作，也是建筑施工企业主要的生产经营活动之一。施工企业能否中标获得施工任务，并通过完善的合同管理及其他方面的管理而取得好的经济效益，关系到企业的生存和发展。因此，招投标与合同管理在企业整个经营管理活动中具有十分重要的地位和作用。</a:t>
            </a:r>
          </a:p>
          <a:p>
            <a:r>
              <a:rPr lang="zh-CN" altLang="en-US" sz="2100" dirty="0">
                <a:latin typeface="微软雅黑" panose="020B0503020204020204" pitchFamily="34" charset="-122"/>
              </a:rPr>
              <a:t/>
            </a:r>
            <a:br>
              <a:rPr lang="zh-CN" altLang="en-US" sz="2100" dirty="0">
                <a:latin typeface="微软雅黑" panose="020B0503020204020204" pitchFamily="34" charset="-122"/>
              </a:rPr>
            </a:br>
            <a:endParaRPr lang="zh-CN" altLang="en-US" sz="2100" b="1" dirty="0">
              <a:solidFill>
                <a:schemeClr val="tx2"/>
              </a:solidFill>
              <a:latin typeface="微软雅黑" panose="020B0503020204020204" pitchFamily="34" charset="-122"/>
            </a:endParaRPr>
          </a:p>
        </p:txBody>
      </p:sp>
    </p:spTree>
    <p:extLst>
      <p:ext uri="{BB962C8B-B14F-4D97-AF65-F5344CB8AC3E}">
        <p14:creationId xmlns:p14="http://schemas.microsoft.com/office/powerpoint/2010/main" val="11368078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idx="4294967295"/>
          </p:nvPr>
        </p:nvSpPr>
        <p:spPr>
          <a:xfrm>
            <a:off x="1004888" y="65088"/>
            <a:ext cx="8139112" cy="596900"/>
          </a:xfrm>
          <a:prstGeom prst="rect">
            <a:avLst/>
          </a:prstGeom>
        </p:spPr>
        <p:txBody>
          <a:bodyPr/>
          <a:lstStyle/>
          <a:p>
            <a:r>
              <a:rPr lang="zh-CN" altLang="en-US" smtClean="0"/>
              <a:t>四、建设工程招标投标的特点</a:t>
            </a:r>
          </a:p>
        </p:txBody>
      </p:sp>
      <p:graphicFrame>
        <p:nvGraphicFramePr>
          <p:cNvPr id="6" name="图示 5"/>
          <p:cNvGraphicFramePr/>
          <p:nvPr/>
        </p:nvGraphicFramePr>
        <p:xfrm>
          <a:off x="628650" y="850903"/>
          <a:ext cx="8139113" cy="3940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771550"/>
            <a:ext cx="8561070" cy="2169825"/>
          </a:xfrm>
          <a:prstGeom prst="rect">
            <a:avLst/>
          </a:prstGeom>
          <a:noFill/>
        </p:spPr>
        <p:txBody>
          <a:bodyPr wrap="square" lIns="68580" tIns="34290" rIns="68580" bIns="34290" rtlCol="0">
            <a:spAutoFit/>
          </a:bodyPr>
          <a:lstStyle/>
          <a:p>
            <a:pPr>
              <a:lnSpc>
                <a:spcPct val="130000"/>
              </a:lnSpc>
            </a:pPr>
            <a:r>
              <a:rPr lang="zh-CN" altLang="en-US" sz="2100" b="1" dirty="0" smtClean="0">
                <a:solidFill>
                  <a:srgbClr val="FF0000"/>
                </a:solidFill>
                <a:latin typeface="宋体" panose="02010600030101010101" pitchFamily="2" charset="-122"/>
              </a:rPr>
              <a:t>施工</a:t>
            </a:r>
            <a:r>
              <a:rPr lang="zh-CN" altLang="en-US" sz="2100" b="1" dirty="0">
                <a:solidFill>
                  <a:srgbClr val="FF0000"/>
                </a:solidFill>
                <a:latin typeface="宋体" panose="02010600030101010101" pitchFamily="2" charset="-122"/>
              </a:rPr>
              <a:t>招投标的特点：</a:t>
            </a:r>
            <a:endParaRPr lang="en-US" altLang="zh-CN" sz="2100" b="1" dirty="0">
              <a:solidFill>
                <a:srgbClr val="FF0000"/>
              </a:solidFill>
              <a:latin typeface="宋体" panose="02010600030101010101" pitchFamily="2" charset="-122"/>
            </a:endParaRPr>
          </a:p>
          <a:p>
            <a:pPr marL="257175" indent="-257175">
              <a:lnSpc>
                <a:spcPct val="130000"/>
              </a:lnSpc>
              <a:buFont typeface="+mj-ea"/>
              <a:buAutoNum type="circleNumDbPlain"/>
            </a:pPr>
            <a:r>
              <a:rPr lang="zh-CN" altLang="en-US" sz="2100" dirty="0">
                <a:latin typeface="宋体" panose="02010600030101010101" pitchFamily="2" charset="-122"/>
              </a:rPr>
              <a:t>在招标条件上，比较强调建设资金的充分到位；</a:t>
            </a:r>
            <a:endParaRPr lang="en-US" altLang="zh-CN" sz="2100" dirty="0">
              <a:latin typeface="宋体" panose="02010600030101010101" pitchFamily="2" charset="-122"/>
            </a:endParaRPr>
          </a:p>
          <a:p>
            <a:pPr marL="257175" indent="-257175">
              <a:lnSpc>
                <a:spcPct val="130000"/>
              </a:lnSpc>
              <a:buFont typeface="+mj-ea"/>
              <a:buAutoNum type="circleNumDbPlain"/>
            </a:pPr>
            <a:r>
              <a:rPr lang="zh-CN" altLang="en-US" sz="2100" dirty="0">
                <a:latin typeface="宋体" panose="02010600030101010101" pitchFamily="2" charset="-122"/>
              </a:rPr>
              <a:t>在招标方式上，强调公开招标，严格限制邀请招标，议标方式被禁止；</a:t>
            </a:r>
            <a:endParaRPr lang="en-US" altLang="zh-CN" sz="2100" dirty="0">
              <a:latin typeface="宋体" panose="02010600030101010101" pitchFamily="2" charset="-122"/>
            </a:endParaRPr>
          </a:p>
          <a:p>
            <a:pPr marL="257175" indent="-257175">
              <a:lnSpc>
                <a:spcPct val="130000"/>
              </a:lnSpc>
              <a:buFont typeface="+mj-ea"/>
              <a:buAutoNum type="circleNumDbPlain"/>
            </a:pPr>
            <a:r>
              <a:rPr lang="zh-CN" altLang="en-US" sz="2100" dirty="0">
                <a:latin typeface="宋体" panose="02010600030101010101" pitchFamily="2" charset="-122"/>
              </a:rPr>
              <a:t>在投标和评标定标中，要综合考虑价格、工期、技术、质量、安全、信誉等因素。</a:t>
            </a:r>
          </a:p>
        </p:txBody>
      </p:sp>
    </p:spTree>
    <p:extLst>
      <p:ext uri="{BB962C8B-B14F-4D97-AF65-F5344CB8AC3E}">
        <p14:creationId xmlns:p14="http://schemas.microsoft.com/office/powerpoint/2010/main" val="12157783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idx="4294967295"/>
          </p:nvPr>
        </p:nvSpPr>
        <p:spPr>
          <a:xfrm>
            <a:off x="1004888" y="65088"/>
            <a:ext cx="8139112" cy="596900"/>
          </a:xfrm>
          <a:prstGeom prst="rect">
            <a:avLst/>
          </a:prstGeom>
        </p:spPr>
        <p:txBody>
          <a:bodyPr/>
          <a:lstStyle/>
          <a:p>
            <a:r>
              <a:rPr lang="zh-CN" altLang="en-US" smtClean="0"/>
              <a:t>五、建设工程招标投标的基本原则</a:t>
            </a:r>
          </a:p>
        </p:txBody>
      </p:sp>
      <p:graphicFrame>
        <p:nvGraphicFramePr>
          <p:cNvPr id="4" name="内容占位符 3"/>
          <p:cNvGraphicFramePr>
            <a:graphicFrameLocks noGrp="1"/>
          </p:cNvGraphicFramePr>
          <p:nvPr>
            <p:ph idx="4294967295"/>
          </p:nvPr>
        </p:nvGraphicFramePr>
        <p:xfrm>
          <a:off x="0" y="771525"/>
          <a:ext cx="5327650" cy="3155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484" name="Picture 5" descr="35_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8988" y="915988"/>
            <a:ext cx="3297237" cy="396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6"/>
          <p:cNvSpPr txBox="1">
            <a:spLocks noChangeArrowheads="1"/>
          </p:cNvSpPr>
          <p:nvPr/>
        </p:nvSpPr>
        <p:spPr bwMode="auto">
          <a:xfrm>
            <a:off x="7019925" y="3436938"/>
            <a:ext cx="1660525" cy="1570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altLang="zh-CN" sz="9600" dirty="0">
                <a:solidFill>
                  <a:srgbClr val="FF0000"/>
                </a:solidFill>
                <a:latin typeface="微软雅黑" panose="020B0503020204020204" pitchFamily="34" charset="-122"/>
                <a:cs typeface="Arial" charset="0"/>
              </a:rPr>
              <a:t>X</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537210" y="400050"/>
            <a:ext cx="4469130" cy="3429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b="1" dirty="0">
                <a:solidFill>
                  <a:schemeClr val="tx2"/>
                </a:solidFill>
                <a:latin typeface="宋体" panose="02010600030101010101" pitchFamily="2" charset="-122"/>
                <a:ea typeface="宋体" panose="02010600030101010101" pitchFamily="2" charset="-122"/>
              </a:rPr>
              <a:t>建设工程招投标活动的基本原则</a:t>
            </a:r>
          </a:p>
        </p:txBody>
      </p:sp>
      <p:sp>
        <p:nvSpPr>
          <p:cNvPr id="12" name="椭圆形标注 11"/>
          <p:cNvSpPr/>
          <p:nvPr/>
        </p:nvSpPr>
        <p:spPr>
          <a:xfrm>
            <a:off x="1897380" y="1634490"/>
            <a:ext cx="1211580" cy="902970"/>
          </a:xfrm>
          <a:prstGeom prst="wedgeEllipseCallout">
            <a:avLst>
              <a:gd name="adj1" fmla="val 51808"/>
              <a:gd name="adj2" fmla="val 53639"/>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100" b="1" dirty="0">
                <a:solidFill>
                  <a:schemeClr val="tx2"/>
                </a:solidFill>
                <a:latin typeface="宋体" panose="02010600030101010101" pitchFamily="2" charset="-122"/>
                <a:ea typeface="宋体" panose="02010600030101010101" pitchFamily="2" charset="-122"/>
              </a:rPr>
              <a:t>合法原则</a:t>
            </a:r>
          </a:p>
        </p:txBody>
      </p:sp>
      <p:sp>
        <p:nvSpPr>
          <p:cNvPr id="13" name="椭圆形标注 12"/>
          <p:cNvSpPr/>
          <p:nvPr/>
        </p:nvSpPr>
        <p:spPr>
          <a:xfrm>
            <a:off x="1977390" y="3406140"/>
            <a:ext cx="1131570" cy="1085850"/>
          </a:xfrm>
          <a:prstGeom prst="wedgeEllipseCallout">
            <a:avLst>
              <a:gd name="adj1" fmla="val 67119"/>
              <a:gd name="adj2" fmla="val -4065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tx2"/>
                </a:solidFill>
                <a:latin typeface="宋体" panose="02010600030101010101" pitchFamily="2" charset="-122"/>
                <a:ea typeface="宋体" panose="02010600030101010101" pitchFamily="2" charset="-122"/>
              </a:rPr>
              <a:t>统一、开放原则</a:t>
            </a:r>
          </a:p>
        </p:txBody>
      </p:sp>
      <p:sp>
        <p:nvSpPr>
          <p:cNvPr id="14" name="椭圆形标注 13"/>
          <p:cNvSpPr/>
          <p:nvPr/>
        </p:nvSpPr>
        <p:spPr>
          <a:xfrm>
            <a:off x="3753326" y="1217295"/>
            <a:ext cx="2114550" cy="800100"/>
          </a:xfrm>
          <a:prstGeom prst="wedgeEllipseCallou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tx2"/>
                </a:solidFill>
                <a:latin typeface="宋体" panose="02010600030101010101" pitchFamily="2" charset="-122"/>
                <a:ea typeface="宋体" panose="02010600030101010101" pitchFamily="2" charset="-122"/>
              </a:rPr>
              <a:t>公平、公正、公开原则</a:t>
            </a:r>
          </a:p>
        </p:txBody>
      </p:sp>
      <p:sp>
        <p:nvSpPr>
          <p:cNvPr id="15" name="椭圆形标注 14"/>
          <p:cNvSpPr/>
          <p:nvPr/>
        </p:nvSpPr>
        <p:spPr>
          <a:xfrm>
            <a:off x="5166360" y="2348865"/>
            <a:ext cx="2034540" cy="628650"/>
          </a:xfrm>
          <a:prstGeom prst="wedgeEllipseCallout">
            <a:avLst>
              <a:gd name="adj1" fmla="val -56226"/>
              <a:gd name="adj2" fmla="val 26136"/>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tx2"/>
                </a:solidFill>
                <a:latin typeface="宋体" panose="02010600030101010101" pitchFamily="2" charset="-122"/>
                <a:ea typeface="宋体" panose="02010600030101010101" pitchFamily="2" charset="-122"/>
              </a:rPr>
              <a:t>诚实守信原则</a:t>
            </a:r>
          </a:p>
        </p:txBody>
      </p:sp>
      <p:sp>
        <p:nvSpPr>
          <p:cNvPr id="16" name="椭圆形标注 15"/>
          <p:cNvSpPr/>
          <p:nvPr/>
        </p:nvSpPr>
        <p:spPr>
          <a:xfrm>
            <a:off x="5166360" y="3406140"/>
            <a:ext cx="1588770" cy="822960"/>
          </a:xfrm>
          <a:prstGeom prst="wedgeEllipseCallout">
            <a:avLst>
              <a:gd name="adj1" fmla="val -57912"/>
              <a:gd name="adj2" fmla="val -41565"/>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tx2"/>
                </a:solidFill>
                <a:latin typeface="宋体" panose="02010600030101010101" pitchFamily="2" charset="-122"/>
                <a:ea typeface="宋体" panose="02010600030101010101" pitchFamily="2" charset="-122"/>
              </a:rPr>
              <a:t>求效、择优原则</a:t>
            </a:r>
          </a:p>
        </p:txBody>
      </p:sp>
      <p:sp>
        <p:nvSpPr>
          <p:cNvPr id="17" name="椭圆形标注 16"/>
          <p:cNvSpPr/>
          <p:nvPr/>
        </p:nvSpPr>
        <p:spPr>
          <a:xfrm>
            <a:off x="3390424" y="4411980"/>
            <a:ext cx="2570321" cy="674370"/>
          </a:xfrm>
          <a:prstGeom prst="wedgeEllipseCallout">
            <a:avLst>
              <a:gd name="adj1" fmla="val -18154"/>
              <a:gd name="adj2" fmla="val -116868"/>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tx2"/>
                </a:solidFill>
                <a:latin typeface="宋体" panose="02010600030101010101" pitchFamily="2" charset="-122"/>
                <a:ea typeface="宋体" panose="02010600030101010101" pitchFamily="2" charset="-122"/>
              </a:rPr>
              <a:t>招标投标权益不受侵犯原则</a:t>
            </a:r>
          </a:p>
        </p:txBody>
      </p:sp>
      <p:sp>
        <p:nvSpPr>
          <p:cNvPr id="18" name="笑脸 17"/>
          <p:cNvSpPr/>
          <p:nvPr/>
        </p:nvSpPr>
        <p:spPr>
          <a:xfrm>
            <a:off x="3600451" y="2348865"/>
            <a:ext cx="1210151" cy="1285875"/>
          </a:xfrm>
          <a:prstGeom prst="smileyFac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ltLang="zh-CN" b="1" dirty="0">
              <a:solidFill>
                <a:schemeClr val="tx2"/>
              </a:solidFill>
              <a:latin typeface="宋体" panose="02010600030101010101" pitchFamily="2" charset="-122"/>
              <a:ea typeface="宋体" panose="02010600030101010101" pitchFamily="2" charset="-122"/>
            </a:endParaRPr>
          </a:p>
          <a:p>
            <a:pPr algn="ctr"/>
            <a:r>
              <a:rPr lang="zh-CN" altLang="en-US" b="1" dirty="0">
                <a:solidFill>
                  <a:schemeClr val="tx2"/>
                </a:solidFill>
                <a:latin typeface="宋体" panose="02010600030101010101" pitchFamily="2" charset="-122"/>
                <a:ea typeface="宋体" panose="02010600030101010101" pitchFamily="2" charset="-122"/>
              </a:rPr>
              <a:t>基本</a:t>
            </a:r>
            <a:endParaRPr lang="en-US" altLang="zh-CN" b="1" dirty="0">
              <a:solidFill>
                <a:schemeClr val="tx2"/>
              </a:solidFill>
              <a:latin typeface="宋体" panose="02010600030101010101" pitchFamily="2" charset="-122"/>
              <a:ea typeface="宋体" panose="02010600030101010101" pitchFamily="2" charset="-122"/>
            </a:endParaRPr>
          </a:p>
          <a:p>
            <a:pPr algn="ctr"/>
            <a:r>
              <a:rPr lang="zh-CN" altLang="en-US" b="1" dirty="0">
                <a:solidFill>
                  <a:schemeClr val="tx2"/>
                </a:solidFill>
                <a:latin typeface="宋体" panose="02010600030101010101" pitchFamily="2" charset="-122"/>
                <a:ea typeface="宋体" panose="02010600030101010101" pitchFamily="2" charset="-122"/>
              </a:rPr>
              <a:t>原则</a:t>
            </a:r>
          </a:p>
        </p:txBody>
      </p:sp>
    </p:spTree>
    <p:extLst>
      <p:ext uri="{BB962C8B-B14F-4D97-AF65-F5344CB8AC3E}">
        <p14:creationId xmlns:p14="http://schemas.microsoft.com/office/powerpoint/2010/main" val="2414273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circle(in)">
                                      <p:cBhvr>
                                        <p:cTn id="41" dur="20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barn(inVertical)">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3" grpId="0" animBg="1"/>
      <p:bldP spid="14" grpId="0" animBg="1"/>
      <p:bldP spid="15" grpId="0" animBg="1"/>
      <p:bldP spid="16" grpId="0" animBg="1"/>
      <p:bldP spid="17"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idx="4294967295"/>
          </p:nvPr>
        </p:nvSpPr>
        <p:spPr>
          <a:xfrm>
            <a:off x="1004888" y="65088"/>
            <a:ext cx="8139112" cy="596900"/>
          </a:xfrm>
          <a:prstGeom prst="rect">
            <a:avLst/>
          </a:prstGeom>
        </p:spPr>
        <p:txBody>
          <a:bodyPr/>
          <a:lstStyle/>
          <a:p>
            <a:r>
              <a:rPr lang="zh-CN" altLang="en-US" smtClean="0"/>
              <a:t>六、建设工程招投标的意义</a:t>
            </a:r>
          </a:p>
        </p:txBody>
      </p:sp>
      <p:graphicFrame>
        <p:nvGraphicFramePr>
          <p:cNvPr id="9" name="内容占位符 8"/>
          <p:cNvGraphicFramePr>
            <a:graphicFrameLocks noGrp="1"/>
          </p:cNvGraphicFramePr>
          <p:nvPr>
            <p:ph idx="4294967295"/>
          </p:nvPr>
        </p:nvGraphicFramePr>
        <p:xfrm>
          <a:off x="1004888" y="850900"/>
          <a:ext cx="8139112" cy="3940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2114550" y="1824038"/>
            <a:ext cx="2044700"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endParaRPr>
          </a:p>
        </p:txBody>
      </p:sp>
      <p:sp>
        <p:nvSpPr>
          <p:cNvPr id="3" name="MH_Others_2"/>
          <p:cNvSpPr/>
          <p:nvPr>
            <p:custDataLst>
              <p:tags r:id="rId3"/>
            </p:custDataLst>
          </p:nvPr>
        </p:nvSpPr>
        <p:spPr>
          <a:xfrm>
            <a:off x="1298575" y="1206500"/>
            <a:ext cx="3722688" cy="2792413"/>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endParaRPr>
          </a:p>
        </p:txBody>
      </p:sp>
      <p:sp>
        <p:nvSpPr>
          <p:cNvPr id="4" name="MH_Others_3"/>
          <p:cNvSpPr/>
          <p:nvPr>
            <p:custDataLst>
              <p:tags r:id="rId4"/>
            </p:custDataLst>
          </p:nvPr>
        </p:nvSpPr>
        <p:spPr>
          <a:xfrm>
            <a:off x="2255838" y="1944688"/>
            <a:ext cx="1744662" cy="13081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4400">
                <a:solidFill>
                  <a:srgbClr val="FFFFFF"/>
                </a:solidFill>
                <a:latin typeface="微软雅黑" panose="020B0503020204020204" pitchFamily="34" charset="-122"/>
                <a:ea typeface="微软雅黑" panose="020B0503020204020204" pitchFamily="34" charset="-122"/>
              </a:rPr>
              <a:t>目录</a:t>
            </a:r>
            <a:endParaRPr lang="en-US" altLang="zh-CN" sz="4400">
              <a:solidFill>
                <a:srgbClr val="FFFFFF"/>
              </a:solidFill>
              <a:latin typeface="微软雅黑" panose="020B0503020204020204" pitchFamily="34" charset="-122"/>
              <a:ea typeface="微软雅黑" panose="020B0503020204020204" pitchFamily="34" charset="-122"/>
            </a:endParaRPr>
          </a:p>
          <a:p>
            <a:pPr algn="ctr">
              <a:defRPr/>
            </a:pPr>
            <a:r>
              <a:rPr lang="en-US" altLang="zh-CN" sz="1400">
                <a:solidFill>
                  <a:srgbClr val="FFFFFF"/>
                </a:solidFill>
                <a:latin typeface="微软雅黑" panose="020B0503020204020204" pitchFamily="34" charset="-122"/>
                <a:ea typeface="微软雅黑" panose="020B0503020204020204" pitchFamily="34" charset="-122"/>
              </a:rPr>
              <a:t>CONTENTS</a:t>
            </a: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7" name="MH_Entry_1">
            <a:hlinkClick r:id="rId12" action="ppaction://hlinksldjump"/>
          </p:cNvPr>
          <p:cNvSpPr>
            <a:spLocks noChangeArrowheads="1"/>
          </p:cNvSpPr>
          <p:nvPr>
            <p:custDataLst>
              <p:tags r:id="rId5"/>
            </p:custDataLst>
          </p:nvPr>
        </p:nvSpPr>
        <p:spPr bwMode="auto">
          <a:xfrm>
            <a:off x="4586288" y="1000125"/>
            <a:ext cx="35782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1600">
                <a:solidFill>
                  <a:srgbClr val="A3A3A3"/>
                </a:solidFill>
                <a:latin typeface="+mn-lt"/>
                <a:ea typeface="+mn-ea"/>
              </a:rPr>
              <a:t>学习工程招投标基础知识</a:t>
            </a:r>
            <a:endParaRPr lang="zh-CN" altLang="en-US" sz="1600" dirty="0">
              <a:solidFill>
                <a:srgbClr val="A3A3A3"/>
              </a:solidFill>
              <a:latin typeface="+mn-lt"/>
              <a:ea typeface="+mn-ea"/>
            </a:endParaRPr>
          </a:p>
        </p:txBody>
      </p:sp>
      <p:sp>
        <p:nvSpPr>
          <p:cNvPr id="8" name="MH_Entry_2"/>
          <p:cNvSpPr>
            <a:spLocks noChangeArrowheads="1"/>
          </p:cNvSpPr>
          <p:nvPr>
            <p:custDataLst>
              <p:tags r:id="rId6"/>
            </p:custDataLst>
          </p:nvPr>
        </p:nvSpPr>
        <p:spPr bwMode="auto">
          <a:xfrm>
            <a:off x="5402263" y="1809750"/>
            <a:ext cx="298291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2000" b="1" dirty="0">
                <a:solidFill>
                  <a:schemeClr val="tx1">
                    <a:lumMod val="75000"/>
                    <a:lumOff val="25000"/>
                  </a:schemeClr>
                </a:solidFill>
                <a:latin typeface="+mn-lt"/>
                <a:ea typeface="+mn-ea"/>
              </a:rPr>
              <a:t>认识建筑市场</a:t>
            </a:r>
          </a:p>
        </p:txBody>
      </p:sp>
      <p:sp>
        <p:nvSpPr>
          <p:cNvPr id="19" name="MH_Entry_3"/>
          <p:cNvSpPr>
            <a:spLocks noChangeArrowheads="1"/>
          </p:cNvSpPr>
          <p:nvPr>
            <p:custDataLst>
              <p:tags r:id="rId7"/>
            </p:custDataLst>
          </p:nvPr>
        </p:nvSpPr>
        <p:spPr bwMode="auto">
          <a:xfrm>
            <a:off x="5426075" y="2771775"/>
            <a:ext cx="30130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1600">
                <a:solidFill>
                  <a:srgbClr val="A3A3A3"/>
                </a:solidFill>
                <a:latin typeface="+mn-lt"/>
                <a:ea typeface="+mn-ea"/>
              </a:rPr>
              <a:t>认识建设工程交易中心</a:t>
            </a:r>
            <a:endParaRPr lang="zh-CN" altLang="en-US" sz="1600" dirty="0">
              <a:solidFill>
                <a:srgbClr val="A3A3A3"/>
              </a:solidFill>
              <a:latin typeface="+mn-lt"/>
              <a:ea typeface="+mn-ea"/>
            </a:endParaRPr>
          </a:p>
        </p:txBody>
      </p:sp>
      <p:sp>
        <p:nvSpPr>
          <p:cNvPr id="15" name="MH_Number_1">
            <a:hlinkClick r:id="rId12" action="ppaction://hlinksldjump"/>
          </p:cNvPr>
          <p:cNvSpPr/>
          <p:nvPr>
            <p:custDataLst>
              <p:tags r:id="rId8"/>
            </p:custDataLst>
          </p:nvPr>
        </p:nvSpPr>
        <p:spPr>
          <a:xfrm>
            <a:off x="3835400" y="1181100"/>
            <a:ext cx="550863"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1</a:t>
            </a:r>
            <a:endParaRPr lang="zh-CN" altLang="en-US" sz="2400" dirty="0">
              <a:solidFill>
                <a:srgbClr val="FFFFFF"/>
              </a:solidFill>
              <a:cs typeface="Arial Unicode MS" panose="020B0604020202020204" pitchFamily="34" charset="-122"/>
            </a:endParaRPr>
          </a:p>
        </p:txBody>
      </p:sp>
      <p:sp>
        <p:nvSpPr>
          <p:cNvPr id="17" name="MH_Number_2"/>
          <p:cNvSpPr/>
          <p:nvPr>
            <p:custDataLst>
              <p:tags r:id="rId9"/>
            </p:custDataLst>
          </p:nvPr>
        </p:nvSpPr>
        <p:spPr>
          <a:xfrm>
            <a:off x="4662488" y="1893888"/>
            <a:ext cx="550862" cy="4143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2</a:t>
            </a:r>
            <a:endParaRPr lang="zh-CN" altLang="en-US" sz="2400" dirty="0">
              <a:solidFill>
                <a:srgbClr val="FFFFFF"/>
              </a:solidFill>
              <a:cs typeface="Arial Unicode MS" panose="020B0604020202020204" pitchFamily="34" charset="-122"/>
            </a:endParaRPr>
          </a:p>
        </p:txBody>
      </p:sp>
      <p:sp>
        <p:nvSpPr>
          <p:cNvPr id="21" name="MH_Number_3"/>
          <p:cNvSpPr/>
          <p:nvPr>
            <p:custDataLst>
              <p:tags r:id="rId10"/>
            </p:custDataLst>
          </p:nvPr>
        </p:nvSpPr>
        <p:spPr>
          <a:xfrm>
            <a:off x="4684713" y="2838450"/>
            <a:ext cx="550862"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3</a:t>
            </a:r>
            <a:endParaRPr lang="zh-CN" altLang="en-US" sz="2400" dirty="0">
              <a:solidFill>
                <a:srgbClr val="FFFFFF"/>
              </a:solidFill>
              <a:cs typeface="Arial Unicode MS" panose="020B0604020202020204" pitchFamily="34" charset="-122"/>
            </a:endParaRP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827584" y="1168400"/>
            <a:ext cx="7273503" cy="194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fontAlgn="t" hangingPunct="1"/>
            <a:r>
              <a:rPr lang="zh-CN" altLang="en-US" sz="2800" b="1" dirty="0">
                <a:solidFill>
                  <a:schemeClr val="tx2"/>
                </a:solidFill>
                <a:latin typeface="微软雅黑" panose="020B0503020204020204" pitchFamily="34" charset="-122"/>
              </a:rPr>
              <a:t>讨论</a:t>
            </a:r>
            <a:r>
              <a:rPr lang="en-US" altLang="zh-CN" sz="2800" b="1" dirty="0">
                <a:solidFill>
                  <a:schemeClr val="tx2"/>
                </a:solidFill>
                <a:latin typeface="微软雅黑" panose="020B0503020204020204" pitchFamily="34" charset="-122"/>
              </a:rPr>
              <a:t>:</a:t>
            </a:r>
            <a:r>
              <a:rPr lang="en-US" altLang="zh-CN" sz="2800" dirty="0">
                <a:solidFill>
                  <a:schemeClr val="tx2"/>
                </a:solidFill>
                <a:latin typeface="微软雅黑" panose="020B0503020204020204" pitchFamily="34" charset="-122"/>
              </a:rPr>
              <a:t/>
            </a:r>
            <a:br>
              <a:rPr lang="en-US" altLang="zh-CN" sz="2800" dirty="0">
                <a:solidFill>
                  <a:schemeClr val="tx2"/>
                </a:solidFill>
                <a:latin typeface="微软雅黑" panose="020B0503020204020204" pitchFamily="34" charset="-122"/>
              </a:rPr>
            </a:br>
            <a:r>
              <a:rPr lang="en-US" altLang="zh-CN" sz="2800" dirty="0">
                <a:solidFill>
                  <a:schemeClr val="tx2"/>
                </a:solidFill>
                <a:latin typeface="微软雅黑" panose="020B0503020204020204" pitchFamily="34" charset="-122"/>
              </a:rPr>
              <a:t>1.</a:t>
            </a:r>
            <a:r>
              <a:rPr lang="zh-CN" altLang="en-US" sz="2800" dirty="0">
                <a:solidFill>
                  <a:schemeClr val="tx2"/>
                </a:solidFill>
                <a:latin typeface="微软雅黑" panose="020B0503020204020204" pitchFamily="34" charset="-122"/>
              </a:rPr>
              <a:t>什么是建设工程市场？</a:t>
            </a:r>
            <a:br>
              <a:rPr lang="zh-CN" altLang="en-US" sz="2800" dirty="0">
                <a:solidFill>
                  <a:schemeClr val="tx2"/>
                </a:solidFill>
                <a:latin typeface="微软雅黑" panose="020B0503020204020204" pitchFamily="34" charset="-122"/>
              </a:rPr>
            </a:br>
            <a:r>
              <a:rPr lang="en-US" altLang="zh-CN" sz="2800" dirty="0">
                <a:solidFill>
                  <a:schemeClr val="tx2"/>
                </a:solidFill>
                <a:latin typeface="微软雅黑" panose="020B0503020204020204" pitchFamily="34" charset="-122"/>
              </a:rPr>
              <a:t>2.</a:t>
            </a:r>
            <a:r>
              <a:rPr lang="zh-CN" altLang="en-US" sz="2800" dirty="0">
                <a:solidFill>
                  <a:schemeClr val="tx2"/>
                </a:solidFill>
                <a:latin typeface="微软雅黑" panose="020B0503020204020204" pitchFamily="34" charset="-122"/>
              </a:rPr>
              <a:t>建设工程市场在许多方面不同于其他产品市场的方面在哪里？</a:t>
            </a:r>
            <a:br>
              <a:rPr lang="zh-CN" altLang="en-US" sz="2800" dirty="0">
                <a:solidFill>
                  <a:schemeClr val="tx2"/>
                </a:solidFill>
                <a:latin typeface="微软雅黑" panose="020B0503020204020204" pitchFamily="34" charset="-122"/>
              </a:rPr>
            </a:br>
            <a:endParaRPr lang="zh-CN" altLang="en-US" sz="2800" dirty="0">
              <a:solidFill>
                <a:schemeClr val="tx2"/>
              </a:solidFill>
              <a:latin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IMG_22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1291" y="863948"/>
            <a:ext cx="5340350" cy="408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6"/>
          <p:cNvSpPr>
            <a:spLocks noChangeArrowheads="1"/>
          </p:cNvSpPr>
          <p:nvPr/>
        </p:nvSpPr>
        <p:spPr bwMode="auto">
          <a:xfrm>
            <a:off x="539552" y="411510"/>
            <a:ext cx="500380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fontAlgn="t" hangingPunct="1"/>
            <a:r>
              <a:rPr lang="zh-CN" altLang="en-US" sz="2800" dirty="0">
                <a:solidFill>
                  <a:schemeClr val="tx2"/>
                </a:solidFill>
                <a:latin typeface="微软雅黑" panose="020B0503020204020204" pitchFamily="34" charset="-122"/>
              </a:rPr>
              <a:t>请观看一幅漫画来谈。</a:t>
            </a:r>
          </a:p>
        </p:txBody>
      </p:sp>
    </p:spTree>
    <p:extLst>
      <p:ext uri="{BB962C8B-B14F-4D97-AF65-F5344CB8AC3E}">
        <p14:creationId xmlns:p14="http://schemas.microsoft.com/office/powerpoint/2010/main" val="6773554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idx="4294967295"/>
          </p:nvPr>
        </p:nvSpPr>
        <p:spPr>
          <a:xfrm>
            <a:off x="1004888" y="65088"/>
            <a:ext cx="8139112" cy="596900"/>
          </a:xfrm>
          <a:prstGeom prst="rect">
            <a:avLst/>
          </a:prstGeom>
        </p:spPr>
        <p:txBody>
          <a:bodyPr/>
          <a:lstStyle/>
          <a:p>
            <a:r>
              <a:rPr lang="zh-CN" altLang="en-US" smtClean="0"/>
              <a:t>一、建筑市场的含义、分类和特征</a:t>
            </a:r>
          </a:p>
        </p:txBody>
      </p:sp>
      <p:sp>
        <p:nvSpPr>
          <p:cNvPr id="24579" name="内容占位符 2"/>
          <p:cNvSpPr>
            <a:spLocks noGrp="1"/>
          </p:cNvSpPr>
          <p:nvPr>
            <p:ph idx="4294967295"/>
          </p:nvPr>
        </p:nvSpPr>
        <p:spPr>
          <a:xfrm>
            <a:off x="1004888" y="850900"/>
            <a:ext cx="8139112" cy="3940175"/>
          </a:xfrm>
          <a:prstGeom prst="rect">
            <a:avLst/>
          </a:prstGeom>
        </p:spPr>
        <p:txBody>
          <a:bodyPr/>
          <a:lstStyle/>
          <a:p>
            <a:pPr>
              <a:lnSpc>
                <a:spcPct val="135000"/>
              </a:lnSpc>
              <a:buFontTx/>
              <a:buNone/>
            </a:pPr>
            <a:r>
              <a:rPr smtClean="0"/>
              <a:t>         建设工程市场简称建设市场或建筑市场，是进行建筑 商品和相关要素交换的市场。</a:t>
            </a:r>
          </a:p>
          <a:p>
            <a:pPr>
              <a:lnSpc>
                <a:spcPct val="135000"/>
              </a:lnSpc>
              <a:buFontTx/>
              <a:buNone/>
            </a:pPr>
            <a:r>
              <a:rPr smtClean="0"/>
              <a:t>　　　建设工程市场有广义的市场和狭义的市场之分。狭义的建设工程市场一般指有形建设工程市场，有固定的交易场所。广义的建设工程市场包括有形市场和无形市场，它是工程建设生产和交易关系的总和。</a:t>
            </a:r>
          </a:p>
          <a:p>
            <a:endParaRPr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835104" y="467290"/>
            <a:ext cx="4600992" cy="438581"/>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矩形 3"/>
          <p:cNvSpPr/>
          <p:nvPr/>
        </p:nvSpPr>
        <p:spPr>
          <a:xfrm>
            <a:off x="835105" y="467291"/>
            <a:ext cx="4162037" cy="438582"/>
          </a:xfrm>
          <a:prstGeom prst="rect">
            <a:avLst/>
          </a:prstGeom>
        </p:spPr>
        <p:txBody>
          <a:bodyPr wrap="none" lIns="68580" tIns="34290" rIns="68580" bIns="34290">
            <a:spAutoFit/>
          </a:bodyPr>
          <a:lstStyle/>
          <a:p>
            <a:r>
              <a:rPr lang="zh-CN" altLang="en-US" sz="2400" b="1" dirty="0" smtClean="0">
                <a:latin typeface="宋体" panose="02010600030101010101" pitchFamily="2" charset="-122"/>
              </a:rPr>
              <a:t>**建筑</a:t>
            </a:r>
            <a:r>
              <a:rPr lang="zh-CN" altLang="en-US" sz="2400" b="1" dirty="0">
                <a:latin typeface="宋体" panose="02010600030101010101" pitchFamily="2" charset="-122"/>
              </a:rPr>
              <a:t>市场的运行机制和模式</a:t>
            </a:r>
          </a:p>
        </p:txBody>
      </p:sp>
      <p:sp>
        <p:nvSpPr>
          <p:cNvPr id="6" name="矩形 5"/>
          <p:cNvSpPr/>
          <p:nvPr/>
        </p:nvSpPr>
        <p:spPr>
          <a:xfrm>
            <a:off x="377190" y="1479538"/>
            <a:ext cx="6069330" cy="2971967"/>
          </a:xfrm>
          <a:prstGeom prst="rect">
            <a:avLst/>
          </a:prstGeom>
        </p:spPr>
        <p:txBody>
          <a:bodyPr wrap="square" lIns="68580" tIns="34290" rIns="68580" bIns="34290">
            <a:spAutoFit/>
          </a:bodyPr>
          <a:lstStyle/>
          <a:p>
            <a:pPr>
              <a:lnSpc>
                <a:spcPts val="3375"/>
              </a:lnSpc>
            </a:pPr>
            <a:r>
              <a:rPr lang="zh-CN" altLang="en-US" sz="2400" dirty="0">
                <a:latin typeface="微软雅黑" panose="020B0503020204020204" pitchFamily="34" charset="-122"/>
              </a:rPr>
              <a:t>                  </a:t>
            </a:r>
            <a:r>
              <a:rPr lang="zh-CN" altLang="en-US" sz="2400" b="1" dirty="0">
                <a:latin typeface="宋体" panose="02010600030101010101" pitchFamily="2" charset="-122"/>
              </a:rPr>
              <a:t>运行模式可概括如下：</a:t>
            </a:r>
          </a:p>
          <a:p>
            <a:pPr>
              <a:lnSpc>
                <a:spcPts val="3375"/>
              </a:lnSpc>
            </a:pPr>
            <a:r>
              <a:rPr lang="zh-CN" altLang="en-US" sz="2400" b="1" dirty="0">
                <a:latin typeface="宋体" panose="02010600030101010101" pitchFamily="2" charset="-122"/>
              </a:rPr>
              <a:t>             运行主体</a:t>
            </a:r>
            <a:r>
              <a:rPr lang="en-US" altLang="zh-CN" sz="2400" b="1" dirty="0">
                <a:latin typeface="宋体" panose="02010600030101010101" pitchFamily="2" charset="-122"/>
              </a:rPr>
              <a:t>——</a:t>
            </a:r>
            <a:r>
              <a:rPr lang="zh-CN" altLang="en-US" sz="2400" b="1" dirty="0">
                <a:latin typeface="宋体" panose="02010600030101010101" pitchFamily="2" charset="-122"/>
              </a:rPr>
              <a:t>建筑企业</a:t>
            </a:r>
          </a:p>
          <a:p>
            <a:pPr>
              <a:lnSpc>
                <a:spcPts val="3375"/>
              </a:lnSpc>
            </a:pPr>
            <a:r>
              <a:rPr lang="zh-CN" altLang="en-US" sz="2400" b="1" dirty="0">
                <a:latin typeface="宋体" panose="02010600030101010101" pitchFamily="2" charset="-122"/>
              </a:rPr>
              <a:t>             运行基地</a:t>
            </a:r>
            <a:r>
              <a:rPr lang="en-US" altLang="zh-CN" sz="2400" b="1" dirty="0">
                <a:latin typeface="宋体" panose="02010600030101010101" pitchFamily="2" charset="-122"/>
              </a:rPr>
              <a:t>——</a:t>
            </a:r>
            <a:r>
              <a:rPr lang="zh-CN" altLang="en-US" sz="2400" b="1" dirty="0">
                <a:latin typeface="宋体" panose="02010600030101010101" pitchFamily="2" charset="-122"/>
              </a:rPr>
              <a:t>建筑市场</a:t>
            </a:r>
          </a:p>
          <a:p>
            <a:pPr>
              <a:lnSpc>
                <a:spcPts val="3375"/>
              </a:lnSpc>
            </a:pPr>
            <a:r>
              <a:rPr lang="zh-CN" altLang="en-US" sz="2400" b="1" dirty="0">
                <a:latin typeface="宋体" panose="02010600030101010101" pitchFamily="2" charset="-122"/>
              </a:rPr>
              <a:t>             调节主体</a:t>
            </a:r>
            <a:r>
              <a:rPr lang="en-US" altLang="zh-CN" sz="2400" b="1" dirty="0">
                <a:latin typeface="宋体" panose="02010600030101010101" pitchFamily="2" charset="-122"/>
              </a:rPr>
              <a:t>——</a:t>
            </a:r>
            <a:r>
              <a:rPr lang="zh-CN" altLang="en-US" sz="2400" b="1" dirty="0">
                <a:latin typeface="宋体" panose="02010600030101010101" pitchFamily="2" charset="-122"/>
              </a:rPr>
              <a:t>国家</a:t>
            </a:r>
          </a:p>
          <a:p>
            <a:pPr>
              <a:lnSpc>
                <a:spcPts val="3375"/>
              </a:lnSpc>
            </a:pPr>
            <a:r>
              <a:rPr lang="zh-CN" altLang="en-US" sz="2400" b="1" dirty="0">
                <a:latin typeface="宋体" panose="02010600030101010101" pitchFamily="2" charset="-122"/>
              </a:rPr>
              <a:t>             调节对象</a:t>
            </a:r>
            <a:r>
              <a:rPr lang="en-US" altLang="zh-CN" sz="2400" b="1" dirty="0">
                <a:latin typeface="宋体" panose="02010600030101010101" pitchFamily="2" charset="-122"/>
              </a:rPr>
              <a:t>——</a:t>
            </a:r>
            <a:r>
              <a:rPr lang="zh-CN" altLang="en-US" sz="2400" b="1" dirty="0">
                <a:latin typeface="宋体" panose="02010600030101010101" pitchFamily="2" charset="-122"/>
              </a:rPr>
              <a:t>市场活动</a:t>
            </a:r>
            <a:endParaRPr lang="en-US" altLang="zh-CN" sz="2400" b="1" dirty="0">
              <a:latin typeface="宋体" panose="02010600030101010101" pitchFamily="2" charset="-122"/>
            </a:endParaRPr>
          </a:p>
          <a:p>
            <a:endParaRPr lang="zh-CN" altLang="en-US" sz="2400" b="1" dirty="0">
              <a:latin typeface="宋体" panose="02010600030101010101" pitchFamily="2" charset="-122"/>
            </a:endParaRPr>
          </a:p>
          <a:p>
            <a:r>
              <a:rPr lang="zh-CN" altLang="en-US" sz="2400" b="1" dirty="0">
                <a:latin typeface="宋体" panose="02010600030101010101" pitchFamily="2" charset="-122"/>
              </a:rPr>
              <a:t>         </a:t>
            </a:r>
            <a:r>
              <a:rPr lang="zh-CN" altLang="en-US" sz="2400" b="1" dirty="0">
                <a:solidFill>
                  <a:srgbClr val="FF3300"/>
                </a:solidFill>
                <a:latin typeface="宋体" panose="02010600030101010101" pitchFamily="2" charset="-122"/>
              </a:rPr>
              <a:t>“国家调控市场，市场引导企业”</a:t>
            </a:r>
            <a:r>
              <a:rPr lang="zh-CN" altLang="en-US" sz="2400" b="1" dirty="0">
                <a:latin typeface="宋体" panose="02010600030101010101" pitchFamily="2" charset="-122"/>
              </a:rPr>
              <a:t> </a:t>
            </a:r>
          </a:p>
        </p:txBody>
      </p:sp>
    </p:spTree>
    <p:extLst>
      <p:ext uri="{BB962C8B-B14F-4D97-AF65-F5344CB8AC3E}">
        <p14:creationId xmlns:p14="http://schemas.microsoft.com/office/powerpoint/2010/main" val="2968683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1000"/>
                                        <p:tgtEl>
                                          <p:spTgt spid="6">
                                            <p:txEl>
                                              <p:pRg st="0" end="0"/>
                                            </p:txEl>
                                          </p:spTgt>
                                        </p:tgtEl>
                                      </p:cBhvr>
                                    </p:animEffect>
                                    <p:anim calcmode="lin" valueType="num">
                                      <p:cBhvr>
                                        <p:cTn id="20"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1000"/>
                                        <p:tgtEl>
                                          <p:spTgt spid="6">
                                            <p:txEl>
                                              <p:pRg st="1" end="1"/>
                                            </p:txEl>
                                          </p:spTgt>
                                        </p:tgtEl>
                                      </p:cBhvr>
                                    </p:animEffect>
                                    <p:anim calcmode="lin" valueType="num">
                                      <p:cBhvr>
                                        <p:cTn id="2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1" end="1"/>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Effect transition="in" filter="fade">
                                      <p:cBhvr>
                                        <p:cTn id="29" dur="1000"/>
                                        <p:tgtEl>
                                          <p:spTgt spid="6">
                                            <p:txEl>
                                              <p:pRg st="2" end="2"/>
                                            </p:txEl>
                                          </p:spTgt>
                                        </p:tgtEl>
                                      </p:cBhvr>
                                    </p:animEffect>
                                    <p:anim calcmode="lin" valueType="num">
                                      <p:cBhvr>
                                        <p:cTn id="3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2" end="2"/>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1000"/>
                                        <p:tgtEl>
                                          <p:spTgt spid="6">
                                            <p:txEl>
                                              <p:pRg st="3" end="3"/>
                                            </p:txEl>
                                          </p:spTgt>
                                        </p:tgtEl>
                                      </p:cBhvr>
                                    </p:animEffect>
                                    <p:anim calcmode="lin" valueType="num">
                                      <p:cBhvr>
                                        <p:cTn id="35"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6">
                                            <p:txEl>
                                              <p:pRg st="3" end="3"/>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Effect transition="in" filter="fade">
                                      <p:cBhvr>
                                        <p:cTn id="39" dur="1000"/>
                                        <p:tgtEl>
                                          <p:spTgt spid="6">
                                            <p:txEl>
                                              <p:pRg st="4" end="4"/>
                                            </p:txEl>
                                          </p:spTgt>
                                        </p:tgtEl>
                                      </p:cBhvr>
                                    </p:animEffect>
                                    <p:anim calcmode="lin" valueType="num">
                                      <p:cBhvr>
                                        <p:cTn id="40"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1"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6">
                                            <p:txEl>
                                              <p:pRg st="6" end="6"/>
                                            </p:txEl>
                                          </p:spTgt>
                                        </p:tgtEl>
                                        <p:attrNameLst>
                                          <p:attrName>style.visibility</p:attrName>
                                        </p:attrNameLst>
                                      </p:cBhvr>
                                      <p:to>
                                        <p:strVal val="visible"/>
                                      </p:to>
                                    </p:set>
                                    <p:animEffect transition="in" filter="fade">
                                      <p:cBhvr>
                                        <p:cTn id="46" dur="1000"/>
                                        <p:tgtEl>
                                          <p:spTgt spid="6">
                                            <p:txEl>
                                              <p:pRg st="6" end="6"/>
                                            </p:txEl>
                                          </p:spTgt>
                                        </p:tgtEl>
                                      </p:cBhvr>
                                    </p:animEffect>
                                    <p:anim calcmode="lin" valueType="num">
                                      <p:cBhvr>
                                        <p:cTn id="47"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004888" y="65088"/>
            <a:ext cx="8139112" cy="596900"/>
          </a:xfrm>
          <a:prstGeom prst="rect">
            <a:avLst/>
          </a:prstGeom>
        </p:spPr>
        <p:txBody>
          <a:bodyPr/>
          <a:lstStyle/>
          <a:p>
            <a:r>
              <a:rPr lang="zh-CN" altLang="en-US" dirty="0" smtClean="0"/>
              <a:t>课程目标与任务</a:t>
            </a:r>
            <a:endParaRPr lang="zh-CN" altLang="en-US" dirty="0"/>
          </a:p>
        </p:txBody>
      </p:sp>
      <p:sp>
        <p:nvSpPr>
          <p:cNvPr id="4" name="矩形 3"/>
          <p:cNvSpPr/>
          <p:nvPr/>
        </p:nvSpPr>
        <p:spPr>
          <a:xfrm>
            <a:off x="487973" y="1297040"/>
            <a:ext cx="7543800" cy="2931572"/>
          </a:xfrm>
          <a:prstGeom prst="rect">
            <a:avLst/>
          </a:prstGeom>
        </p:spPr>
        <p:txBody>
          <a:bodyPr wrap="square" lIns="68580" tIns="34290" rIns="68580" bIns="34290">
            <a:spAutoFit/>
          </a:bodyPr>
          <a:lstStyle/>
          <a:p>
            <a:r>
              <a:rPr lang="zh-CN" altLang="en-US" sz="2100" b="1" dirty="0">
                <a:latin typeface="宋体" panose="02010600030101010101" pitchFamily="2" charset="-122"/>
              </a:rPr>
              <a:t>    </a:t>
            </a:r>
            <a:r>
              <a:rPr lang="zh-CN" altLang="en-US" sz="2100" dirty="0">
                <a:latin typeface="宋体" panose="02010600030101010101" pitchFamily="2" charset="-122"/>
              </a:rPr>
              <a:t>通过本课程的学习了解国际工程承发包的内容；初步掌握招标程序、招标文件的编制、资格预审的内容与方法、投标程序、投标决策及报价策略的基本理论与操作方法；了解工程保函与保险、建设工程合同的种类及使用、建设工程合同的格式及主要内容、工程变更、延期索赔、计量支付等的操作方法；了解工程合同管理的模式及</a:t>
            </a:r>
            <a:r>
              <a:rPr lang="en-US" altLang="zh-CN" sz="2100" dirty="0">
                <a:latin typeface="宋体" panose="02010600030101010101" pitchFamily="2" charset="-122"/>
              </a:rPr>
              <a:t>FIDIC</a:t>
            </a:r>
            <a:r>
              <a:rPr lang="zh-CN" altLang="en-US" sz="2100" dirty="0">
                <a:latin typeface="宋体" panose="02010600030101010101" pitchFamily="2" charset="-122"/>
              </a:rPr>
              <a:t>合同管理的应用。具备工程招标投标与合同管理的基本知识和方法，为今后从事工程招投标和合同管理工作打下基础。</a:t>
            </a:r>
          </a:p>
          <a:p>
            <a:r>
              <a:rPr lang="zh-CN" altLang="en-US" dirty="0">
                <a:latin typeface="微软雅黑" panose="020B0503020204020204" pitchFamily="34" charset="-122"/>
              </a:rPr>
              <a:t> </a:t>
            </a:r>
          </a:p>
        </p:txBody>
      </p:sp>
    </p:spTree>
    <p:extLst>
      <p:ext uri="{BB962C8B-B14F-4D97-AF65-F5344CB8AC3E}">
        <p14:creationId xmlns:p14="http://schemas.microsoft.com/office/powerpoint/2010/main" val="32768618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4" descr="2011013111125758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标题 1"/>
          <p:cNvSpPr>
            <a:spLocks noGrp="1"/>
          </p:cNvSpPr>
          <p:nvPr>
            <p:ph type="title" idx="4294967295"/>
          </p:nvPr>
        </p:nvSpPr>
        <p:spPr>
          <a:xfrm>
            <a:off x="1004888" y="65088"/>
            <a:ext cx="8139112" cy="596900"/>
          </a:xfrm>
          <a:prstGeom prst="rect">
            <a:avLst/>
          </a:prstGeom>
        </p:spPr>
        <p:txBody>
          <a:bodyPr/>
          <a:lstStyle/>
          <a:p>
            <a:r>
              <a:rPr lang="zh-CN" altLang="en-US" smtClean="0">
                <a:solidFill>
                  <a:schemeClr val="bg1"/>
                </a:solidFill>
              </a:rPr>
              <a:t>二、建筑市场的主体与客体</a:t>
            </a:r>
          </a:p>
        </p:txBody>
      </p:sp>
      <p:sp>
        <p:nvSpPr>
          <p:cNvPr id="25604" name="Text Box 5"/>
          <p:cNvSpPr txBox="1">
            <a:spLocks noChangeArrowheads="1"/>
          </p:cNvSpPr>
          <p:nvPr/>
        </p:nvSpPr>
        <p:spPr bwMode="auto">
          <a:xfrm>
            <a:off x="1187450" y="2225675"/>
            <a:ext cx="180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endParaRPr lang="zh-CN" altLang="zh-CN" dirty="0">
              <a:latin typeface="微软雅黑" panose="020B0503020204020204" pitchFamily="34" charset="-122"/>
            </a:endParaRPr>
          </a:p>
        </p:txBody>
      </p:sp>
      <p:sp>
        <p:nvSpPr>
          <p:cNvPr id="25605" name="Text Box 6"/>
          <p:cNvSpPr txBox="1">
            <a:spLocks noChangeArrowheads="1"/>
          </p:cNvSpPr>
          <p:nvPr/>
        </p:nvSpPr>
        <p:spPr bwMode="auto">
          <a:xfrm rot="-318578">
            <a:off x="1290638" y="2174875"/>
            <a:ext cx="15113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4800" dirty="0">
                <a:latin typeface="微软雅黑" panose="020B0503020204020204" pitchFamily="34" charset="-122"/>
              </a:rPr>
              <a:t>业主</a:t>
            </a:r>
          </a:p>
        </p:txBody>
      </p:sp>
      <p:sp>
        <p:nvSpPr>
          <p:cNvPr id="25606" name="Text Box 7"/>
          <p:cNvSpPr txBox="1">
            <a:spLocks noChangeArrowheads="1"/>
          </p:cNvSpPr>
          <p:nvPr/>
        </p:nvSpPr>
        <p:spPr bwMode="auto">
          <a:xfrm rot="432050">
            <a:off x="3563938" y="2432050"/>
            <a:ext cx="21590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1436" tIns="45718" rIns="91436" bIns="45718"/>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sz="4800" dirty="0">
                <a:latin typeface="微软雅黑" panose="020B0503020204020204" pitchFamily="34" charset="-122"/>
              </a:rPr>
              <a:t>承包商</a:t>
            </a:r>
          </a:p>
        </p:txBody>
      </p:sp>
      <p:sp>
        <p:nvSpPr>
          <p:cNvPr id="25607" name="Text Box 8"/>
          <p:cNvSpPr txBox="1">
            <a:spLocks noChangeArrowheads="1"/>
          </p:cNvSpPr>
          <p:nvPr/>
        </p:nvSpPr>
        <p:spPr bwMode="auto">
          <a:xfrm rot="-185743">
            <a:off x="6207167" y="1838793"/>
            <a:ext cx="1871662" cy="193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sz="4000" dirty="0" smtClean="0">
                <a:latin typeface="微软雅黑" panose="020B0503020204020204" pitchFamily="34" charset="-122"/>
              </a:rPr>
              <a:t>工程咨询服务机构</a:t>
            </a:r>
            <a:endParaRPr lang="zh-CN" altLang="en-US" sz="4000" dirty="0">
              <a:latin typeface="微软雅黑" panose="020B0503020204020204" pitchFamily="34" charset="-122"/>
            </a:endParaRPr>
          </a:p>
        </p:txBody>
      </p:sp>
      <p:sp>
        <p:nvSpPr>
          <p:cNvPr id="25608" name="Text Box 9"/>
          <p:cNvSpPr txBox="1">
            <a:spLocks noChangeArrowheads="1"/>
          </p:cNvSpPr>
          <p:nvPr/>
        </p:nvSpPr>
        <p:spPr bwMode="auto">
          <a:xfrm>
            <a:off x="927100" y="627063"/>
            <a:ext cx="6696075"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3200">
                <a:solidFill>
                  <a:schemeClr val="bg1"/>
                </a:solidFill>
                <a:latin typeface="方正舒体" pitchFamily="2" charset="-122"/>
                <a:ea typeface="方正舒体" pitchFamily="2" charset="-122"/>
              </a:rPr>
              <a:t>1. </a:t>
            </a:r>
            <a:r>
              <a:rPr lang="zh-CN" altLang="en-US" sz="3200">
                <a:solidFill>
                  <a:schemeClr val="bg1"/>
                </a:solidFill>
                <a:latin typeface="方正舒体" pitchFamily="2" charset="-122"/>
                <a:ea typeface="方正舒体" pitchFamily="2" charset="-122"/>
              </a:rPr>
              <a:t>主体</a:t>
            </a:r>
          </a:p>
          <a:p>
            <a:pPr eaLnBrk="1" hangingPunct="1">
              <a:spcBef>
                <a:spcPct val="50000"/>
              </a:spcBef>
            </a:pPr>
            <a:endParaRPr lang="en-US" altLang="zh-CN" sz="3200">
              <a:solidFill>
                <a:srgbClr val="FF0000"/>
              </a:solidFill>
              <a:latin typeface="方正舒体" pitchFamily="2" charset="-122"/>
              <a:ea typeface="方正舒体" pitchFamily="2"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8630" y="1454512"/>
            <a:ext cx="8149590" cy="909480"/>
          </a:xfrm>
          <a:prstGeom prst="rect">
            <a:avLst/>
          </a:prstGeom>
          <a:noFill/>
        </p:spPr>
        <p:txBody>
          <a:bodyPr wrap="square" lIns="68580" tIns="34290" rIns="68580" bIns="34290" rtlCol="0">
            <a:spAutoFit/>
          </a:bodyPr>
          <a:lstStyle/>
          <a:p>
            <a:pPr>
              <a:lnSpc>
                <a:spcPct val="130000"/>
              </a:lnSpc>
            </a:pPr>
            <a:r>
              <a:rPr lang="zh-CN" altLang="en-US" sz="2100" dirty="0">
                <a:latin typeface="宋体" panose="02010600030101010101" pitchFamily="2" charset="-122"/>
              </a:rPr>
              <a:t>建筑市场的主体是指参与建筑生产交易过程的各方，主要有</a:t>
            </a:r>
            <a:r>
              <a:rPr lang="zh-CN" altLang="en-US" sz="2100" dirty="0">
                <a:solidFill>
                  <a:schemeClr val="accent1">
                    <a:lumMod val="75000"/>
                  </a:schemeClr>
                </a:solidFill>
                <a:latin typeface="宋体" panose="02010600030101010101" pitchFamily="2" charset="-122"/>
              </a:rPr>
              <a:t>业主（建设单位或发包人）、承包商、工程咨询服务机构</a:t>
            </a:r>
            <a:r>
              <a:rPr lang="zh-CN" altLang="en-US" sz="2100" dirty="0">
                <a:latin typeface="宋体" panose="02010600030101010101" pitchFamily="2" charset="-122"/>
              </a:rPr>
              <a:t>等。</a:t>
            </a:r>
          </a:p>
        </p:txBody>
      </p:sp>
      <p:sp>
        <p:nvSpPr>
          <p:cNvPr id="6" name="矩形 5"/>
          <p:cNvSpPr/>
          <p:nvPr/>
        </p:nvSpPr>
        <p:spPr>
          <a:xfrm>
            <a:off x="468631" y="1004501"/>
            <a:ext cx="2292935" cy="438581"/>
          </a:xfrm>
          <a:prstGeom prst="rect">
            <a:avLst/>
          </a:prstGeom>
        </p:spPr>
        <p:txBody>
          <a:bodyPr wrap="none" lIns="68580" tIns="34290" rIns="68580" bIns="34290">
            <a:spAutoFit/>
          </a:bodyPr>
          <a:lstStyle/>
          <a:p>
            <a:r>
              <a:rPr lang="zh-CN" altLang="en-US" sz="2400" b="1" dirty="0">
                <a:latin typeface="宋体" panose="02010600030101010101" pitchFamily="2" charset="-122"/>
              </a:rPr>
              <a:t>建筑市场的主体</a:t>
            </a:r>
            <a:endParaRPr lang="zh-CN" altLang="en-US" sz="2400" b="1" dirty="0">
              <a:latin typeface="微软雅黑" panose="020B0503020204020204" pitchFamily="34" charset="-122"/>
            </a:endParaRPr>
          </a:p>
        </p:txBody>
      </p:sp>
      <p:sp>
        <p:nvSpPr>
          <p:cNvPr id="7" name="矩形 6"/>
          <p:cNvSpPr/>
          <p:nvPr/>
        </p:nvSpPr>
        <p:spPr>
          <a:xfrm>
            <a:off x="468630" y="2466535"/>
            <a:ext cx="8252460" cy="1038746"/>
          </a:xfrm>
          <a:prstGeom prst="rect">
            <a:avLst/>
          </a:prstGeom>
        </p:spPr>
        <p:txBody>
          <a:bodyPr wrap="square" lIns="68580" tIns="34290" rIns="68580" bIns="34290">
            <a:spAutoFit/>
          </a:bodyPr>
          <a:lstStyle/>
          <a:p>
            <a:r>
              <a:rPr lang="zh-CN" altLang="zh-CN" sz="2100" b="1" dirty="0">
                <a:solidFill>
                  <a:schemeClr val="accent1">
                    <a:lumMod val="75000"/>
                  </a:schemeClr>
                </a:solidFill>
                <a:latin typeface="宋体" panose="02010600030101010101" pitchFamily="2" charset="-122"/>
              </a:rPr>
              <a:t>业主</a:t>
            </a:r>
            <a:r>
              <a:rPr lang="zh-CN" altLang="zh-CN" sz="2100" dirty="0">
                <a:latin typeface="宋体" panose="02010600030101010101" pitchFamily="2" charset="-122"/>
              </a:rPr>
              <a:t>是指既有建设需</a:t>
            </a:r>
            <a:r>
              <a:rPr lang="zh-CN" altLang="en-US" sz="2100" dirty="0">
                <a:latin typeface="宋体" panose="02010600030101010101" pitchFamily="2" charset="-122"/>
              </a:rPr>
              <a:t>求，</a:t>
            </a:r>
            <a:r>
              <a:rPr lang="zh-CN" altLang="zh-CN" sz="2100" dirty="0">
                <a:latin typeface="宋体" panose="02010600030101010101" pitchFamily="2" charset="-122"/>
              </a:rPr>
              <a:t>又具有该项工程建设的</a:t>
            </a:r>
            <a:r>
              <a:rPr lang="zh-CN" altLang="zh-CN" sz="2100" dirty="0" smtClean="0">
                <a:latin typeface="宋体" panose="02010600030101010101" pitchFamily="2" charset="-122"/>
              </a:rPr>
              <a:t>资金</a:t>
            </a:r>
            <a:r>
              <a:rPr lang="zh-CN" altLang="en-US" sz="2100" dirty="0" smtClean="0">
                <a:latin typeface="宋体" panose="02010600030101010101" pitchFamily="2" charset="-122"/>
              </a:rPr>
              <a:t>和各种准建证件，在建筑市场中发包工程项目建设任务，并最终得到建筑产品达到其投资目的的</a:t>
            </a:r>
            <a:r>
              <a:rPr lang="zh-CN" altLang="zh-CN" sz="2100" dirty="0" smtClean="0">
                <a:latin typeface="宋体" panose="02010600030101010101" pitchFamily="2" charset="-122"/>
              </a:rPr>
              <a:t>政府</a:t>
            </a:r>
            <a:r>
              <a:rPr lang="zh-CN" altLang="zh-CN" sz="2100" dirty="0">
                <a:latin typeface="宋体" panose="02010600030101010101" pitchFamily="2" charset="-122"/>
              </a:rPr>
              <a:t>部门、企事业单位和个人。</a:t>
            </a:r>
            <a:endParaRPr lang="zh-CN" altLang="en-US" sz="2100" dirty="0">
              <a:latin typeface="宋体" panose="02010600030101010101" pitchFamily="2" charset="-122"/>
            </a:endParaRPr>
          </a:p>
        </p:txBody>
      </p:sp>
      <p:sp>
        <p:nvSpPr>
          <p:cNvPr id="8" name="矩形 7"/>
          <p:cNvSpPr/>
          <p:nvPr/>
        </p:nvSpPr>
        <p:spPr>
          <a:xfrm>
            <a:off x="468631" y="3416231"/>
            <a:ext cx="2305759" cy="392415"/>
          </a:xfrm>
          <a:prstGeom prst="rect">
            <a:avLst/>
          </a:prstGeom>
        </p:spPr>
        <p:txBody>
          <a:bodyPr wrap="none" lIns="68580" tIns="34290" rIns="68580" bIns="34290">
            <a:spAutoFit/>
          </a:bodyPr>
          <a:lstStyle/>
          <a:p>
            <a:r>
              <a:rPr lang="zh-CN" altLang="zh-CN" sz="2100" b="1" dirty="0">
                <a:latin typeface="宋体" panose="02010600030101010101" pitchFamily="2" charset="-122"/>
              </a:rPr>
              <a:t>业主的</a:t>
            </a:r>
            <a:r>
              <a:rPr lang="zh-CN" altLang="zh-CN" sz="2100" b="1" dirty="0" smtClean="0">
                <a:latin typeface="宋体" panose="02010600030101010101" pitchFamily="2" charset="-122"/>
              </a:rPr>
              <a:t>主要</a:t>
            </a:r>
            <a:r>
              <a:rPr lang="zh-CN" altLang="en-US" sz="2100" b="1" dirty="0" smtClean="0">
                <a:latin typeface="宋体" panose="02010600030101010101" pitchFamily="2" charset="-122"/>
              </a:rPr>
              <a:t>职责：</a:t>
            </a:r>
            <a:endParaRPr lang="zh-CN" altLang="en-US" sz="2100" b="1" dirty="0">
              <a:latin typeface="宋体" panose="02010600030101010101" pitchFamily="2" charset="-122"/>
            </a:endParaRPr>
          </a:p>
        </p:txBody>
      </p:sp>
      <p:sp>
        <p:nvSpPr>
          <p:cNvPr id="9" name="矩形 8"/>
          <p:cNvSpPr/>
          <p:nvPr/>
        </p:nvSpPr>
        <p:spPr>
          <a:xfrm>
            <a:off x="485182" y="3957504"/>
            <a:ext cx="8235908" cy="992579"/>
          </a:xfrm>
          <a:prstGeom prst="rect">
            <a:avLst/>
          </a:prstGeom>
        </p:spPr>
        <p:txBody>
          <a:bodyPr wrap="square" lIns="68580" tIns="34290" rIns="68580" bIns="34290">
            <a:spAutoFit/>
          </a:bodyPr>
          <a:lstStyle/>
          <a:p>
            <a:r>
              <a:rPr lang="en-US" altLang="zh-CN" sz="2000" dirty="0">
                <a:latin typeface="宋体" panose="02010600030101010101" pitchFamily="2" charset="-122"/>
              </a:rPr>
              <a:t>1</a:t>
            </a:r>
            <a:r>
              <a:rPr lang="zh-CN" altLang="zh-CN" sz="2000" dirty="0">
                <a:latin typeface="宋体" panose="02010600030101010101" pitchFamily="2" charset="-122"/>
              </a:rPr>
              <a:t>、建设项目立项决策；</a:t>
            </a:r>
            <a:r>
              <a:rPr lang="en-US" altLang="zh-CN" sz="2000" dirty="0">
                <a:latin typeface="宋体" panose="02010600030101010101" pitchFamily="2" charset="-122"/>
              </a:rPr>
              <a:t>2</a:t>
            </a:r>
            <a:r>
              <a:rPr lang="zh-CN" altLang="zh-CN" sz="2000" dirty="0">
                <a:latin typeface="宋体" panose="02010600030101010101" pitchFamily="2" charset="-122"/>
              </a:rPr>
              <a:t>、建设项目的资金筹措与管理；</a:t>
            </a:r>
            <a:r>
              <a:rPr lang="en-US" altLang="zh-CN" sz="2000" dirty="0">
                <a:latin typeface="宋体" panose="02010600030101010101" pitchFamily="2" charset="-122"/>
              </a:rPr>
              <a:t>3</a:t>
            </a:r>
            <a:r>
              <a:rPr lang="zh-CN" altLang="zh-CN" sz="2000" dirty="0">
                <a:latin typeface="宋体" panose="02010600030101010101" pitchFamily="2" charset="-122"/>
              </a:rPr>
              <a:t>、办理建设项目的有关手续；</a:t>
            </a:r>
            <a:r>
              <a:rPr lang="en-US" altLang="zh-CN" sz="2000" dirty="0">
                <a:latin typeface="宋体" panose="02010600030101010101" pitchFamily="2" charset="-122"/>
              </a:rPr>
              <a:t>4</a:t>
            </a:r>
            <a:r>
              <a:rPr lang="zh-CN" altLang="zh-CN" sz="2000" dirty="0">
                <a:latin typeface="宋体" panose="02010600030101010101" pitchFamily="2" charset="-122"/>
              </a:rPr>
              <a:t>、建设项目的招标与合同管理；</a:t>
            </a:r>
            <a:r>
              <a:rPr lang="en-US" altLang="zh-CN" sz="2000" dirty="0">
                <a:latin typeface="宋体" panose="02010600030101010101" pitchFamily="2" charset="-122"/>
              </a:rPr>
              <a:t>5</a:t>
            </a:r>
            <a:r>
              <a:rPr lang="zh-CN" altLang="zh-CN" sz="2000" dirty="0">
                <a:latin typeface="宋体" panose="02010600030101010101" pitchFamily="2" charset="-122"/>
              </a:rPr>
              <a:t>、项目的施工与质量管理；</a:t>
            </a:r>
            <a:r>
              <a:rPr lang="en-US" altLang="zh-CN" sz="2000" dirty="0">
                <a:latin typeface="宋体" panose="02010600030101010101" pitchFamily="2" charset="-122"/>
              </a:rPr>
              <a:t>6</a:t>
            </a:r>
            <a:r>
              <a:rPr lang="zh-CN" altLang="zh-CN" sz="2000" dirty="0">
                <a:latin typeface="宋体" panose="02010600030101010101" pitchFamily="2" charset="-122"/>
              </a:rPr>
              <a:t>、建设项目竣工和试运行；</a:t>
            </a:r>
            <a:r>
              <a:rPr lang="en-US" altLang="zh-CN" sz="2000" dirty="0">
                <a:latin typeface="宋体" panose="02010600030101010101" pitchFamily="2" charset="-122"/>
              </a:rPr>
              <a:t>7</a:t>
            </a:r>
            <a:r>
              <a:rPr lang="zh-CN" altLang="zh-CN" sz="2000" dirty="0">
                <a:latin typeface="宋体" panose="02010600030101010101" pitchFamily="2" charset="-122"/>
              </a:rPr>
              <a:t>、建设项目的统计及文档管理。</a:t>
            </a:r>
            <a:endParaRPr lang="zh-CN" altLang="en-US" sz="2000" dirty="0">
              <a:latin typeface="宋体" panose="02010600030101010101" pitchFamily="2" charset="-122"/>
            </a:endParaRPr>
          </a:p>
        </p:txBody>
      </p:sp>
    </p:spTree>
    <p:extLst>
      <p:ext uri="{BB962C8B-B14F-4D97-AF65-F5344CB8AC3E}">
        <p14:creationId xmlns:p14="http://schemas.microsoft.com/office/powerpoint/2010/main" val="27216157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22910" y="476712"/>
            <a:ext cx="8309610" cy="1038746"/>
          </a:xfrm>
          <a:prstGeom prst="rect">
            <a:avLst/>
          </a:prstGeom>
        </p:spPr>
        <p:txBody>
          <a:bodyPr wrap="square" lIns="68580" tIns="34290" rIns="68580" bIns="34290">
            <a:spAutoFit/>
          </a:bodyPr>
          <a:lstStyle/>
          <a:p>
            <a:r>
              <a:rPr lang="zh-CN" altLang="zh-CN" sz="2100" b="1" dirty="0">
                <a:solidFill>
                  <a:schemeClr val="accent1">
                    <a:lumMod val="75000"/>
                  </a:schemeClr>
                </a:solidFill>
                <a:latin typeface="宋体" panose="02010600030101010101" pitchFamily="2" charset="-122"/>
              </a:rPr>
              <a:t>承包商</a:t>
            </a:r>
            <a:r>
              <a:rPr lang="zh-CN" altLang="en-US" sz="2100" b="1" dirty="0">
                <a:solidFill>
                  <a:schemeClr val="accent1">
                    <a:lumMod val="75000"/>
                  </a:schemeClr>
                </a:solidFill>
                <a:latin typeface="宋体" panose="02010600030101010101" pitchFamily="2" charset="-122"/>
              </a:rPr>
              <a:t>：</a:t>
            </a:r>
            <a:r>
              <a:rPr lang="zh-CN" altLang="zh-CN" sz="2100" dirty="0">
                <a:latin typeface="宋体" panose="02010600030101010101" pitchFamily="2" charset="-122"/>
              </a:rPr>
              <a:t>是指有</a:t>
            </a:r>
            <a:r>
              <a:rPr lang="zh-CN" altLang="zh-CN" sz="2100" dirty="0" smtClean="0">
                <a:latin typeface="宋体" panose="02010600030101010101" pitchFamily="2" charset="-122"/>
              </a:rPr>
              <a:t>一定</a:t>
            </a:r>
            <a:r>
              <a:rPr lang="zh-CN" altLang="en-US" sz="2100" dirty="0" smtClean="0">
                <a:latin typeface="宋体" panose="02010600030101010101" pitchFamily="2" charset="-122"/>
              </a:rPr>
              <a:t>生产能力、技术装备、流动资金，具有承包工程建设任务的营业资格，在建筑市场中能够按照业主方的要求，提供不同形态的建筑产品，并获得工程价款的建筑施工企业。</a:t>
            </a:r>
            <a:endParaRPr lang="zh-CN" altLang="en-US" sz="2100" dirty="0">
              <a:latin typeface="宋体" panose="02010600030101010101" pitchFamily="2" charset="-122"/>
            </a:endParaRPr>
          </a:p>
        </p:txBody>
      </p:sp>
      <p:sp>
        <p:nvSpPr>
          <p:cNvPr id="5" name="矩形 4"/>
          <p:cNvSpPr/>
          <p:nvPr/>
        </p:nvSpPr>
        <p:spPr>
          <a:xfrm>
            <a:off x="422910" y="1707245"/>
            <a:ext cx="4716676" cy="392415"/>
          </a:xfrm>
          <a:prstGeom prst="rect">
            <a:avLst/>
          </a:prstGeom>
        </p:spPr>
        <p:txBody>
          <a:bodyPr wrap="none" lIns="68580" tIns="34290" rIns="68580" bIns="34290">
            <a:spAutoFit/>
          </a:bodyPr>
          <a:lstStyle/>
          <a:p>
            <a:r>
              <a:rPr lang="zh-CN" altLang="zh-CN" sz="2100" dirty="0">
                <a:latin typeface="宋体" panose="02010600030101010101" pitchFamily="2" charset="-122"/>
              </a:rPr>
              <a:t>承包商从事建筑生产需要具备的</a:t>
            </a:r>
            <a:r>
              <a:rPr lang="zh-CN" altLang="zh-CN" sz="2100" b="1" dirty="0">
                <a:solidFill>
                  <a:schemeClr val="accent1">
                    <a:lumMod val="75000"/>
                  </a:schemeClr>
                </a:solidFill>
                <a:latin typeface="宋体" panose="02010600030101010101" pitchFamily="2" charset="-122"/>
              </a:rPr>
              <a:t>条件</a:t>
            </a:r>
            <a:r>
              <a:rPr lang="zh-CN" altLang="zh-CN" sz="2100" dirty="0">
                <a:latin typeface="宋体" panose="02010600030101010101" pitchFamily="2" charset="-122"/>
              </a:rPr>
              <a:t>：</a:t>
            </a:r>
            <a:endParaRPr lang="zh-CN" altLang="en-US" sz="2100" dirty="0">
              <a:latin typeface="宋体" panose="02010600030101010101" pitchFamily="2" charset="-122"/>
            </a:endParaRPr>
          </a:p>
        </p:txBody>
      </p:sp>
      <p:sp>
        <p:nvSpPr>
          <p:cNvPr id="6" name="矩形 5"/>
          <p:cNvSpPr/>
          <p:nvPr/>
        </p:nvSpPr>
        <p:spPr>
          <a:xfrm>
            <a:off x="280095" y="2101088"/>
            <a:ext cx="8195310" cy="1685077"/>
          </a:xfrm>
          <a:prstGeom prst="rect">
            <a:avLst/>
          </a:prstGeom>
        </p:spPr>
        <p:txBody>
          <a:bodyPr wrap="square" lIns="68580" tIns="34290" rIns="68580" bIns="34290">
            <a:spAutoFit/>
          </a:bodyPr>
          <a:lstStyle/>
          <a:p>
            <a:r>
              <a:rPr lang="en-US" altLang="zh-CN" sz="2100" dirty="0">
                <a:latin typeface="宋体" panose="02010600030101010101" pitchFamily="2" charset="-122"/>
              </a:rPr>
              <a:t>1</a:t>
            </a:r>
            <a:r>
              <a:rPr lang="zh-CN" altLang="zh-CN" sz="2100" dirty="0">
                <a:latin typeface="宋体" panose="02010600030101010101" pitchFamily="2" charset="-122"/>
              </a:rPr>
              <a:t>、拥有符合国家规定的注册资本（</a:t>
            </a:r>
            <a:r>
              <a:rPr lang="zh-CN" altLang="zh-CN" sz="2100" dirty="0">
                <a:solidFill>
                  <a:srgbClr val="FF0000"/>
                </a:solidFill>
                <a:latin typeface="宋体" panose="02010600030101010101" pitchFamily="2" charset="-122"/>
              </a:rPr>
              <a:t>有钱</a:t>
            </a:r>
            <a:r>
              <a:rPr lang="zh-CN" altLang="zh-CN" sz="2100" dirty="0">
                <a:latin typeface="宋体" panose="02010600030101010101" pitchFamily="2" charset="-122"/>
              </a:rPr>
              <a:t>）；</a:t>
            </a:r>
            <a:endParaRPr lang="en-US" altLang="zh-CN" sz="2100" dirty="0">
              <a:latin typeface="宋体" panose="02010600030101010101" pitchFamily="2" charset="-122"/>
            </a:endParaRPr>
          </a:p>
          <a:p>
            <a:r>
              <a:rPr lang="en-US" altLang="zh-CN" sz="2100" dirty="0">
                <a:latin typeface="宋体" panose="02010600030101010101" pitchFamily="2" charset="-122"/>
              </a:rPr>
              <a:t>2</a:t>
            </a:r>
            <a:r>
              <a:rPr lang="zh-CN" altLang="zh-CN" sz="2100" dirty="0">
                <a:latin typeface="宋体" panose="02010600030101010101" pitchFamily="2" charset="-122"/>
              </a:rPr>
              <a:t>、拥有与资质等级相适应且具有注册执业资格的专业技术和管理人</a:t>
            </a:r>
            <a:r>
              <a:rPr lang="en-US" altLang="zh-CN" sz="2100" dirty="0">
                <a:latin typeface="宋体" panose="02010600030101010101" pitchFamily="2" charset="-122"/>
              </a:rPr>
              <a:t>  </a:t>
            </a:r>
            <a:r>
              <a:rPr lang="zh-CN" altLang="zh-CN" sz="2100" dirty="0">
                <a:latin typeface="宋体" panose="02010600030101010101" pitchFamily="2" charset="-122"/>
              </a:rPr>
              <a:t>员（</a:t>
            </a:r>
            <a:r>
              <a:rPr lang="zh-CN" altLang="zh-CN" sz="2100" dirty="0">
                <a:solidFill>
                  <a:srgbClr val="FF0000"/>
                </a:solidFill>
                <a:latin typeface="宋体" panose="02010600030101010101" pitchFamily="2" charset="-122"/>
              </a:rPr>
              <a:t>有人</a:t>
            </a:r>
            <a:r>
              <a:rPr lang="zh-CN" altLang="zh-CN" sz="2100" dirty="0">
                <a:latin typeface="宋体" panose="02010600030101010101" pitchFamily="2" charset="-122"/>
              </a:rPr>
              <a:t>）；</a:t>
            </a:r>
            <a:endParaRPr lang="en-US" altLang="zh-CN" sz="2100" dirty="0">
              <a:latin typeface="宋体" panose="02010600030101010101" pitchFamily="2" charset="-122"/>
            </a:endParaRPr>
          </a:p>
          <a:p>
            <a:r>
              <a:rPr lang="en-US" altLang="zh-CN" sz="2100" dirty="0">
                <a:latin typeface="宋体" panose="02010600030101010101" pitchFamily="2" charset="-122"/>
              </a:rPr>
              <a:t>3</a:t>
            </a:r>
            <a:r>
              <a:rPr lang="zh-CN" altLang="zh-CN" sz="2100" dirty="0">
                <a:latin typeface="宋体" panose="02010600030101010101" pitchFamily="2" charset="-122"/>
              </a:rPr>
              <a:t>、有从事相应建筑活动所应有的技术装备（</a:t>
            </a:r>
            <a:r>
              <a:rPr lang="zh-CN" altLang="zh-CN" sz="2100" dirty="0">
                <a:solidFill>
                  <a:srgbClr val="FF0000"/>
                </a:solidFill>
                <a:latin typeface="宋体" panose="02010600030101010101" pitchFamily="2" charset="-122"/>
              </a:rPr>
              <a:t>有装备</a:t>
            </a:r>
            <a:r>
              <a:rPr lang="zh-CN" altLang="zh-CN" sz="2100" dirty="0">
                <a:latin typeface="宋体" panose="02010600030101010101" pitchFamily="2" charset="-122"/>
              </a:rPr>
              <a:t>）；</a:t>
            </a:r>
            <a:endParaRPr lang="en-US" altLang="zh-CN" sz="2100" dirty="0">
              <a:latin typeface="宋体" panose="02010600030101010101" pitchFamily="2" charset="-122"/>
            </a:endParaRPr>
          </a:p>
          <a:p>
            <a:r>
              <a:rPr lang="en-US" altLang="zh-CN" sz="2100" dirty="0">
                <a:latin typeface="宋体" panose="02010600030101010101" pitchFamily="2" charset="-122"/>
              </a:rPr>
              <a:t>4</a:t>
            </a:r>
            <a:r>
              <a:rPr lang="zh-CN" altLang="zh-CN" sz="2100" dirty="0">
                <a:latin typeface="宋体" panose="02010600030101010101" pitchFamily="2" charset="-122"/>
              </a:rPr>
              <a:t>、经资格审查合格，已取得资质证书和营业执照（</a:t>
            </a:r>
            <a:r>
              <a:rPr lang="zh-CN" altLang="zh-CN" sz="2100" dirty="0">
                <a:solidFill>
                  <a:srgbClr val="FF0000"/>
                </a:solidFill>
                <a:latin typeface="宋体" panose="02010600030101010101" pitchFamily="2" charset="-122"/>
              </a:rPr>
              <a:t>有证</a:t>
            </a:r>
            <a:r>
              <a:rPr lang="zh-CN" altLang="zh-CN" sz="2100" dirty="0">
                <a:latin typeface="宋体" panose="02010600030101010101" pitchFamily="2" charset="-122"/>
              </a:rPr>
              <a:t>）。</a:t>
            </a:r>
            <a:endParaRPr lang="zh-CN" altLang="en-US" sz="2100" dirty="0">
              <a:latin typeface="宋体" panose="02010600030101010101" pitchFamily="2" charset="-122"/>
            </a:endParaRPr>
          </a:p>
        </p:txBody>
      </p:sp>
      <p:sp>
        <p:nvSpPr>
          <p:cNvPr id="7" name="矩形 6"/>
          <p:cNvSpPr/>
          <p:nvPr/>
        </p:nvSpPr>
        <p:spPr>
          <a:xfrm>
            <a:off x="222945" y="3786165"/>
            <a:ext cx="8252460" cy="1361911"/>
          </a:xfrm>
          <a:prstGeom prst="rect">
            <a:avLst/>
          </a:prstGeom>
        </p:spPr>
        <p:txBody>
          <a:bodyPr wrap="square" lIns="68580" tIns="34290" rIns="68580" bIns="34290">
            <a:spAutoFit/>
          </a:bodyPr>
          <a:lstStyle/>
          <a:p>
            <a:r>
              <a:rPr lang="zh-CN" altLang="zh-CN" sz="2100" b="1" dirty="0">
                <a:solidFill>
                  <a:schemeClr val="accent1">
                    <a:lumMod val="75000"/>
                  </a:schemeClr>
                </a:solidFill>
                <a:latin typeface="宋体" panose="02010600030101010101" pitchFamily="2" charset="-122"/>
              </a:rPr>
              <a:t>工程咨询服务机构</a:t>
            </a:r>
            <a:r>
              <a:rPr lang="zh-CN" altLang="zh-CN" sz="2100" dirty="0">
                <a:latin typeface="宋体" panose="02010600030101010101" pitchFamily="2" charset="-122"/>
              </a:rPr>
              <a:t>是指由一定的注册</a:t>
            </a:r>
            <a:r>
              <a:rPr lang="zh-CN" altLang="zh-CN" sz="2100" dirty="0" smtClean="0">
                <a:latin typeface="宋体" panose="02010600030101010101" pitchFamily="2" charset="-122"/>
              </a:rPr>
              <a:t>资金</a:t>
            </a:r>
            <a:r>
              <a:rPr lang="zh-CN" altLang="en-US" sz="2100" dirty="0" smtClean="0">
                <a:latin typeface="宋体" panose="02010600030101010101" pitchFamily="2" charset="-122"/>
              </a:rPr>
              <a:t>和相应的专业服务能力，持有从事相关业务的资质证书和营业执照，能对工程建设提供估算测量、管理咨询、建设监理等智力型服务或代理，并取得服务费用的企业和其他为工程建设服务的专业中介组织</a:t>
            </a:r>
            <a:r>
              <a:rPr lang="zh-CN" altLang="zh-CN" sz="2100" dirty="0" smtClean="0">
                <a:latin typeface="宋体" panose="02010600030101010101" pitchFamily="2" charset="-122"/>
              </a:rPr>
              <a:t>。</a:t>
            </a:r>
            <a:endParaRPr lang="zh-CN" altLang="en-US" sz="2100" dirty="0">
              <a:latin typeface="宋体" panose="02010600030101010101" pitchFamily="2" charset="-122"/>
            </a:endParaRPr>
          </a:p>
        </p:txBody>
      </p:sp>
    </p:spTree>
    <p:extLst>
      <p:ext uri="{BB962C8B-B14F-4D97-AF65-F5344CB8AC3E}">
        <p14:creationId xmlns:p14="http://schemas.microsoft.com/office/powerpoint/2010/main" val="5012607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 Box 5"/>
          <p:cNvSpPr txBox="1">
            <a:spLocks noChangeArrowheads="1"/>
          </p:cNvSpPr>
          <p:nvPr/>
        </p:nvSpPr>
        <p:spPr bwMode="auto">
          <a:xfrm>
            <a:off x="1403648" y="1347614"/>
            <a:ext cx="6913563" cy="2493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2400" dirty="0">
                <a:solidFill>
                  <a:srgbClr val="FF3300"/>
                </a:solidFill>
                <a:latin typeface="华文行楷" pitchFamily="2" charset="-122"/>
                <a:ea typeface="华文行楷" pitchFamily="2" charset="-122"/>
              </a:rPr>
              <a:t>2. </a:t>
            </a:r>
            <a:r>
              <a:rPr lang="zh-CN" altLang="en-US" sz="2400" dirty="0">
                <a:solidFill>
                  <a:srgbClr val="FF3300"/>
                </a:solidFill>
                <a:latin typeface="华文行楷" pitchFamily="2" charset="-122"/>
                <a:ea typeface="华文行楷" pitchFamily="2" charset="-122"/>
              </a:rPr>
              <a:t>市场客体</a:t>
            </a:r>
          </a:p>
          <a:p>
            <a:pPr eaLnBrk="1" hangingPunct="1"/>
            <a:r>
              <a:rPr lang="zh-CN" altLang="en-US" sz="2400" dirty="0">
                <a:solidFill>
                  <a:srgbClr val="FF3300"/>
                </a:solidFill>
                <a:latin typeface="华文行楷" pitchFamily="2" charset="-122"/>
                <a:ea typeface="华文行楷" pitchFamily="2" charset="-122"/>
              </a:rPr>
              <a:t>           建设工程市场的客体一般称作建筑产品，它包括有形的建筑产品</a:t>
            </a:r>
            <a:r>
              <a:rPr lang="en-US" altLang="zh-CN" sz="2400" dirty="0">
                <a:solidFill>
                  <a:srgbClr val="FF3300"/>
                </a:solidFill>
                <a:latin typeface="微软雅黑" panose="020B0503020204020204" pitchFamily="34" charset="-122"/>
                <a:ea typeface="华文行楷" pitchFamily="2" charset="-122"/>
              </a:rPr>
              <a:t>——</a:t>
            </a:r>
            <a:r>
              <a:rPr lang="zh-CN" altLang="en-US" sz="2400" dirty="0">
                <a:solidFill>
                  <a:srgbClr val="FF3300"/>
                </a:solidFill>
                <a:latin typeface="华文行楷" pitchFamily="2" charset="-122"/>
                <a:ea typeface="华文行楷" pitchFamily="2" charset="-122"/>
              </a:rPr>
              <a:t>建筑物，和无形的产品</a:t>
            </a:r>
            <a:r>
              <a:rPr lang="en-US" altLang="zh-CN" sz="2400" dirty="0">
                <a:solidFill>
                  <a:srgbClr val="FF3300"/>
                </a:solidFill>
                <a:latin typeface="微软雅黑" panose="020B0503020204020204" pitchFamily="34" charset="-122"/>
                <a:ea typeface="华文行楷" pitchFamily="2" charset="-122"/>
              </a:rPr>
              <a:t>——</a:t>
            </a:r>
            <a:r>
              <a:rPr lang="zh-CN" altLang="en-US" sz="2400" dirty="0">
                <a:solidFill>
                  <a:srgbClr val="FF3300"/>
                </a:solidFill>
                <a:latin typeface="华文行楷" pitchFamily="2" charset="-122"/>
                <a:ea typeface="华文行楷" pitchFamily="2" charset="-122"/>
              </a:rPr>
              <a:t>各种服务。客体凝聚着承包商的劳动，业主以投入资金的方式取得它的使用价值。</a:t>
            </a:r>
          </a:p>
          <a:p>
            <a:pPr eaLnBrk="1" hangingPunct="1">
              <a:spcBef>
                <a:spcPct val="50000"/>
              </a:spcBef>
            </a:pPr>
            <a:endParaRPr lang="en-US" altLang="zh-CN" sz="2400" dirty="0">
              <a:solidFill>
                <a:srgbClr val="FF3300"/>
              </a:solidFill>
              <a:latin typeface="华文行楷" pitchFamily="2" charset="-122"/>
              <a:ea typeface="华文行楷" pitchFamily="2"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8630" y="1014104"/>
            <a:ext cx="8149590" cy="909480"/>
          </a:xfrm>
          <a:prstGeom prst="rect">
            <a:avLst/>
          </a:prstGeom>
          <a:noFill/>
        </p:spPr>
        <p:txBody>
          <a:bodyPr wrap="square" lIns="68580" tIns="34290" rIns="68580" bIns="34290" rtlCol="0">
            <a:spAutoFit/>
          </a:bodyPr>
          <a:lstStyle/>
          <a:p>
            <a:pPr>
              <a:lnSpc>
                <a:spcPct val="130000"/>
              </a:lnSpc>
            </a:pPr>
            <a:r>
              <a:rPr lang="zh-CN" altLang="en-US" sz="2100" dirty="0">
                <a:latin typeface="宋体" panose="02010600030101010101" pitchFamily="2" charset="-122"/>
              </a:rPr>
              <a:t>建筑市场的</a:t>
            </a:r>
            <a:r>
              <a:rPr lang="zh-CN" altLang="en-US" sz="2100" dirty="0" smtClean="0">
                <a:latin typeface="宋体" panose="02010600030101010101" pitchFamily="2" charset="-122"/>
              </a:rPr>
              <a:t>客体为</a:t>
            </a:r>
            <a:r>
              <a:rPr lang="zh-CN" altLang="en-US" sz="2100" dirty="0">
                <a:latin typeface="宋体" panose="02010600030101010101" pitchFamily="2" charset="-122"/>
              </a:rPr>
              <a:t>有形的</a:t>
            </a:r>
            <a:r>
              <a:rPr lang="zh-CN" altLang="en-US" sz="2100" dirty="0" smtClean="0">
                <a:latin typeface="宋体" panose="02010600030101010101" pitchFamily="2" charset="-122"/>
              </a:rPr>
              <a:t>建筑产品（</a:t>
            </a:r>
            <a:r>
              <a:rPr lang="zh-CN" altLang="en-US" sz="2100" dirty="0">
                <a:latin typeface="宋体" panose="02010600030101010101" pitchFamily="2" charset="-122"/>
              </a:rPr>
              <a:t>建筑物、构筑物）和无形的建筑产品（咨询、监理等智力型服务）。</a:t>
            </a:r>
          </a:p>
        </p:txBody>
      </p:sp>
      <p:sp>
        <p:nvSpPr>
          <p:cNvPr id="2" name="TextBox 1"/>
          <p:cNvSpPr txBox="1"/>
          <p:nvPr/>
        </p:nvSpPr>
        <p:spPr>
          <a:xfrm>
            <a:off x="483981" y="2080260"/>
            <a:ext cx="2301352" cy="489365"/>
          </a:xfrm>
          <a:prstGeom prst="rect">
            <a:avLst/>
          </a:prstGeom>
          <a:noFill/>
        </p:spPr>
        <p:txBody>
          <a:bodyPr wrap="square" lIns="68580" tIns="34290" rIns="68580" bIns="34290" rtlCol="0">
            <a:spAutoFit/>
          </a:bodyPr>
          <a:lstStyle/>
          <a:p>
            <a:pPr>
              <a:lnSpc>
                <a:spcPct val="130000"/>
              </a:lnSpc>
            </a:pPr>
            <a:r>
              <a:rPr lang="zh-CN" altLang="en-US" sz="2100" dirty="0">
                <a:latin typeface="宋体" panose="02010600030101010101" pitchFamily="2" charset="-122"/>
              </a:rPr>
              <a:t>建筑产品的</a:t>
            </a:r>
            <a:r>
              <a:rPr lang="zh-CN" altLang="en-US" sz="2100" b="1" dirty="0">
                <a:solidFill>
                  <a:schemeClr val="accent1">
                    <a:lumMod val="75000"/>
                  </a:schemeClr>
                </a:solidFill>
                <a:latin typeface="宋体" panose="02010600030101010101" pitchFamily="2" charset="-122"/>
              </a:rPr>
              <a:t>特点</a:t>
            </a:r>
            <a:r>
              <a:rPr lang="zh-CN" altLang="en-US" sz="2100" dirty="0">
                <a:latin typeface="宋体" panose="02010600030101010101" pitchFamily="2" charset="-122"/>
              </a:rPr>
              <a:t>：</a:t>
            </a:r>
          </a:p>
        </p:txBody>
      </p:sp>
      <p:sp>
        <p:nvSpPr>
          <p:cNvPr id="3" name="矩形 2"/>
          <p:cNvSpPr/>
          <p:nvPr/>
        </p:nvSpPr>
        <p:spPr>
          <a:xfrm>
            <a:off x="483982" y="2609986"/>
            <a:ext cx="6911228" cy="1361912"/>
          </a:xfrm>
          <a:prstGeom prst="rect">
            <a:avLst/>
          </a:prstGeom>
        </p:spPr>
        <p:txBody>
          <a:bodyPr wrap="square" lIns="68580" tIns="34290" rIns="68580" bIns="34290">
            <a:spAutoFit/>
          </a:bodyPr>
          <a:lstStyle/>
          <a:p>
            <a:pPr marL="457200" indent="-457200"/>
            <a:r>
              <a:rPr lang="en-US" altLang="zh-CN" sz="2100" dirty="0">
                <a:latin typeface="宋体" panose="02010600030101010101" pitchFamily="2" charset="-122"/>
              </a:rPr>
              <a:t>1</a:t>
            </a:r>
            <a:r>
              <a:rPr lang="zh-CN" altLang="en-US" sz="2100" dirty="0">
                <a:latin typeface="宋体" panose="02010600030101010101" pitchFamily="2" charset="-122"/>
              </a:rPr>
              <a:t>、建筑产品的固定性和生产过程的流动性</a:t>
            </a:r>
          </a:p>
          <a:p>
            <a:pPr marL="457200" indent="-457200"/>
            <a:r>
              <a:rPr lang="en-US" altLang="zh-CN" sz="2100" dirty="0">
                <a:latin typeface="宋体" panose="02010600030101010101" pitchFamily="2" charset="-122"/>
              </a:rPr>
              <a:t>2</a:t>
            </a:r>
            <a:r>
              <a:rPr lang="zh-CN" altLang="en-US" sz="2100" dirty="0">
                <a:latin typeface="宋体" panose="02010600030101010101" pitchFamily="2" charset="-122"/>
              </a:rPr>
              <a:t>、建筑产品的单件性</a:t>
            </a:r>
          </a:p>
          <a:p>
            <a:pPr marL="457200" indent="-457200"/>
            <a:r>
              <a:rPr lang="en-US" altLang="zh-CN" sz="2100" dirty="0">
                <a:latin typeface="宋体" panose="02010600030101010101" pitchFamily="2" charset="-122"/>
              </a:rPr>
              <a:t>3</a:t>
            </a:r>
            <a:r>
              <a:rPr lang="zh-CN" altLang="en-US" sz="2100" dirty="0">
                <a:latin typeface="宋体" panose="02010600030101010101" pitchFamily="2" charset="-122"/>
              </a:rPr>
              <a:t>、建筑产品的整体性和分部分项工程的相对独立性</a:t>
            </a:r>
            <a:endParaRPr lang="zh-CN" altLang="en-GB" sz="2100" dirty="0">
              <a:latin typeface="宋体" panose="02010600030101010101" pitchFamily="2" charset="-122"/>
            </a:endParaRPr>
          </a:p>
          <a:p>
            <a:pPr marL="457200" indent="-457200"/>
            <a:r>
              <a:rPr lang="en-US" altLang="zh-CN" sz="2100" dirty="0">
                <a:latin typeface="宋体" panose="02010600030101010101" pitchFamily="2" charset="-122"/>
              </a:rPr>
              <a:t>4</a:t>
            </a:r>
            <a:r>
              <a:rPr lang="zh-CN" altLang="en-US" sz="2100" dirty="0">
                <a:latin typeface="宋体" panose="02010600030101010101" pitchFamily="2" charset="-122"/>
              </a:rPr>
              <a:t>、建筑产品的社会性</a:t>
            </a:r>
            <a:endParaRPr lang="zh-CN" altLang="en-US" sz="2100" b="1" dirty="0">
              <a:latin typeface="宋体" panose="02010600030101010101" pitchFamily="2" charset="-122"/>
            </a:endParaRPr>
          </a:p>
        </p:txBody>
      </p:sp>
    </p:spTree>
    <p:extLst>
      <p:ext uri="{BB962C8B-B14F-4D97-AF65-F5344CB8AC3E}">
        <p14:creationId xmlns:p14="http://schemas.microsoft.com/office/powerpoint/2010/main" val="28733768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descr="C:\Documents and Settings\Administrator\桌面\9.19\未标题-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66675"/>
            <a:ext cx="8672512" cy="487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 Box 5"/>
          <p:cNvSpPr txBox="1">
            <a:spLocks noChangeArrowheads="1"/>
          </p:cNvSpPr>
          <p:nvPr/>
        </p:nvSpPr>
        <p:spPr bwMode="auto">
          <a:xfrm>
            <a:off x="1331913" y="1058863"/>
            <a:ext cx="4319587" cy="255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sz="3200" b="1">
                <a:solidFill>
                  <a:srgbClr val="FF0000"/>
                </a:solidFill>
                <a:latin typeface="楷体_GB2312" pitchFamily="49" charset="-122"/>
                <a:ea typeface="楷体_GB2312" pitchFamily="49" charset="-122"/>
              </a:rPr>
              <a:t>问  题：</a:t>
            </a:r>
            <a:r>
              <a:rPr lang="zh-CN" altLang="en-US" sz="3200">
                <a:solidFill>
                  <a:schemeClr val="tx2"/>
                </a:solidFill>
                <a:latin typeface="楷体_GB2312" pitchFamily="49" charset="-122"/>
                <a:ea typeface="楷体_GB2312" pitchFamily="49" charset="-122"/>
              </a:rPr>
              <a:t/>
            </a:r>
            <a:br>
              <a:rPr lang="zh-CN" altLang="en-US" sz="3200">
                <a:solidFill>
                  <a:schemeClr val="tx2"/>
                </a:solidFill>
                <a:latin typeface="楷体_GB2312" pitchFamily="49" charset="-122"/>
                <a:ea typeface="楷体_GB2312" pitchFamily="49" charset="-122"/>
              </a:rPr>
            </a:br>
            <a:r>
              <a:rPr lang="zh-CN" altLang="en-US" sz="3200">
                <a:solidFill>
                  <a:schemeClr val="tx2"/>
                </a:solidFill>
                <a:latin typeface="楷体_GB2312" pitchFamily="49" charset="-122"/>
                <a:ea typeface="楷体_GB2312" pitchFamily="49" charset="-122"/>
              </a:rPr>
              <a:t>    建设工程市场的主体与客体之间有什么关系，市场交易谁在参与，交易物是什么</a:t>
            </a:r>
            <a:r>
              <a:rPr lang="en-US" altLang="zh-CN" sz="3200">
                <a:solidFill>
                  <a:schemeClr val="tx2"/>
                </a:solidFill>
                <a:latin typeface="楷体_GB2312" pitchFamily="49" charset="-122"/>
                <a:ea typeface="楷体_GB2312" pitchFamily="49" charset="-122"/>
              </a:rPr>
              <a:t>?</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6320790" y="91440"/>
            <a:ext cx="2480310" cy="481286"/>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dirty="0" smtClean="0">
                <a:solidFill>
                  <a:schemeClr val="tx1"/>
                </a:solidFill>
              </a:rPr>
              <a:t>小结</a:t>
            </a:r>
            <a:endParaRPr lang="zh-CN" altLang="en-US" dirty="0">
              <a:solidFill>
                <a:schemeClr val="tx1"/>
              </a:solidFill>
            </a:endParaRPr>
          </a:p>
        </p:txBody>
      </p:sp>
      <p:sp>
        <p:nvSpPr>
          <p:cNvPr id="7" name="矩形 6"/>
          <p:cNvSpPr/>
          <p:nvPr/>
        </p:nvSpPr>
        <p:spPr>
          <a:xfrm>
            <a:off x="251460" y="2697480"/>
            <a:ext cx="1668780" cy="3543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建筑市场体系</a:t>
            </a:r>
          </a:p>
        </p:txBody>
      </p:sp>
      <p:sp>
        <p:nvSpPr>
          <p:cNvPr id="8" name="矩形 7"/>
          <p:cNvSpPr/>
          <p:nvPr/>
        </p:nvSpPr>
        <p:spPr>
          <a:xfrm>
            <a:off x="2400300" y="1748790"/>
            <a:ext cx="1154430" cy="3543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市场主体</a:t>
            </a:r>
          </a:p>
        </p:txBody>
      </p:sp>
      <p:sp>
        <p:nvSpPr>
          <p:cNvPr id="9" name="矩形 8"/>
          <p:cNvSpPr/>
          <p:nvPr/>
        </p:nvSpPr>
        <p:spPr>
          <a:xfrm>
            <a:off x="2428875" y="3691890"/>
            <a:ext cx="1154430" cy="3543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市场客体</a:t>
            </a:r>
          </a:p>
        </p:txBody>
      </p:sp>
      <p:sp>
        <p:nvSpPr>
          <p:cNvPr id="10" name="矩形 9"/>
          <p:cNvSpPr/>
          <p:nvPr/>
        </p:nvSpPr>
        <p:spPr>
          <a:xfrm>
            <a:off x="4223385" y="1360170"/>
            <a:ext cx="2103120" cy="285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发包人（建设单位）</a:t>
            </a:r>
          </a:p>
        </p:txBody>
      </p:sp>
      <p:sp>
        <p:nvSpPr>
          <p:cNvPr id="11" name="矩形 10"/>
          <p:cNvSpPr/>
          <p:nvPr/>
        </p:nvSpPr>
        <p:spPr>
          <a:xfrm>
            <a:off x="4223385" y="1805940"/>
            <a:ext cx="2103120" cy="285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b="1" dirty="0">
                <a:solidFill>
                  <a:schemeClr val="bg1"/>
                </a:solidFill>
              </a:rPr>
              <a:t>承包人</a:t>
            </a:r>
          </a:p>
        </p:txBody>
      </p:sp>
      <p:sp>
        <p:nvSpPr>
          <p:cNvPr id="12" name="矩形 11"/>
          <p:cNvSpPr/>
          <p:nvPr/>
        </p:nvSpPr>
        <p:spPr>
          <a:xfrm>
            <a:off x="4223385" y="2245995"/>
            <a:ext cx="2103120" cy="285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b="1" dirty="0">
                <a:solidFill>
                  <a:schemeClr val="bg1"/>
                </a:solidFill>
              </a:rPr>
              <a:t>咨询服务机构</a:t>
            </a:r>
          </a:p>
        </p:txBody>
      </p:sp>
      <p:sp>
        <p:nvSpPr>
          <p:cNvPr id="14" name="矩形 13"/>
          <p:cNvSpPr/>
          <p:nvPr/>
        </p:nvSpPr>
        <p:spPr>
          <a:xfrm>
            <a:off x="4217670" y="3257550"/>
            <a:ext cx="1703070" cy="285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b="1" dirty="0">
                <a:solidFill>
                  <a:schemeClr val="bg1"/>
                </a:solidFill>
              </a:rPr>
              <a:t>有形建筑工程</a:t>
            </a:r>
          </a:p>
        </p:txBody>
      </p:sp>
      <p:sp>
        <p:nvSpPr>
          <p:cNvPr id="15" name="矩形 14"/>
          <p:cNvSpPr/>
          <p:nvPr/>
        </p:nvSpPr>
        <p:spPr>
          <a:xfrm>
            <a:off x="4217670" y="4160520"/>
            <a:ext cx="1703070" cy="285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zh-CN" altLang="en-US" b="1" dirty="0">
                <a:solidFill>
                  <a:schemeClr val="bg1"/>
                </a:solidFill>
              </a:rPr>
              <a:t>无形建筑产品</a:t>
            </a:r>
          </a:p>
        </p:txBody>
      </p:sp>
      <p:sp>
        <p:nvSpPr>
          <p:cNvPr id="16" name="矩形 15"/>
          <p:cNvSpPr/>
          <p:nvPr/>
        </p:nvSpPr>
        <p:spPr>
          <a:xfrm>
            <a:off x="6469380" y="3043238"/>
            <a:ext cx="920115" cy="2971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建筑物</a:t>
            </a:r>
          </a:p>
        </p:txBody>
      </p:sp>
      <p:sp>
        <p:nvSpPr>
          <p:cNvPr id="17" name="矩形 16"/>
          <p:cNvSpPr/>
          <p:nvPr/>
        </p:nvSpPr>
        <p:spPr>
          <a:xfrm>
            <a:off x="6469380" y="3411855"/>
            <a:ext cx="920115" cy="2971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构筑物</a:t>
            </a:r>
          </a:p>
        </p:txBody>
      </p:sp>
      <p:sp>
        <p:nvSpPr>
          <p:cNvPr id="18" name="矩形 17"/>
          <p:cNvSpPr/>
          <p:nvPr/>
        </p:nvSpPr>
        <p:spPr>
          <a:xfrm>
            <a:off x="6469380" y="3923348"/>
            <a:ext cx="1108710" cy="2971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技术服务</a:t>
            </a:r>
          </a:p>
        </p:txBody>
      </p:sp>
      <p:sp>
        <p:nvSpPr>
          <p:cNvPr id="19" name="矩形 18"/>
          <p:cNvSpPr/>
          <p:nvPr/>
        </p:nvSpPr>
        <p:spPr>
          <a:xfrm>
            <a:off x="6469380" y="4446270"/>
            <a:ext cx="1108710" cy="2971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场所服务</a:t>
            </a:r>
          </a:p>
        </p:txBody>
      </p:sp>
      <p:sp>
        <p:nvSpPr>
          <p:cNvPr id="20" name="新月形 19"/>
          <p:cNvSpPr/>
          <p:nvPr/>
        </p:nvSpPr>
        <p:spPr>
          <a:xfrm>
            <a:off x="2057400" y="1925955"/>
            <a:ext cx="160020" cy="2120265"/>
          </a:xfrm>
          <a:prstGeom prst="mo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1" name="新月形 20"/>
          <p:cNvSpPr/>
          <p:nvPr/>
        </p:nvSpPr>
        <p:spPr>
          <a:xfrm>
            <a:off x="3863340" y="1217295"/>
            <a:ext cx="182880" cy="1514475"/>
          </a:xfrm>
          <a:prstGeom prst="mo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2" name="新月形 21"/>
          <p:cNvSpPr/>
          <p:nvPr/>
        </p:nvSpPr>
        <p:spPr>
          <a:xfrm>
            <a:off x="3863340" y="3400425"/>
            <a:ext cx="182880" cy="1045845"/>
          </a:xfrm>
          <a:prstGeom prst="mo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3" name="新月形 22"/>
          <p:cNvSpPr/>
          <p:nvPr/>
        </p:nvSpPr>
        <p:spPr>
          <a:xfrm>
            <a:off x="6103620" y="3108960"/>
            <a:ext cx="222885" cy="571500"/>
          </a:xfrm>
          <a:prstGeom prst="mo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4" name="新月形 23"/>
          <p:cNvSpPr/>
          <p:nvPr/>
        </p:nvSpPr>
        <p:spPr>
          <a:xfrm>
            <a:off x="6103620" y="4046220"/>
            <a:ext cx="222885" cy="548640"/>
          </a:xfrm>
          <a:prstGeom prst="moon">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Tree>
    <p:extLst>
      <p:ext uri="{BB962C8B-B14F-4D97-AF65-F5344CB8AC3E}">
        <p14:creationId xmlns:p14="http://schemas.microsoft.com/office/powerpoint/2010/main" val="323425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000"/>
                                        <p:tgtEl>
                                          <p:spTgt spid="20"/>
                                        </p:tgtEl>
                                      </p:cBhvr>
                                    </p:animEffect>
                                    <p:anim calcmode="lin" valueType="num">
                                      <p:cBhvr>
                                        <p:cTn id="15" dur="1000" fill="hold"/>
                                        <p:tgtEl>
                                          <p:spTgt spid="20"/>
                                        </p:tgtEl>
                                        <p:attrNameLst>
                                          <p:attrName>ppt_x</p:attrName>
                                        </p:attrNameLst>
                                      </p:cBhvr>
                                      <p:tavLst>
                                        <p:tav tm="0">
                                          <p:val>
                                            <p:strVal val="#ppt_x"/>
                                          </p:val>
                                        </p:tav>
                                        <p:tav tm="100000">
                                          <p:val>
                                            <p:strVal val="#ppt_x"/>
                                          </p:val>
                                        </p:tav>
                                      </p:tavLst>
                                    </p:anim>
                                    <p:anim calcmode="lin" valueType="num">
                                      <p:cBhvr>
                                        <p:cTn id="1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anim calcmode="lin" valueType="num">
                                      <p:cBhvr>
                                        <p:cTn id="57" dur="1000" fill="hold"/>
                                        <p:tgtEl>
                                          <p:spTgt spid="12"/>
                                        </p:tgtEl>
                                        <p:attrNameLst>
                                          <p:attrName>ppt_x</p:attrName>
                                        </p:attrNameLst>
                                      </p:cBhvr>
                                      <p:tavLst>
                                        <p:tav tm="0">
                                          <p:val>
                                            <p:strVal val="#ppt_x"/>
                                          </p:val>
                                        </p:tav>
                                        <p:tav tm="100000">
                                          <p:val>
                                            <p:strVal val="#ppt_x"/>
                                          </p:val>
                                        </p:tav>
                                      </p:tavLst>
                                    </p:anim>
                                    <p:anim calcmode="lin" valueType="num">
                                      <p:cBhvr>
                                        <p:cTn id="5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1000"/>
                                        <p:tgtEl>
                                          <p:spTgt spid="22"/>
                                        </p:tgtEl>
                                      </p:cBhvr>
                                    </p:animEffect>
                                    <p:anim calcmode="lin" valueType="num">
                                      <p:cBhvr>
                                        <p:cTn id="64" dur="1000" fill="hold"/>
                                        <p:tgtEl>
                                          <p:spTgt spid="22"/>
                                        </p:tgtEl>
                                        <p:attrNameLst>
                                          <p:attrName>ppt_x</p:attrName>
                                        </p:attrNameLst>
                                      </p:cBhvr>
                                      <p:tavLst>
                                        <p:tav tm="0">
                                          <p:val>
                                            <p:strVal val="#ppt_x"/>
                                          </p:val>
                                        </p:tav>
                                        <p:tav tm="100000">
                                          <p:val>
                                            <p:strVal val="#ppt_x"/>
                                          </p:val>
                                        </p:tav>
                                      </p:tavLst>
                                    </p:anim>
                                    <p:anim calcmode="lin" valueType="num">
                                      <p:cBhvr>
                                        <p:cTn id="6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1000"/>
                                        <p:tgtEl>
                                          <p:spTgt spid="15"/>
                                        </p:tgtEl>
                                      </p:cBhvr>
                                    </p:animEffect>
                                    <p:anim calcmode="lin" valueType="num">
                                      <p:cBhvr>
                                        <p:cTn id="78" dur="1000" fill="hold"/>
                                        <p:tgtEl>
                                          <p:spTgt spid="15"/>
                                        </p:tgtEl>
                                        <p:attrNameLst>
                                          <p:attrName>ppt_x</p:attrName>
                                        </p:attrNameLst>
                                      </p:cBhvr>
                                      <p:tavLst>
                                        <p:tav tm="0">
                                          <p:val>
                                            <p:strVal val="#ppt_x"/>
                                          </p:val>
                                        </p:tav>
                                        <p:tav tm="100000">
                                          <p:val>
                                            <p:strVal val="#ppt_x"/>
                                          </p:val>
                                        </p:tav>
                                      </p:tavLst>
                                    </p:anim>
                                    <p:anim calcmode="lin" valueType="num">
                                      <p:cBhvr>
                                        <p:cTn id="7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1000"/>
                                        <p:tgtEl>
                                          <p:spTgt spid="23"/>
                                        </p:tgtEl>
                                      </p:cBhvr>
                                    </p:animEffect>
                                    <p:anim calcmode="lin" valueType="num">
                                      <p:cBhvr>
                                        <p:cTn id="85" dur="1000" fill="hold"/>
                                        <p:tgtEl>
                                          <p:spTgt spid="23"/>
                                        </p:tgtEl>
                                        <p:attrNameLst>
                                          <p:attrName>ppt_x</p:attrName>
                                        </p:attrNameLst>
                                      </p:cBhvr>
                                      <p:tavLst>
                                        <p:tav tm="0">
                                          <p:val>
                                            <p:strVal val="#ppt_x"/>
                                          </p:val>
                                        </p:tav>
                                        <p:tav tm="100000">
                                          <p:val>
                                            <p:strVal val="#ppt_x"/>
                                          </p:val>
                                        </p:tav>
                                      </p:tavLst>
                                    </p:anim>
                                    <p:anim calcmode="lin" valueType="num">
                                      <p:cBhvr>
                                        <p:cTn id="8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1000"/>
                                        <p:tgtEl>
                                          <p:spTgt spid="16"/>
                                        </p:tgtEl>
                                      </p:cBhvr>
                                    </p:animEffect>
                                    <p:anim calcmode="lin" valueType="num">
                                      <p:cBhvr>
                                        <p:cTn id="92" dur="1000" fill="hold"/>
                                        <p:tgtEl>
                                          <p:spTgt spid="16"/>
                                        </p:tgtEl>
                                        <p:attrNameLst>
                                          <p:attrName>ppt_x</p:attrName>
                                        </p:attrNameLst>
                                      </p:cBhvr>
                                      <p:tavLst>
                                        <p:tav tm="0">
                                          <p:val>
                                            <p:strVal val="#ppt_x"/>
                                          </p:val>
                                        </p:tav>
                                        <p:tav tm="100000">
                                          <p:val>
                                            <p:strVal val="#ppt_x"/>
                                          </p:val>
                                        </p:tav>
                                      </p:tavLst>
                                    </p:anim>
                                    <p:anim calcmode="lin" valueType="num">
                                      <p:cBhvr>
                                        <p:cTn id="9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fade">
                                      <p:cBhvr>
                                        <p:cTn id="98" dur="1000"/>
                                        <p:tgtEl>
                                          <p:spTgt spid="17"/>
                                        </p:tgtEl>
                                      </p:cBhvr>
                                    </p:animEffect>
                                    <p:anim calcmode="lin" valueType="num">
                                      <p:cBhvr>
                                        <p:cTn id="99" dur="1000" fill="hold"/>
                                        <p:tgtEl>
                                          <p:spTgt spid="17"/>
                                        </p:tgtEl>
                                        <p:attrNameLst>
                                          <p:attrName>ppt_x</p:attrName>
                                        </p:attrNameLst>
                                      </p:cBhvr>
                                      <p:tavLst>
                                        <p:tav tm="0">
                                          <p:val>
                                            <p:strVal val="#ppt_x"/>
                                          </p:val>
                                        </p:tav>
                                        <p:tav tm="100000">
                                          <p:val>
                                            <p:strVal val="#ppt_x"/>
                                          </p:val>
                                        </p:tav>
                                      </p:tavLst>
                                    </p:anim>
                                    <p:anim calcmode="lin" valueType="num">
                                      <p:cBhvr>
                                        <p:cTn id="10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fade">
                                      <p:cBhvr>
                                        <p:cTn id="105" dur="1000"/>
                                        <p:tgtEl>
                                          <p:spTgt spid="24"/>
                                        </p:tgtEl>
                                      </p:cBhvr>
                                    </p:animEffect>
                                    <p:anim calcmode="lin" valueType="num">
                                      <p:cBhvr>
                                        <p:cTn id="106" dur="1000" fill="hold"/>
                                        <p:tgtEl>
                                          <p:spTgt spid="24"/>
                                        </p:tgtEl>
                                        <p:attrNameLst>
                                          <p:attrName>ppt_x</p:attrName>
                                        </p:attrNameLst>
                                      </p:cBhvr>
                                      <p:tavLst>
                                        <p:tav tm="0">
                                          <p:val>
                                            <p:strVal val="#ppt_x"/>
                                          </p:val>
                                        </p:tav>
                                        <p:tav tm="100000">
                                          <p:val>
                                            <p:strVal val="#ppt_x"/>
                                          </p:val>
                                        </p:tav>
                                      </p:tavLst>
                                    </p:anim>
                                    <p:anim calcmode="lin" valueType="num">
                                      <p:cBhvr>
                                        <p:cTn id="10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fade">
                                      <p:cBhvr>
                                        <p:cTn id="112" dur="1000"/>
                                        <p:tgtEl>
                                          <p:spTgt spid="18"/>
                                        </p:tgtEl>
                                      </p:cBhvr>
                                    </p:animEffect>
                                    <p:anim calcmode="lin" valueType="num">
                                      <p:cBhvr>
                                        <p:cTn id="113" dur="1000" fill="hold"/>
                                        <p:tgtEl>
                                          <p:spTgt spid="18"/>
                                        </p:tgtEl>
                                        <p:attrNameLst>
                                          <p:attrName>ppt_x</p:attrName>
                                        </p:attrNameLst>
                                      </p:cBhvr>
                                      <p:tavLst>
                                        <p:tav tm="0">
                                          <p:val>
                                            <p:strVal val="#ppt_x"/>
                                          </p:val>
                                        </p:tav>
                                        <p:tav tm="100000">
                                          <p:val>
                                            <p:strVal val="#ppt_x"/>
                                          </p:val>
                                        </p:tav>
                                      </p:tavLst>
                                    </p:anim>
                                    <p:anim calcmode="lin" valueType="num">
                                      <p:cBhvr>
                                        <p:cTn id="11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grpId="0" nodeType="clickEffect">
                                  <p:stCondLst>
                                    <p:cond delay="0"/>
                                  </p:stCondLst>
                                  <p:childTnLst>
                                    <p:set>
                                      <p:cBhvr>
                                        <p:cTn id="118" dur="1" fill="hold">
                                          <p:stCondLst>
                                            <p:cond delay="0"/>
                                          </p:stCondLst>
                                        </p:cTn>
                                        <p:tgtEl>
                                          <p:spTgt spid="19"/>
                                        </p:tgtEl>
                                        <p:attrNameLst>
                                          <p:attrName>style.visibility</p:attrName>
                                        </p:attrNameLst>
                                      </p:cBhvr>
                                      <p:to>
                                        <p:strVal val="visible"/>
                                      </p:to>
                                    </p:set>
                                    <p:animEffect transition="in" filter="fade">
                                      <p:cBhvr>
                                        <p:cTn id="119" dur="1000"/>
                                        <p:tgtEl>
                                          <p:spTgt spid="19"/>
                                        </p:tgtEl>
                                      </p:cBhvr>
                                    </p:animEffect>
                                    <p:anim calcmode="lin" valueType="num">
                                      <p:cBhvr>
                                        <p:cTn id="120" dur="1000" fill="hold"/>
                                        <p:tgtEl>
                                          <p:spTgt spid="19"/>
                                        </p:tgtEl>
                                        <p:attrNameLst>
                                          <p:attrName>ppt_x</p:attrName>
                                        </p:attrNameLst>
                                      </p:cBhvr>
                                      <p:tavLst>
                                        <p:tav tm="0">
                                          <p:val>
                                            <p:strVal val="#ppt_x"/>
                                          </p:val>
                                        </p:tav>
                                        <p:tav tm="100000">
                                          <p:val>
                                            <p:strVal val="#ppt_x"/>
                                          </p:val>
                                        </p:tav>
                                      </p:tavLst>
                                    </p:anim>
                                    <p:anim calcmode="lin" valueType="num">
                                      <p:cBhvr>
                                        <p:cTn id="12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title" idx="4294967295"/>
          </p:nvPr>
        </p:nvSpPr>
        <p:spPr>
          <a:xfrm>
            <a:off x="3660775" y="357188"/>
            <a:ext cx="5483225" cy="809625"/>
          </a:xfrm>
          <a:prstGeom prst="rect">
            <a:avLst/>
          </a:prstGeom>
          <a:noFill/>
        </p:spPr>
        <p:txBody>
          <a:bodyPr/>
          <a:lstStyle/>
          <a:p>
            <a:r>
              <a:rPr kumimoji="1" lang="zh-CN" altLang="en-US" smtClean="0">
                <a:latin typeface="黑体" pitchFamily="49" charset="-122"/>
                <a:ea typeface="黑体" pitchFamily="49" charset="-122"/>
              </a:rPr>
              <a:t>讨  论</a:t>
            </a:r>
          </a:p>
        </p:txBody>
      </p:sp>
      <p:sp>
        <p:nvSpPr>
          <p:cNvPr id="28675" name="Rectangle 6"/>
          <p:cNvSpPr>
            <a:spLocks noGrp="1" noChangeArrowheads="1"/>
          </p:cNvSpPr>
          <p:nvPr>
            <p:ph type="body" idx="4294967295"/>
          </p:nvPr>
        </p:nvSpPr>
        <p:spPr>
          <a:xfrm>
            <a:off x="0" y="915988"/>
            <a:ext cx="8229600" cy="2968625"/>
          </a:xfrm>
          <a:prstGeom prst="rect">
            <a:avLst/>
          </a:prstGeom>
        </p:spPr>
        <p:txBody>
          <a:bodyPr/>
          <a:lstStyle/>
          <a:p>
            <a:r>
              <a:rPr lang="en-US" altLang="zh-CN" sz="2800">
                <a:latin typeface="宋体" pitchFamily="2" charset="-122"/>
              </a:rPr>
              <a:t>1.</a:t>
            </a:r>
            <a:r>
              <a:rPr sz="2800">
                <a:latin typeface="宋体" pitchFamily="2" charset="-122"/>
              </a:rPr>
              <a:t>某建工集团承包工程时，自身属主体还是客体，如果它承包我院的工程，我院属主体还是客体，讲明原因。</a:t>
            </a:r>
          </a:p>
          <a:p>
            <a:r>
              <a:rPr lang="en-US" altLang="zh-CN" sz="2800">
                <a:latin typeface="宋体" pitchFamily="2" charset="-122"/>
              </a:rPr>
              <a:t>2.</a:t>
            </a:r>
            <a:r>
              <a:rPr sz="2800">
                <a:latin typeface="宋体" pitchFamily="2" charset="-122"/>
              </a:rPr>
              <a:t>你可以以什么身份进入建筑施工现场。</a:t>
            </a:r>
          </a:p>
        </p:txBody>
      </p:sp>
      <p:pic>
        <p:nvPicPr>
          <p:cNvPr id="28676"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219700" y="2305050"/>
            <a:ext cx="3224213" cy="281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idx="4294967295"/>
          </p:nvPr>
        </p:nvSpPr>
        <p:spPr>
          <a:xfrm>
            <a:off x="1004888" y="65088"/>
            <a:ext cx="8139112" cy="596900"/>
          </a:xfrm>
          <a:prstGeom prst="rect">
            <a:avLst/>
          </a:prstGeom>
        </p:spPr>
        <p:txBody>
          <a:bodyPr/>
          <a:lstStyle/>
          <a:p>
            <a:r>
              <a:rPr lang="zh-CN" altLang="en-US" smtClean="0"/>
              <a:t>三、建筑市场主体的资质管理</a:t>
            </a:r>
          </a:p>
        </p:txBody>
      </p:sp>
      <p:grpSp>
        <p:nvGrpSpPr>
          <p:cNvPr id="29700" name="Group 21"/>
          <p:cNvGrpSpPr>
            <a:grpSpLocks/>
          </p:cNvGrpSpPr>
          <p:nvPr/>
        </p:nvGrpSpPr>
        <p:grpSpPr bwMode="auto">
          <a:xfrm>
            <a:off x="6094105" y="3242682"/>
            <a:ext cx="2286000" cy="1401762"/>
            <a:chOff x="3504" y="1950"/>
            <a:chExt cx="1440" cy="1680"/>
          </a:xfrm>
        </p:grpSpPr>
        <p:sp>
          <p:nvSpPr>
            <p:cNvPr id="29717" name="AutoShape 3"/>
            <p:cNvSpPr>
              <a:spLocks noChangeArrowheads="1"/>
            </p:cNvSpPr>
            <p:nvPr/>
          </p:nvSpPr>
          <p:spPr bwMode="auto">
            <a:xfrm>
              <a:off x="3504" y="1950"/>
              <a:ext cx="1440" cy="168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endParaRPr lang="zh-CN" altLang="zh-CN">
                <a:latin typeface="Verdana" pitchFamily="34" charset="0"/>
              </a:endParaRPr>
            </a:p>
          </p:txBody>
        </p:sp>
        <p:sp>
          <p:nvSpPr>
            <p:cNvPr id="29718" name="Text Box 4"/>
            <p:cNvSpPr txBox="1">
              <a:spLocks noChangeArrowheads="1"/>
            </p:cNvSpPr>
            <p:nvPr/>
          </p:nvSpPr>
          <p:spPr bwMode="auto">
            <a:xfrm>
              <a:off x="3600" y="2073"/>
              <a:ext cx="1296"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2400" b="1" dirty="0">
                  <a:solidFill>
                    <a:srgbClr val="000000"/>
                  </a:solidFill>
                  <a:latin typeface="微软雅黑" panose="020B0503020204020204" pitchFamily="34" charset="-122"/>
                </a:rPr>
                <a:t>对专业人士的资质管理</a:t>
              </a:r>
              <a:endParaRPr lang="zh-CN" altLang="en-US" sz="2400" dirty="0">
                <a:solidFill>
                  <a:srgbClr val="000000"/>
                </a:solidFill>
                <a:latin typeface="微软雅黑" panose="020B0503020204020204" pitchFamily="34" charset="-122"/>
              </a:endParaRPr>
            </a:p>
          </p:txBody>
        </p:sp>
      </p:grpSp>
      <p:grpSp>
        <p:nvGrpSpPr>
          <p:cNvPr id="29701" name="Group 20"/>
          <p:cNvGrpSpPr>
            <a:grpSpLocks/>
          </p:cNvGrpSpPr>
          <p:nvPr/>
        </p:nvGrpSpPr>
        <p:grpSpPr bwMode="auto">
          <a:xfrm>
            <a:off x="1674505" y="3242682"/>
            <a:ext cx="2286000" cy="1401762"/>
            <a:chOff x="720" y="1950"/>
            <a:chExt cx="1440" cy="1680"/>
          </a:xfrm>
        </p:grpSpPr>
        <p:sp>
          <p:nvSpPr>
            <p:cNvPr id="29715" name="AutoShape 5"/>
            <p:cNvSpPr>
              <a:spLocks noChangeArrowheads="1"/>
            </p:cNvSpPr>
            <p:nvPr/>
          </p:nvSpPr>
          <p:spPr bwMode="auto">
            <a:xfrm>
              <a:off x="720" y="1950"/>
              <a:ext cx="1440" cy="1680"/>
            </a:xfrm>
            <a:prstGeom prst="roundRect">
              <a:avLst>
                <a:gd name="adj" fmla="val 16667"/>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endParaRPr lang="zh-CN" altLang="zh-CN">
                <a:latin typeface="Verdana" pitchFamily="34" charset="0"/>
              </a:endParaRPr>
            </a:p>
          </p:txBody>
        </p:sp>
        <p:sp>
          <p:nvSpPr>
            <p:cNvPr id="29716" name="Text Box 6"/>
            <p:cNvSpPr txBox="1">
              <a:spLocks noChangeArrowheads="1"/>
            </p:cNvSpPr>
            <p:nvPr/>
          </p:nvSpPr>
          <p:spPr bwMode="auto">
            <a:xfrm>
              <a:off x="780" y="2076"/>
              <a:ext cx="1284"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r>
                <a:rPr lang="zh-CN" altLang="en-US" sz="2400" b="1" dirty="0">
                  <a:solidFill>
                    <a:srgbClr val="000000"/>
                  </a:solidFill>
                  <a:latin typeface="微软雅黑" panose="020B0503020204020204" pitchFamily="34" charset="-122"/>
                </a:rPr>
                <a:t>对从业企业的资质管理</a:t>
              </a:r>
              <a:endParaRPr lang="zh-CN" altLang="en-US" sz="2400" dirty="0">
                <a:solidFill>
                  <a:srgbClr val="000000"/>
                </a:solidFill>
                <a:latin typeface="微软雅黑" panose="020B0503020204020204" pitchFamily="34" charset="-122"/>
              </a:endParaRPr>
            </a:p>
          </p:txBody>
        </p:sp>
      </p:grpSp>
      <p:sp>
        <p:nvSpPr>
          <p:cNvPr id="11" name="Freeform 8"/>
          <p:cNvSpPr>
            <a:spLocks/>
          </p:cNvSpPr>
          <p:nvPr/>
        </p:nvSpPr>
        <p:spPr bwMode="gray">
          <a:xfrm>
            <a:off x="3754130" y="3169657"/>
            <a:ext cx="903288" cy="93027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31765"/>
                  <a:invGamma/>
                </a:schemeClr>
              </a:gs>
            </a:gsLst>
            <a:lin ang="0" scaled="1"/>
          </a:gradFill>
          <a:ln w="0">
            <a:noFill/>
            <a:prstDash val="solid"/>
            <a:round/>
            <a:headEnd/>
            <a:tailEnd/>
          </a:ln>
        </p:spPr>
        <p:txBody>
          <a:bodyPr lIns="91436" tIns="45718" rIns="91436" bIns="45718"/>
          <a:lstStyle/>
          <a:p>
            <a:pPr>
              <a:defRPr/>
            </a:pPr>
            <a:endParaRPr lang="zh-CN" altLang="en-US" dirty="0">
              <a:latin typeface="微软雅黑" panose="020B0503020204020204" pitchFamily="34" charset="-122"/>
              <a:ea typeface="+mn-ea"/>
            </a:endParaRPr>
          </a:p>
        </p:txBody>
      </p:sp>
      <p:sp>
        <p:nvSpPr>
          <p:cNvPr id="29703" name="AutoShape 9"/>
          <p:cNvSpPr>
            <a:spLocks noChangeAspect="1" noChangeArrowheads="1" noTextEdit="1"/>
          </p:cNvSpPr>
          <p:nvPr/>
        </p:nvSpPr>
        <p:spPr bwMode="gray">
          <a:xfrm flipH="1">
            <a:off x="5400368" y="3166482"/>
            <a:ext cx="909637"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8" rIns="91436" bIns="45718"/>
          <a:lstStyle/>
          <a:p>
            <a:endParaRPr lang="zh-CN" altLang="en-US" dirty="0">
              <a:latin typeface="微软雅黑" panose="020B0503020204020204" pitchFamily="34" charset="-122"/>
            </a:endParaRPr>
          </a:p>
        </p:txBody>
      </p:sp>
      <p:sp>
        <p:nvSpPr>
          <p:cNvPr id="13" name="Freeform 10"/>
          <p:cNvSpPr>
            <a:spLocks/>
          </p:cNvSpPr>
          <p:nvPr/>
        </p:nvSpPr>
        <p:spPr bwMode="gray">
          <a:xfrm flipH="1">
            <a:off x="5406718" y="3169657"/>
            <a:ext cx="903287" cy="930275"/>
          </a:xfrm>
          <a:custGeom>
            <a:avLst/>
            <a:gdLst/>
            <a:ahLst/>
            <a:cxnLst>
              <a:cxn ang="0">
                <a:pos x="580" y="0"/>
              </a:cxn>
              <a:cxn ang="0">
                <a:pos x="578" y="90"/>
              </a:cxn>
              <a:cxn ang="0">
                <a:pos x="568" y="174"/>
              </a:cxn>
              <a:cxn ang="0">
                <a:pos x="552" y="252"/>
              </a:cxn>
              <a:cxn ang="0">
                <a:pos x="526" y="324"/>
              </a:cxn>
              <a:cxn ang="0">
                <a:pos x="494" y="390"/>
              </a:cxn>
              <a:cxn ang="0">
                <a:pos x="452" y="450"/>
              </a:cxn>
              <a:cxn ang="0">
                <a:pos x="402" y="508"/>
              </a:cxn>
              <a:cxn ang="0">
                <a:pos x="342" y="560"/>
              </a:cxn>
              <a:cxn ang="0">
                <a:pos x="270" y="610"/>
              </a:cxn>
              <a:cxn ang="0">
                <a:pos x="188" y="656"/>
              </a:cxn>
              <a:cxn ang="0">
                <a:pos x="188" y="798"/>
              </a:cxn>
              <a:cxn ang="0">
                <a:pos x="0" y="514"/>
              </a:cxn>
              <a:cxn ang="0">
                <a:pos x="188" y="230"/>
              </a:cxn>
              <a:cxn ang="0">
                <a:pos x="188" y="372"/>
              </a:cxn>
              <a:cxn ang="0">
                <a:pos x="224" y="368"/>
              </a:cxn>
              <a:cxn ang="0">
                <a:pos x="264" y="356"/>
              </a:cxn>
              <a:cxn ang="0">
                <a:pos x="306" y="336"/>
              </a:cxn>
              <a:cxn ang="0">
                <a:pos x="348" y="310"/>
              </a:cxn>
              <a:cxn ang="0">
                <a:pos x="392" y="280"/>
              </a:cxn>
              <a:cxn ang="0">
                <a:pos x="432" y="246"/>
              </a:cxn>
              <a:cxn ang="0">
                <a:pos x="472" y="208"/>
              </a:cxn>
              <a:cxn ang="0">
                <a:pos x="506" y="166"/>
              </a:cxn>
              <a:cxn ang="0">
                <a:pos x="536" y="124"/>
              </a:cxn>
              <a:cxn ang="0">
                <a:pos x="558" y="82"/>
              </a:cxn>
              <a:cxn ang="0">
                <a:pos x="574" y="40"/>
              </a:cxn>
              <a:cxn ang="0">
                <a:pos x="578" y="0"/>
              </a:cxn>
              <a:cxn ang="0">
                <a:pos x="580" y="0"/>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1"/>
              </a:gs>
              <a:gs pos="100000">
                <a:schemeClr val="accent1">
                  <a:gamma/>
                  <a:tint val="31765"/>
                  <a:invGamma/>
                </a:schemeClr>
              </a:gs>
            </a:gsLst>
            <a:lin ang="0" scaled="1"/>
          </a:gradFill>
          <a:ln w="0">
            <a:noFill/>
            <a:prstDash val="solid"/>
            <a:round/>
            <a:headEnd/>
            <a:tailEnd/>
          </a:ln>
        </p:spPr>
        <p:txBody>
          <a:bodyPr lIns="91436" tIns="45718" rIns="91436" bIns="45718"/>
          <a:lstStyle/>
          <a:p>
            <a:pPr>
              <a:defRPr/>
            </a:pPr>
            <a:endParaRPr lang="zh-CN" altLang="en-US" dirty="0">
              <a:latin typeface="微软雅黑" panose="020B0503020204020204" pitchFamily="34" charset="-122"/>
              <a:ea typeface="+mn-ea"/>
            </a:endParaRPr>
          </a:p>
        </p:txBody>
      </p:sp>
      <p:grpSp>
        <p:nvGrpSpPr>
          <p:cNvPr id="29705" name="Group 22"/>
          <p:cNvGrpSpPr>
            <a:grpSpLocks/>
          </p:cNvGrpSpPr>
          <p:nvPr/>
        </p:nvGrpSpPr>
        <p:grpSpPr bwMode="auto">
          <a:xfrm>
            <a:off x="3579505" y="1948869"/>
            <a:ext cx="2998788" cy="1201738"/>
            <a:chOff x="1920" y="864"/>
            <a:chExt cx="1889" cy="1009"/>
          </a:xfrm>
        </p:grpSpPr>
        <p:grpSp>
          <p:nvGrpSpPr>
            <p:cNvPr id="29706" name="Group 11"/>
            <p:cNvGrpSpPr>
              <a:grpSpLocks/>
            </p:cNvGrpSpPr>
            <p:nvPr/>
          </p:nvGrpSpPr>
          <p:grpSpPr bwMode="auto">
            <a:xfrm>
              <a:off x="1920" y="864"/>
              <a:ext cx="1889" cy="1009"/>
              <a:chOff x="1997" y="1314"/>
              <a:chExt cx="1889" cy="1009"/>
            </a:xfrm>
          </p:grpSpPr>
          <p:grpSp>
            <p:nvGrpSpPr>
              <p:cNvPr id="29708" name="Group 12"/>
              <p:cNvGrpSpPr>
                <a:grpSpLocks/>
              </p:cNvGrpSpPr>
              <p:nvPr/>
            </p:nvGrpSpPr>
            <p:grpSpPr bwMode="auto">
              <a:xfrm>
                <a:off x="1997" y="1404"/>
                <a:ext cx="1889" cy="919"/>
                <a:chOff x="1973" y="1027"/>
                <a:chExt cx="1926" cy="937"/>
              </a:xfrm>
            </p:grpSpPr>
            <p:sp>
              <p:nvSpPr>
                <p:cNvPr id="22" name="Oval 13"/>
                <p:cNvSpPr>
                  <a:spLocks noChangeArrowheads="1"/>
                </p:cNvSpPr>
                <p:nvPr/>
              </p:nvSpPr>
              <p:spPr bwMode="gray">
                <a:xfrm>
                  <a:off x="1994" y="1058"/>
                  <a:ext cx="1905" cy="906"/>
                </a:xfrm>
                <a:prstGeom prst="ellipse">
                  <a:avLst/>
                </a:prstGeom>
                <a:gradFill rotWithShape="1">
                  <a:gsLst>
                    <a:gs pos="0">
                      <a:schemeClr val="hlink"/>
                    </a:gs>
                    <a:gs pos="100000">
                      <a:schemeClr val="hlink">
                        <a:gamma/>
                        <a:shade val="48627"/>
                        <a:invGamma/>
                      </a:schemeClr>
                    </a:gs>
                  </a:gsLst>
                  <a:lin ang="2700000" scaled="1"/>
                </a:gradFill>
                <a:ln w="9525">
                  <a:noFill/>
                  <a:round/>
                  <a:headEnd/>
                  <a:tailEnd/>
                </a:ln>
                <a:effectLst/>
              </p:spPr>
              <p:txBody>
                <a:bodyPr wrap="none"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defRPr/>
                  </a:pPr>
                  <a:endParaRPr lang="zh-CN" altLang="zh-CN" dirty="0" smtClean="0">
                    <a:latin typeface="微软雅黑" panose="020B0503020204020204" pitchFamily="34" charset="-122"/>
                  </a:endParaRPr>
                </a:p>
              </p:txBody>
            </p:sp>
            <p:sp>
              <p:nvSpPr>
                <p:cNvPr id="23" name="Oval 14"/>
                <p:cNvSpPr>
                  <a:spLocks noChangeArrowheads="1"/>
                </p:cNvSpPr>
                <p:nvPr/>
              </p:nvSpPr>
              <p:spPr bwMode="gray">
                <a:xfrm>
                  <a:off x="1973" y="1028"/>
                  <a:ext cx="1905" cy="906"/>
                </a:xfrm>
                <a:prstGeom prst="ellipse">
                  <a:avLst/>
                </a:prstGeom>
                <a:gradFill rotWithShape="1">
                  <a:gsLst>
                    <a:gs pos="0">
                      <a:schemeClr val="hlink">
                        <a:gamma/>
                        <a:tint val="44314"/>
                        <a:invGamma/>
                      </a:schemeClr>
                    </a:gs>
                    <a:gs pos="100000">
                      <a:schemeClr val="hlink"/>
                    </a:gs>
                  </a:gsLst>
                  <a:lin ang="2700000" scaled="1"/>
                </a:gradFill>
                <a:ln w="9525">
                  <a:noFill/>
                  <a:round/>
                  <a:headEnd/>
                  <a:tailEnd/>
                </a:ln>
                <a:effectLst/>
              </p:spPr>
              <p:txBody>
                <a:bodyPr wrap="none"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defRPr/>
                  </a:pPr>
                  <a:endParaRPr lang="zh-CN" altLang="zh-CN" dirty="0" smtClean="0">
                    <a:latin typeface="微软雅黑" panose="020B0503020204020204" pitchFamily="34" charset="-122"/>
                  </a:endParaRPr>
                </a:p>
              </p:txBody>
            </p:sp>
          </p:grpSp>
          <p:sp>
            <p:nvSpPr>
              <p:cNvPr id="18" name="Oval 15"/>
              <p:cNvSpPr>
                <a:spLocks noChangeArrowheads="1"/>
              </p:cNvSpPr>
              <p:nvPr/>
            </p:nvSpPr>
            <p:spPr bwMode="gray">
              <a:xfrm>
                <a:off x="2086" y="1314"/>
                <a:ext cx="1691" cy="845"/>
              </a:xfrm>
              <a:prstGeom prst="ellipse">
                <a:avLst/>
              </a:prstGeom>
              <a:gradFill rotWithShape="1">
                <a:gsLst>
                  <a:gs pos="0">
                    <a:schemeClr val="accent1">
                      <a:gamma/>
                      <a:shade val="46275"/>
                      <a:invGamma/>
                    </a:schemeClr>
                  </a:gs>
                  <a:gs pos="100000">
                    <a:schemeClr val="accent1"/>
                  </a:gs>
                </a:gsLst>
                <a:lin ang="2700000" scaled="1"/>
              </a:gradFill>
              <a:ln w="9525" algn="ctr">
                <a:noFill/>
                <a:round/>
                <a:headEnd/>
                <a:tailEnd/>
              </a:ln>
              <a:effectLst/>
            </p:spPr>
            <p:txBody>
              <a:bodyPr vert="eaVert" wrap="none"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defRPr/>
                </a:pPr>
                <a:endParaRPr lang="zh-CN" altLang="zh-CN" dirty="0" smtClean="0">
                  <a:latin typeface="微软雅黑" panose="020B0503020204020204" pitchFamily="34" charset="-122"/>
                </a:endParaRPr>
              </a:p>
            </p:txBody>
          </p:sp>
          <p:sp>
            <p:nvSpPr>
              <p:cNvPr id="19" name="Oval 16"/>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w="9525" algn="ctr">
                <a:noFill/>
                <a:round/>
                <a:headEnd/>
                <a:tailEnd/>
              </a:ln>
              <a:effectLst/>
            </p:spPr>
            <p:txBody>
              <a:bodyPr vert="eaVert" wrap="none"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defRPr/>
                </a:pPr>
                <a:endParaRPr lang="zh-CN" altLang="zh-CN" dirty="0" smtClean="0">
                  <a:latin typeface="微软雅黑" panose="020B0503020204020204" pitchFamily="34" charset="-122"/>
                </a:endParaRPr>
              </a:p>
            </p:txBody>
          </p:sp>
          <p:sp>
            <p:nvSpPr>
              <p:cNvPr id="20" name="Oval 17"/>
              <p:cNvSpPr>
                <a:spLocks noChangeArrowheads="1"/>
              </p:cNvSpPr>
              <p:nvPr/>
            </p:nvSpPr>
            <p:spPr bwMode="gray">
              <a:xfrm>
                <a:off x="2125" y="1327"/>
                <a:ext cx="1570" cy="769"/>
              </a:xfrm>
              <a:prstGeom prst="ellipse">
                <a:avLst/>
              </a:prstGeom>
              <a:gradFill rotWithShape="1">
                <a:gsLst>
                  <a:gs pos="0">
                    <a:schemeClr val="accent1">
                      <a:gamma/>
                      <a:shade val="79216"/>
                      <a:invGamma/>
                    </a:schemeClr>
                  </a:gs>
                  <a:gs pos="100000">
                    <a:schemeClr val="accent1">
                      <a:alpha val="48000"/>
                    </a:schemeClr>
                  </a:gs>
                </a:gsLst>
                <a:lin ang="2700000" scaled="1"/>
              </a:gradFill>
              <a:ln w="9525" algn="ctr">
                <a:noFill/>
                <a:round/>
                <a:headEnd/>
                <a:tailEnd/>
              </a:ln>
              <a:effectLst/>
            </p:spPr>
            <p:txBody>
              <a:bodyPr vert="eaVert" wrap="none"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defRPr/>
                </a:pPr>
                <a:endParaRPr lang="zh-CN" altLang="zh-CN" dirty="0" smtClean="0">
                  <a:latin typeface="微软雅黑" panose="020B0503020204020204" pitchFamily="34" charset="-122"/>
                </a:endParaRPr>
              </a:p>
            </p:txBody>
          </p:sp>
          <p:sp>
            <p:nvSpPr>
              <p:cNvPr id="21" name="Oval 18"/>
              <p:cNvSpPr>
                <a:spLocks noChangeArrowheads="1"/>
              </p:cNvSpPr>
              <p:nvPr/>
            </p:nvSpPr>
            <p:spPr bwMode="gray">
              <a:xfrm>
                <a:off x="2208" y="1345"/>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w="9525" algn="ctr">
                <a:noFill/>
                <a:round/>
                <a:headEnd/>
                <a:tailEnd/>
              </a:ln>
              <a:effectLst/>
            </p:spPr>
            <p:txBody>
              <a:bodyPr vert="eaVert" wrap="none" anchor="ct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defRPr/>
                </a:pPr>
                <a:endParaRPr lang="zh-CN" altLang="zh-CN" dirty="0" smtClean="0">
                  <a:latin typeface="微软雅黑" panose="020B0503020204020204" pitchFamily="34" charset="-122"/>
                </a:endParaRPr>
              </a:p>
            </p:txBody>
          </p:sp>
        </p:grpSp>
        <p:sp>
          <p:nvSpPr>
            <p:cNvPr id="29707" name="Text Box 19"/>
            <p:cNvSpPr txBox="1">
              <a:spLocks noChangeArrowheads="1"/>
            </p:cNvSpPr>
            <p:nvPr/>
          </p:nvSpPr>
          <p:spPr bwMode="auto">
            <a:xfrm>
              <a:off x="2290" y="990"/>
              <a:ext cx="1091"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sz="2400" b="1" dirty="0">
                  <a:solidFill>
                    <a:srgbClr val="000000"/>
                  </a:solidFill>
                  <a:latin typeface="微软雅黑" panose="020B0503020204020204" pitchFamily="34" charset="-122"/>
                </a:rPr>
                <a:t>建筑市场的</a:t>
              </a:r>
            </a:p>
            <a:p>
              <a:pPr algn="ctr"/>
              <a:r>
                <a:rPr lang="zh-CN" altLang="en-US" sz="2400" b="1" dirty="0">
                  <a:solidFill>
                    <a:srgbClr val="000000"/>
                  </a:solidFill>
                  <a:latin typeface="微软雅黑" panose="020B0503020204020204" pitchFamily="34" charset="-122"/>
                </a:rPr>
                <a:t>资质管理</a:t>
              </a:r>
              <a:endParaRPr lang="zh-CN" altLang="en-US" sz="1400" dirty="0">
                <a:solidFill>
                  <a:srgbClr val="000000"/>
                </a:solidFill>
                <a:latin typeface="微软雅黑" panose="020B0503020204020204" pitchFamily="34" charset="-122"/>
              </a:endParaRPr>
            </a:p>
          </p:txBody>
        </p:sp>
      </p:grpSp>
      <p:sp>
        <p:nvSpPr>
          <p:cNvPr id="25" name="TextBox 24"/>
          <p:cNvSpPr txBox="1"/>
          <p:nvPr/>
        </p:nvSpPr>
        <p:spPr>
          <a:xfrm>
            <a:off x="378764" y="1076311"/>
            <a:ext cx="7654019" cy="909480"/>
          </a:xfrm>
          <a:prstGeom prst="rect">
            <a:avLst/>
          </a:prstGeom>
          <a:noFill/>
        </p:spPr>
        <p:txBody>
          <a:bodyPr wrap="square" lIns="68580" tIns="34290" rIns="68580" bIns="34290" rtlCol="0">
            <a:spAutoFit/>
          </a:bodyPr>
          <a:lstStyle/>
          <a:p>
            <a:pPr>
              <a:lnSpc>
                <a:spcPct val="130000"/>
              </a:lnSpc>
            </a:pPr>
            <a:r>
              <a:rPr lang="zh-CN" altLang="en-US" sz="2100" dirty="0">
                <a:latin typeface="宋体" panose="02010600030101010101" pitchFamily="2" charset="-122"/>
              </a:rPr>
              <a:t>为保证建设工程的质量和安全，对从事建设活动的单位和专业技术人员必须实行从业资格管理，即资质管理制度。</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4294967295"/>
          </p:nvPr>
        </p:nvSpPr>
        <p:spPr>
          <a:xfrm>
            <a:off x="925513" y="735013"/>
            <a:ext cx="8218487" cy="3802062"/>
          </a:xfrm>
          <a:prstGeom prst="rect">
            <a:avLst/>
          </a:prstGeom>
        </p:spPr>
        <p:txBody>
          <a:bodyPr/>
          <a:lstStyle/>
          <a:p>
            <a:pPr>
              <a:lnSpc>
                <a:spcPct val="140000"/>
              </a:lnSpc>
              <a:buFontTx/>
              <a:buNone/>
            </a:pPr>
            <a:endParaRPr lang="en-US" altLang="zh-CN" b="1" dirty="0">
              <a:ea typeface="黑体" pitchFamily="49" charset="-122"/>
            </a:endParaRPr>
          </a:p>
          <a:p>
            <a:pPr>
              <a:lnSpc>
                <a:spcPct val="140000"/>
              </a:lnSpc>
              <a:buFontTx/>
              <a:buNone/>
            </a:pPr>
            <a:r>
              <a:rPr b="1">
                <a:latin typeface="宋体" pitchFamily="2" charset="-122"/>
              </a:rPr>
              <a:t>　</a:t>
            </a:r>
            <a:r>
              <a:rPr lang="en-US" altLang="zh-CN">
                <a:latin typeface="宋体" pitchFamily="2" charset="-122"/>
              </a:rPr>
              <a:t>1.</a:t>
            </a:r>
            <a:r>
              <a:rPr>
                <a:latin typeface="宋体" pitchFamily="2" charset="-122"/>
              </a:rPr>
              <a:t>从业企业资质管理</a:t>
            </a:r>
          </a:p>
          <a:p>
            <a:pPr>
              <a:lnSpc>
                <a:spcPct val="140000"/>
              </a:lnSpc>
              <a:buFontTx/>
              <a:buNone/>
            </a:pPr>
            <a:r>
              <a:rPr>
                <a:latin typeface="宋体" pitchFamily="2" charset="-122"/>
              </a:rPr>
              <a:t>（</a:t>
            </a:r>
            <a:r>
              <a:rPr lang="en-US" altLang="zh-CN">
                <a:latin typeface="宋体" pitchFamily="2" charset="-122"/>
              </a:rPr>
              <a:t>1</a:t>
            </a:r>
            <a:r>
              <a:rPr>
                <a:latin typeface="宋体" pitchFamily="2" charset="-122"/>
              </a:rPr>
              <a:t>）工程勘察设计企业资质管理</a:t>
            </a:r>
          </a:p>
          <a:p>
            <a:pPr>
              <a:lnSpc>
                <a:spcPct val="140000"/>
              </a:lnSpc>
              <a:buFontTx/>
              <a:buNone/>
            </a:pPr>
            <a:r>
              <a:rPr>
                <a:latin typeface="宋体" pitchFamily="2" charset="-122"/>
              </a:rPr>
              <a:t>（</a:t>
            </a:r>
            <a:r>
              <a:rPr lang="en-US" altLang="zh-CN">
                <a:latin typeface="宋体" pitchFamily="2" charset="-122"/>
              </a:rPr>
              <a:t>2</a:t>
            </a:r>
            <a:r>
              <a:rPr>
                <a:latin typeface="宋体" pitchFamily="2" charset="-122"/>
              </a:rPr>
              <a:t>）建筑业企业（承包商）资质管理</a:t>
            </a:r>
          </a:p>
          <a:p>
            <a:pPr>
              <a:lnSpc>
                <a:spcPct val="140000"/>
              </a:lnSpc>
              <a:buFontTx/>
              <a:buNone/>
            </a:pPr>
            <a:r>
              <a:rPr>
                <a:latin typeface="宋体" pitchFamily="2" charset="-122"/>
              </a:rPr>
              <a:t>（</a:t>
            </a:r>
            <a:r>
              <a:rPr lang="en-US" altLang="zh-CN">
                <a:latin typeface="宋体" pitchFamily="2" charset="-122"/>
              </a:rPr>
              <a:t>3</a:t>
            </a:r>
            <a:r>
              <a:rPr>
                <a:latin typeface="宋体" pitchFamily="2" charset="-122"/>
              </a:rPr>
              <a:t>）工程咨询单位资质管理</a:t>
            </a:r>
          </a:p>
          <a:p>
            <a:pPr>
              <a:lnSpc>
                <a:spcPct val="140000"/>
              </a:lnSpc>
              <a:buFontTx/>
              <a:buNone/>
            </a:pPr>
            <a:r>
              <a:rPr>
                <a:latin typeface="宋体" pitchFamily="2" charset="-122"/>
              </a:rPr>
              <a:t>　</a:t>
            </a:r>
          </a:p>
        </p:txBody>
      </p:sp>
      <p:pic>
        <p:nvPicPr>
          <p:cNvPr id="30723" name="Picture 4" descr="RBIRM0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488" y="2733675"/>
            <a:ext cx="1755775" cy="135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004888" y="65088"/>
            <a:ext cx="8139112" cy="596900"/>
          </a:xfrm>
          <a:prstGeom prst="rect">
            <a:avLst/>
          </a:prstGeom>
        </p:spPr>
        <p:txBody>
          <a:bodyPr/>
          <a:lstStyle/>
          <a:p>
            <a:r>
              <a:rPr lang="zh-CN" altLang="en-US" dirty="0" smtClean="0"/>
              <a:t>考核方式</a:t>
            </a:r>
            <a:endParaRPr lang="zh-CN" altLang="en-US" dirty="0"/>
          </a:p>
        </p:txBody>
      </p:sp>
      <p:graphicFrame>
        <p:nvGraphicFramePr>
          <p:cNvPr id="4" name="图示 3"/>
          <p:cNvGraphicFramePr/>
          <p:nvPr/>
        </p:nvGraphicFramePr>
        <p:xfrm>
          <a:off x="1471246" y="737577"/>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50441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3405188" y="3730625"/>
            <a:ext cx="5738812" cy="530225"/>
          </a:xfrm>
          <a:prstGeom prst="rect">
            <a:avLst/>
          </a:prstGeom>
        </p:spPr>
        <p:txBody>
          <a:bodyPr rtlCol="0">
            <a:normAutofit fontScale="90000"/>
          </a:bodyPr>
          <a:lstStyle/>
          <a:p>
            <a:pPr defTabSz="514325" fontAlgn="auto">
              <a:spcAft>
                <a:spcPts val="0"/>
              </a:spcAft>
              <a:defRPr/>
            </a:pPr>
            <a:r>
              <a:rPr lang="zh-CN" altLang="en-US" sz="3600" dirty="0">
                <a:solidFill>
                  <a:schemeClr val="tx1"/>
                </a:solidFill>
                <a:ea typeface="楷体_GB2312" pitchFamily="49" charset="-122"/>
              </a:rPr>
              <a:t>专业人士的注册条件</a:t>
            </a:r>
          </a:p>
        </p:txBody>
      </p:sp>
      <p:sp>
        <p:nvSpPr>
          <p:cNvPr id="31747" name="Rectangle 3"/>
          <p:cNvSpPr>
            <a:spLocks noGrp="1" noChangeArrowheads="1"/>
          </p:cNvSpPr>
          <p:nvPr>
            <p:ph type="body" idx="4294967295"/>
          </p:nvPr>
        </p:nvSpPr>
        <p:spPr>
          <a:xfrm>
            <a:off x="0" y="1200150"/>
            <a:ext cx="8229600" cy="3394075"/>
          </a:xfrm>
          <a:prstGeom prst="rect">
            <a:avLst/>
          </a:prstGeom>
        </p:spPr>
        <p:txBody>
          <a:bodyPr/>
          <a:lstStyle/>
          <a:p>
            <a:endParaRPr lang="en-US" altLang="zh-CN"/>
          </a:p>
          <a:p>
            <a:endParaRPr lang="en-US" altLang="zh-CN"/>
          </a:p>
          <a:p>
            <a:endParaRPr lang="en-US" altLang="zh-CN"/>
          </a:p>
          <a:p>
            <a:endParaRPr lang="en-US" altLang="zh-CN"/>
          </a:p>
          <a:p>
            <a:endParaRPr lang="en-US" altLang="zh-CN"/>
          </a:p>
          <a:p>
            <a:endParaRPr lang="en-US" altLang="zh-CN"/>
          </a:p>
          <a:p>
            <a:endParaRPr lang="en-US" altLang="zh-CN"/>
          </a:p>
        </p:txBody>
      </p:sp>
      <p:grpSp>
        <p:nvGrpSpPr>
          <p:cNvPr id="31748" name="Group 5"/>
          <p:cNvGrpSpPr>
            <a:grpSpLocks noChangeAspect="1"/>
          </p:cNvGrpSpPr>
          <p:nvPr/>
        </p:nvGrpSpPr>
        <p:grpSpPr bwMode="auto">
          <a:xfrm>
            <a:off x="323850" y="3219450"/>
            <a:ext cx="2303463" cy="1620838"/>
            <a:chOff x="526" y="2067"/>
            <a:chExt cx="1696" cy="1463"/>
          </a:xfrm>
        </p:grpSpPr>
        <p:sp>
          <p:nvSpPr>
            <p:cNvPr id="31751" name="AutoShape 6"/>
            <p:cNvSpPr>
              <a:spLocks noChangeAspect="1" noChangeArrowheads="1"/>
            </p:cNvSpPr>
            <p:nvPr/>
          </p:nvSpPr>
          <p:spPr bwMode="auto">
            <a:xfrm>
              <a:off x="526" y="2067"/>
              <a:ext cx="1696" cy="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zh-CN" dirty="0">
                <a:latin typeface="微软雅黑" panose="020B0503020204020204" pitchFamily="34" charset="-122"/>
              </a:endParaRPr>
            </a:p>
          </p:txBody>
        </p:sp>
        <p:sp>
          <p:nvSpPr>
            <p:cNvPr id="31752" name="Freeform 7"/>
            <p:cNvSpPr>
              <a:spLocks/>
            </p:cNvSpPr>
            <p:nvPr/>
          </p:nvSpPr>
          <p:spPr bwMode="auto">
            <a:xfrm>
              <a:off x="528" y="2067"/>
              <a:ext cx="1694" cy="1456"/>
            </a:xfrm>
            <a:custGeom>
              <a:avLst/>
              <a:gdLst>
                <a:gd name="T0" fmla="*/ 726 w 3388"/>
                <a:gd name="T1" fmla="*/ 116 h 2914"/>
                <a:gd name="T2" fmla="*/ 541 w 3388"/>
                <a:gd name="T3" fmla="*/ 170 h 2914"/>
                <a:gd name="T4" fmla="*/ 446 w 3388"/>
                <a:gd name="T5" fmla="*/ 309 h 2914"/>
                <a:gd name="T6" fmla="*/ 406 w 3388"/>
                <a:gd name="T7" fmla="*/ 269 h 2914"/>
                <a:gd name="T8" fmla="*/ 399 w 3388"/>
                <a:gd name="T9" fmla="*/ 316 h 2914"/>
                <a:gd name="T10" fmla="*/ 376 w 3388"/>
                <a:gd name="T11" fmla="*/ 310 h 2914"/>
                <a:gd name="T12" fmla="*/ 355 w 3388"/>
                <a:gd name="T13" fmla="*/ 331 h 2914"/>
                <a:gd name="T14" fmla="*/ 377 w 3388"/>
                <a:gd name="T15" fmla="*/ 363 h 2914"/>
                <a:gd name="T16" fmla="*/ 376 w 3388"/>
                <a:gd name="T17" fmla="*/ 481 h 2914"/>
                <a:gd name="T18" fmla="*/ 336 w 3388"/>
                <a:gd name="T19" fmla="*/ 652 h 2914"/>
                <a:gd name="T20" fmla="*/ 434 w 3388"/>
                <a:gd name="T21" fmla="*/ 725 h 2914"/>
                <a:gd name="T22" fmla="*/ 506 w 3388"/>
                <a:gd name="T23" fmla="*/ 794 h 2914"/>
                <a:gd name="T24" fmla="*/ 569 w 3388"/>
                <a:gd name="T25" fmla="*/ 898 h 2914"/>
                <a:gd name="T26" fmla="*/ 622 w 3388"/>
                <a:gd name="T27" fmla="*/ 912 h 2914"/>
                <a:gd name="T28" fmla="*/ 634 w 3388"/>
                <a:gd name="T29" fmla="*/ 1030 h 2914"/>
                <a:gd name="T30" fmla="*/ 461 w 3388"/>
                <a:gd name="T31" fmla="*/ 1080 h 2914"/>
                <a:gd name="T32" fmla="*/ 188 w 3388"/>
                <a:gd name="T33" fmla="*/ 1147 h 2914"/>
                <a:gd name="T34" fmla="*/ 8 w 3388"/>
                <a:gd name="T35" fmla="*/ 1350 h 2914"/>
                <a:gd name="T36" fmla="*/ 110 w 3388"/>
                <a:gd name="T37" fmla="*/ 1432 h 2914"/>
                <a:gd name="T38" fmla="*/ 923 w 3388"/>
                <a:gd name="T39" fmla="*/ 1430 h 2914"/>
                <a:gd name="T40" fmla="*/ 1228 w 3388"/>
                <a:gd name="T41" fmla="*/ 1336 h 2914"/>
                <a:gd name="T42" fmla="*/ 1175 w 3388"/>
                <a:gd name="T43" fmla="*/ 1214 h 2914"/>
                <a:gd name="T44" fmla="*/ 1030 w 3388"/>
                <a:gd name="T45" fmla="*/ 1175 h 2914"/>
                <a:gd name="T46" fmla="*/ 1067 w 3388"/>
                <a:gd name="T47" fmla="*/ 1118 h 2914"/>
                <a:gd name="T48" fmla="*/ 1064 w 3388"/>
                <a:gd name="T49" fmla="*/ 980 h 2914"/>
                <a:gd name="T50" fmla="*/ 1043 w 3388"/>
                <a:gd name="T51" fmla="*/ 781 h 2914"/>
                <a:gd name="T52" fmla="*/ 1010 w 3388"/>
                <a:gd name="T53" fmla="*/ 634 h 2914"/>
                <a:gd name="T54" fmla="*/ 1023 w 3388"/>
                <a:gd name="T55" fmla="*/ 606 h 2914"/>
                <a:gd name="T56" fmla="*/ 1054 w 3388"/>
                <a:gd name="T57" fmla="*/ 609 h 2914"/>
                <a:gd name="T58" fmla="*/ 1060 w 3388"/>
                <a:gd name="T59" fmla="*/ 562 h 2914"/>
                <a:gd name="T60" fmla="*/ 1019 w 3388"/>
                <a:gd name="T61" fmla="*/ 511 h 2914"/>
                <a:gd name="T62" fmla="*/ 996 w 3388"/>
                <a:gd name="T63" fmla="*/ 470 h 2914"/>
                <a:gd name="T64" fmla="*/ 1038 w 3388"/>
                <a:gd name="T65" fmla="*/ 494 h 2914"/>
                <a:gd name="T66" fmla="*/ 1164 w 3388"/>
                <a:gd name="T67" fmla="*/ 709 h 2914"/>
                <a:gd name="T68" fmla="*/ 1114 w 3388"/>
                <a:gd name="T69" fmla="*/ 742 h 2914"/>
                <a:gd name="T70" fmla="*/ 1106 w 3388"/>
                <a:gd name="T71" fmla="*/ 874 h 2914"/>
                <a:gd name="T72" fmla="*/ 1198 w 3388"/>
                <a:gd name="T73" fmla="*/ 1002 h 2914"/>
                <a:gd name="T74" fmla="*/ 1327 w 3388"/>
                <a:gd name="T75" fmla="*/ 1014 h 2914"/>
                <a:gd name="T76" fmla="*/ 1447 w 3388"/>
                <a:gd name="T77" fmla="*/ 1201 h 2914"/>
                <a:gd name="T78" fmla="*/ 1515 w 3388"/>
                <a:gd name="T79" fmla="*/ 1317 h 2914"/>
                <a:gd name="T80" fmla="*/ 1584 w 3388"/>
                <a:gd name="T81" fmla="*/ 1422 h 2914"/>
                <a:gd name="T82" fmla="*/ 1659 w 3388"/>
                <a:gd name="T83" fmla="*/ 1426 h 2914"/>
                <a:gd name="T84" fmla="*/ 1672 w 3388"/>
                <a:gd name="T85" fmla="*/ 1354 h 2914"/>
                <a:gd name="T86" fmla="*/ 1488 w 3388"/>
                <a:gd name="T87" fmla="*/ 1068 h 2914"/>
                <a:gd name="T88" fmla="*/ 1527 w 3388"/>
                <a:gd name="T89" fmla="*/ 1007 h 2914"/>
                <a:gd name="T90" fmla="*/ 1600 w 3388"/>
                <a:gd name="T91" fmla="*/ 1022 h 2914"/>
                <a:gd name="T92" fmla="*/ 1663 w 3388"/>
                <a:gd name="T93" fmla="*/ 1010 h 2914"/>
                <a:gd name="T94" fmla="*/ 1642 w 3388"/>
                <a:gd name="T95" fmla="*/ 969 h 2914"/>
                <a:gd name="T96" fmla="*/ 1478 w 3388"/>
                <a:gd name="T97" fmla="*/ 934 h 2914"/>
                <a:gd name="T98" fmla="*/ 1438 w 3388"/>
                <a:gd name="T99" fmla="*/ 842 h 2914"/>
                <a:gd name="T100" fmla="*/ 1424 w 3388"/>
                <a:gd name="T101" fmla="*/ 747 h 2914"/>
                <a:gd name="T102" fmla="*/ 1375 w 3388"/>
                <a:gd name="T103" fmla="*/ 663 h 2914"/>
                <a:gd name="T104" fmla="*/ 1371 w 3388"/>
                <a:gd name="T105" fmla="*/ 593 h 2914"/>
                <a:gd name="T106" fmla="*/ 1318 w 3388"/>
                <a:gd name="T107" fmla="*/ 564 h 2914"/>
                <a:gd name="T108" fmla="*/ 1267 w 3388"/>
                <a:gd name="T109" fmla="*/ 656 h 2914"/>
                <a:gd name="T110" fmla="*/ 1166 w 3388"/>
                <a:gd name="T111" fmla="*/ 613 h 2914"/>
                <a:gd name="T112" fmla="*/ 1080 w 3388"/>
                <a:gd name="T113" fmla="*/ 447 h 2914"/>
                <a:gd name="T114" fmla="*/ 1147 w 3388"/>
                <a:gd name="T115" fmla="*/ 377 h 2914"/>
                <a:gd name="T116" fmla="*/ 1146 w 3388"/>
                <a:gd name="T117" fmla="*/ 310 h 2914"/>
                <a:gd name="T118" fmla="*/ 1037 w 3388"/>
                <a:gd name="T119" fmla="*/ 261 h 2914"/>
                <a:gd name="T120" fmla="*/ 892 w 3388"/>
                <a:gd name="T121" fmla="*/ 174 h 2914"/>
                <a:gd name="T122" fmla="*/ 781 w 3388"/>
                <a:gd name="T123" fmla="*/ 5 h 2914"/>
                <a:gd name="T124" fmla="*/ 737 w 3388"/>
                <a:gd name="T125" fmla="*/ 37 h 291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388"/>
                <a:gd name="T190" fmla="*/ 0 h 2914"/>
                <a:gd name="T191" fmla="*/ 3388 w 3388"/>
                <a:gd name="T192" fmla="*/ 2914 h 291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388" h="2914">
                  <a:moveTo>
                    <a:pt x="1472" y="75"/>
                  </a:moveTo>
                  <a:lnTo>
                    <a:pt x="1588" y="224"/>
                  </a:lnTo>
                  <a:lnTo>
                    <a:pt x="1584" y="230"/>
                  </a:lnTo>
                  <a:lnTo>
                    <a:pt x="1571" y="234"/>
                  </a:lnTo>
                  <a:lnTo>
                    <a:pt x="1550" y="234"/>
                  </a:lnTo>
                  <a:lnTo>
                    <a:pt x="1523" y="234"/>
                  </a:lnTo>
                  <a:lnTo>
                    <a:pt x="1489" y="234"/>
                  </a:lnTo>
                  <a:lnTo>
                    <a:pt x="1452" y="232"/>
                  </a:lnTo>
                  <a:lnTo>
                    <a:pt x="1411" y="230"/>
                  </a:lnTo>
                  <a:lnTo>
                    <a:pt x="1366" y="229"/>
                  </a:lnTo>
                  <a:lnTo>
                    <a:pt x="1321" y="229"/>
                  </a:lnTo>
                  <a:lnTo>
                    <a:pt x="1275" y="230"/>
                  </a:lnTo>
                  <a:lnTo>
                    <a:pt x="1220" y="245"/>
                  </a:lnTo>
                  <a:lnTo>
                    <a:pt x="1171" y="269"/>
                  </a:lnTo>
                  <a:lnTo>
                    <a:pt x="1124" y="302"/>
                  </a:lnTo>
                  <a:lnTo>
                    <a:pt x="1081" y="341"/>
                  </a:lnTo>
                  <a:lnTo>
                    <a:pt x="1043" y="386"/>
                  </a:lnTo>
                  <a:lnTo>
                    <a:pt x="1009" y="434"/>
                  </a:lnTo>
                  <a:lnTo>
                    <a:pt x="979" y="485"/>
                  </a:lnTo>
                  <a:lnTo>
                    <a:pt x="953" y="538"/>
                  </a:lnTo>
                  <a:lnTo>
                    <a:pt x="931" y="590"/>
                  </a:lnTo>
                  <a:lnTo>
                    <a:pt x="912" y="642"/>
                  </a:lnTo>
                  <a:lnTo>
                    <a:pt x="899" y="632"/>
                  </a:lnTo>
                  <a:lnTo>
                    <a:pt x="892" y="618"/>
                  </a:lnTo>
                  <a:lnTo>
                    <a:pt x="888" y="600"/>
                  </a:lnTo>
                  <a:lnTo>
                    <a:pt x="886" y="582"/>
                  </a:lnTo>
                  <a:lnTo>
                    <a:pt x="883" y="565"/>
                  </a:lnTo>
                  <a:lnTo>
                    <a:pt x="880" y="549"/>
                  </a:lnTo>
                  <a:lnTo>
                    <a:pt x="872" y="536"/>
                  </a:lnTo>
                  <a:lnTo>
                    <a:pt x="859" y="530"/>
                  </a:lnTo>
                  <a:lnTo>
                    <a:pt x="840" y="530"/>
                  </a:lnTo>
                  <a:lnTo>
                    <a:pt x="811" y="539"/>
                  </a:lnTo>
                  <a:lnTo>
                    <a:pt x="804" y="550"/>
                  </a:lnTo>
                  <a:lnTo>
                    <a:pt x="800" y="562"/>
                  </a:lnTo>
                  <a:lnTo>
                    <a:pt x="796" y="573"/>
                  </a:lnTo>
                  <a:lnTo>
                    <a:pt x="795" y="586"/>
                  </a:lnTo>
                  <a:lnTo>
                    <a:pt x="795" y="597"/>
                  </a:lnTo>
                  <a:lnTo>
                    <a:pt x="796" y="610"/>
                  </a:lnTo>
                  <a:lnTo>
                    <a:pt x="798" y="622"/>
                  </a:lnTo>
                  <a:lnTo>
                    <a:pt x="798" y="632"/>
                  </a:lnTo>
                  <a:lnTo>
                    <a:pt x="800" y="643"/>
                  </a:lnTo>
                  <a:lnTo>
                    <a:pt x="800" y="651"/>
                  </a:lnTo>
                  <a:lnTo>
                    <a:pt x="793" y="646"/>
                  </a:lnTo>
                  <a:lnTo>
                    <a:pt x="785" y="640"/>
                  </a:lnTo>
                  <a:lnTo>
                    <a:pt x="777" y="634"/>
                  </a:lnTo>
                  <a:lnTo>
                    <a:pt x="769" y="629"/>
                  </a:lnTo>
                  <a:lnTo>
                    <a:pt x="760" y="624"/>
                  </a:lnTo>
                  <a:lnTo>
                    <a:pt x="752" y="621"/>
                  </a:lnTo>
                  <a:lnTo>
                    <a:pt x="742" y="621"/>
                  </a:lnTo>
                  <a:lnTo>
                    <a:pt x="734" y="624"/>
                  </a:lnTo>
                  <a:lnTo>
                    <a:pt x="728" y="630"/>
                  </a:lnTo>
                  <a:lnTo>
                    <a:pt x="720" y="642"/>
                  </a:lnTo>
                  <a:lnTo>
                    <a:pt x="720" y="648"/>
                  </a:lnTo>
                  <a:lnTo>
                    <a:pt x="716" y="653"/>
                  </a:lnTo>
                  <a:lnTo>
                    <a:pt x="713" y="658"/>
                  </a:lnTo>
                  <a:lnTo>
                    <a:pt x="710" y="662"/>
                  </a:lnTo>
                  <a:lnTo>
                    <a:pt x="705" y="666"/>
                  </a:lnTo>
                  <a:lnTo>
                    <a:pt x="702" y="669"/>
                  </a:lnTo>
                  <a:lnTo>
                    <a:pt x="699" y="672"/>
                  </a:lnTo>
                  <a:lnTo>
                    <a:pt x="697" y="677"/>
                  </a:lnTo>
                  <a:lnTo>
                    <a:pt x="697" y="682"/>
                  </a:lnTo>
                  <a:lnTo>
                    <a:pt x="699" y="690"/>
                  </a:lnTo>
                  <a:lnTo>
                    <a:pt x="734" y="706"/>
                  </a:lnTo>
                  <a:lnTo>
                    <a:pt x="753" y="726"/>
                  </a:lnTo>
                  <a:lnTo>
                    <a:pt x="760" y="750"/>
                  </a:lnTo>
                  <a:lnTo>
                    <a:pt x="758" y="778"/>
                  </a:lnTo>
                  <a:lnTo>
                    <a:pt x="750" y="806"/>
                  </a:lnTo>
                  <a:lnTo>
                    <a:pt x="739" y="837"/>
                  </a:lnTo>
                  <a:lnTo>
                    <a:pt x="731" y="869"/>
                  </a:lnTo>
                  <a:lnTo>
                    <a:pt x="728" y="901"/>
                  </a:lnTo>
                  <a:lnTo>
                    <a:pt x="734" y="931"/>
                  </a:lnTo>
                  <a:lnTo>
                    <a:pt x="752" y="962"/>
                  </a:lnTo>
                  <a:lnTo>
                    <a:pt x="736" y="1000"/>
                  </a:lnTo>
                  <a:lnTo>
                    <a:pt x="718" y="1040"/>
                  </a:lnTo>
                  <a:lnTo>
                    <a:pt x="700" y="1083"/>
                  </a:lnTo>
                  <a:lnTo>
                    <a:pt x="684" y="1126"/>
                  </a:lnTo>
                  <a:lnTo>
                    <a:pt x="672" y="1171"/>
                  </a:lnTo>
                  <a:lnTo>
                    <a:pt x="665" y="1216"/>
                  </a:lnTo>
                  <a:lnTo>
                    <a:pt x="664" y="1261"/>
                  </a:lnTo>
                  <a:lnTo>
                    <a:pt x="672" y="1304"/>
                  </a:lnTo>
                  <a:lnTo>
                    <a:pt x="689" y="1344"/>
                  </a:lnTo>
                  <a:lnTo>
                    <a:pt x="720" y="1382"/>
                  </a:lnTo>
                  <a:lnTo>
                    <a:pt x="739" y="1405"/>
                  </a:lnTo>
                  <a:lnTo>
                    <a:pt x="761" y="1421"/>
                  </a:lnTo>
                  <a:lnTo>
                    <a:pt x="785" y="1434"/>
                  </a:lnTo>
                  <a:lnTo>
                    <a:pt x="811" y="1443"/>
                  </a:lnTo>
                  <a:lnTo>
                    <a:pt x="838" y="1448"/>
                  </a:lnTo>
                  <a:lnTo>
                    <a:pt x="867" y="1451"/>
                  </a:lnTo>
                  <a:lnTo>
                    <a:pt x="894" y="1453"/>
                  </a:lnTo>
                  <a:lnTo>
                    <a:pt x="923" y="1451"/>
                  </a:lnTo>
                  <a:lnTo>
                    <a:pt x="950" y="1450"/>
                  </a:lnTo>
                  <a:lnTo>
                    <a:pt x="976" y="1446"/>
                  </a:lnTo>
                  <a:lnTo>
                    <a:pt x="976" y="1488"/>
                  </a:lnTo>
                  <a:lnTo>
                    <a:pt x="982" y="1525"/>
                  </a:lnTo>
                  <a:lnTo>
                    <a:pt x="995" y="1558"/>
                  </a:lnTo>
                  <a:lnTo>
                    <a:pt x="1012" y="1589"/>
                  </a:lnTo>
                  <a:lnTo>
                    <a:pt x="1032" y="1618"/>
                  </a:lnTo>
                  <a:lnTo>
                    <a:pt x="1052" y="1645"/>
                  </a:lnTo>
                  <a:lnTo>
                    <a:pt x="1073" y="1674"/>
                  </a:lnTo>
                  <a:lnTo>
                    <a:pt x="1091" y="1704"/>
                  </a:lnTo>
                  <a:lnTo>
                    <a:pt x="1105" y="1736"/>
                  </a:lnTo>
                  <a:lnTo>
                    <a:pt x="1115" y="1773"/>
                  </a:lnTo>
                  <a:lnTo>
                    <a:pt x="1126" y="1784"/>
                  </a:lnTo>
                  <a:lnTo>
                    <a:pt x="1137" y="1797"/>
                  </a:lnTo>
                  <a:lnTo>
                    <a:pt x="1148" y="1806"/>
                  </a:lnTo>
                  <a:lnTo>
                    <a:pt x="1160" y="1816"/>
                  </a:lnTo>
                  <a:lnTo>
                    <a:pt x="1171" y="1822"/>
                  </a:lnTo>
                  <a:lnTo>
                    <a:pt x="1184" y="1829"/>
                  </a:lnTo>
                  <a:lnTo>
                    <a:pt x="1196" y="1832"/>
                  </a:lnTo>
                  <a:lnTo>
                    <a:pt x="1211" y="1832"/>
                  </a:lnTo>
                  <a:lnTo>
                    <a:pt x="1227" y="1830"/>
                  </a:lnTo>
                  <a:lnTo>
                    <a:pt x="1243" y="1826"/>
                  </a:lnTo>
                  <a:lnTo>
                    <a:pt x="1251" y="1853"/>
                  </a:lnTo>
                  <a:lnTo>
                    <a:pt x="1260" y="1883"/>
                  </a:lnTo>
                  <a:lnTo>
                    <a:pt x="1267" y="1912"/>
                  </a:lnTo>
                  <a:lnTo>
                    <a:pt x="1273" y="1942"/>
                  </a:lnTo>
                  <a:lnTo>
                    <a:pt x="1278" y="1973"/>
                  </a:lnTo>
                  <a:lnTo>
                    <a:pt x="1278" y="2003"/>
                  </a:lnTo>
                  <a:lnTo>
                    <a:pt x="1275" y="2034"/>
                  </a:lnTo>
                  <a:lnTo>
                    <a:pt x="1267" y="2061"/>
                  </a:lnTo>
                  <a:lnTo>
                    <a:pt x="1252" y="2088"/>
                  </a:lnTo>
                  <a:lnTo>
                    <a:pt x="1232" y="2114"/>
                  </a:lnTo>
                  <a:lnTo>
                    <a:pt x="1182" y="2126"/>
                  </a:lnTo>
                  <a:lnTo>
                    <a:pt x="1131" y="2136"/>
                  </a:lnTo>
                  <a:lnTo>
                    <a:pt x="1080" y="2144"/>
                  </a:lnTo>
                  <a:lnTo>
                    <a:pt x="1027" y="2150"/>
                  </a:lnTo>
                  <a:lnTo>
                    <a:pt x="974" y="2155"/>
                  </a:lnTo>
                  <a:lnTo>
                    <a:pt x="921" y="2162"/>
                  </a:lnTo>
                  <a:lnTo>
                    <a:pt x="868" y="2166"/>
                  </a:lnTo>
                  <a:lnTo>
                    <a:pt x="816" y="2173"/>
                  </a:lnTo>
                  <a:lnTo>
                    <a:pt x="764" y="2182"/>
                  </a:lnTo>
                  <a:lnTo>
                    <a:pt x="715" y="2194"/>
                  </a:lnTo>
                  <a:lnTo>
                    <a:pt x="633" y="2221"/>
                  </a:lnTo>
                  <a:lnTo>
                    <a:pt x="548" y="2245"/>
                  </a:lnTo>
                  <a:lnTo>
                    <a:pt x="462" y="2269"/>
                  </a:lnTo>
                  <a:lnTo>
                    <a:pt x="376" y="2296"/>
                  </a:lnTo>
                  <a:lnTo>
                    <a:pt x="294" y="2326"/>
                  </a:lnTo>
                  <a:lnTo>
                    <a:pt x="216" y="2365"/>
                  </a:lnTo>
                  <a:lnTo>
                    <a:pt x="145" y="2411"/>
                  </a:lnTo>
                  <a:lnTo>
                    <a:pt x="84" y="2470"/>
                  </a:lnTo>
                  <a:lnTo>
                    <a:pt x="35" y="2542"/>
                  </a:lnTo>
                  <a:lnTo>
                    <a:pt x="0" y="2630"/>
                  </a:lnTo>
                  <a:lnTo>
                    <a:pt x="6" y="2667"/>
                  </a:lnTo>
                  <a:lnTo>
                    <a:pt x="16" y="2702"/>
                  </a:lnTo>
                  <a:lnTo>
                    <a:pt x="30" y="2733"/>
                  </a:lnTo>
                  <a:lnTo>
                    <a:pt x="49" y="2760"/>
                  </a:lnTo>
                  <a:lnTo>
                    <a:pt x="72" y="2784"/>
                  </a:lnTo>
                  <a:lnTo>
                    <a:pt x="96" y="2806"/>
                  </a:lnTo>
                  <a:lnTo>
                    <a:pt x="124" y="2826"/>
                  </a:lnTo>
                  <a:lnTo>
                    <a:pt x="153" y="2842"/>
                  </a:lnTo>
                  <a:lnTo>
                    <a:pt x="185" y="2854"/>
                  </a:lnTo>
                  <a:lnTo>
                    <a:pt x="219" y="2866"/>
                  </a:lnTo>
                  <a:lnTo>
                    <a:pt x="425" y="2885"/>
                  </a:lnTo>
                  <a:lnTo>
                    <a:pt x="632" y="2899"/>
                  </a:lnTo>
                  <a:lnTo>
                    <a:pt x="836" y="2909"/>
                  </a:lnTo>
                  <a:lnTo>
                    <a:pt x="1041" y="2914"/>
                  </a:lnTo>
                  <a:lnTo>
                    <a:pt x="1244" y="2912"/>
                  </a:lnTo>
                  <a:lnTo>
                    <a:pt x="1448" y="2902"/>
                  </a:lnTo>
                  <a:lnTo>
                    <a:pt x="1648" y="2886"/>
                  </a:lnTo>
                  <a:lnTo>
                    <a:pt x="1846" y="2862"/>
                  </a:lnTo>
                  <a:lnTo>
                    <a:pt x="2041" y="2829"/>
                  </a:lnTo>
                  <a:lnTo>
                    <a:pt x="2235" y="2786"/>
                  </a:lnTo>
                  <a:lnTo>
                    <a:pt x="2268" y="2768"/>
                  </a:lnTo>
                  <a:lnTo>
                    <a:pt x="2305" y="2750"/>
                  </a:lnTo>
                  <a:lnTo>
                    <a:pt x="2345" y="2734"/>
                  </a:lnTo>
                  <a:lnTo>
                    <a:pt x="2385" y="2717"/>
                  </a:lnTo>
                  <a:lnTo>
                    <a:pt x="2422" y="2696"/>
                  </a:lnTo>
                  <a:lnTo>
                    <a:pt x="2456" y="2674"/>
                  </a:lnTo>
                  <a:lnTo>
                    <a:pt x="2484" y="2648"/>
                  </a:lnTo>
                  <a:lnTo>
                    <a:pt x="2504" y="2616"/>
                  </a:lnTo>
                  <a:lnTo>
                    <a:pt x="2515" y="2579"/>
                  </a:lnTo>
                  <a:lnTo>
                    <a:pt x="2513" y="2534"/>
                  </a:lnTo>
                  <a:lnTo>
                    <a:pt x="2476" y="2501"/>
                  </a:lnTo>
                  <a:lnTo>
                    <a:pt x="2436" y="2472"/>
                  </a:lnTo>
                  <a:lnTo>
                    <a:pt x="2395" y="2448"/>
                  </a:lnTo>
                  <a:lnTo>
                    <a:pt x="2350" y="2430"/>
                  </a:lnTo>
                  <a:lnTo>
                    <a:pt x="2302" y="2416"/>
                  </a:lnTo>
                  <a:lnTo>
                    <a:pt x="2254" y="2406"/>
                  </a:lnTo>
                  <a:lnTo>
                    <a:pt x="2204" y="2398"/>
                  </a:lnTo>
                  <a:lnTo>
                    <a:pt x="2153" y="2394"/>
                  </a:lnTo>
                  <a:lnTo>
                    <a:pt x="2102" y="2389"/>
                  </a:lnTo>
                  <a:lnTo>
                    <a:pt x="2049" y="2386"/>
                  </a:lnTo>
                  <a:lnTo>
                    <a:pt x="2051" y="2368"/>
                  </a:lnTo>
                  <a:lnTo>
                    <a:pt x="2059" y="2352"/>
                  </a:lnTo>
                  <a:lnTo>
                    <a:pt x="2072" y="2339"/>
                  </a:lnTo>
                  <a:lnTo>
                    <a:pt x="2088" y="2326"/>
                  </a:lnTo>
                  <a:lnTo>
                    <a:pt x="2104" y="2315"/>
                  </a:lnTo>
                  <a:lnTo>
                    <a:pt x="2118" y="2302"/>
                  </a:lnTo>
                  <a:lnTo>
                    <a:pt x="2131" y="2290"/>
                  </a:lnTo>
                  <a:lnTo>
                    <a:pt x="2139" y="2274"/>
                  </a:lnTo>
                  <a:lnTo>
                    <a:pt x="2140" y="2258"/>
                  </a:lnTo>
                  <a:lnTo>
                    <a:pt x="2134" y="2237"/>
                  </a:lnTo>
                  <a:lnTo>
                    <a:pt x="2049" y="2210"/>
                  </a:lnTo>
                  <a:lnTo>
                    <a:pt x="2080" y="2184"/>
                  </a:lnTo>
                  <a:lnTo>
                    <a:pt x="2102" y="2154"/>
                  </a:lnTo>
                  <a:lnTo>
                    <a:pt x="2116" y="2118"/>
                  </a:lnTo>
                  <a:lnTo>
                    <a:pt x="2126" y="2082"/>
                  </a:lnTo>
                  <a:lnTo>
                    <a:pt x="2129" y="2043"/>
                  </a:lnTo>
                  <a:lnTo>
                    <a:pt x="2129" y="2003"/>
                  </a:lnTo>
                  <a:lnTo>
                    <a:pt x="2128" y="1962"/>
                  </a:lnTo>
                  <a:lnTo>
                    <a:pt x="2126" y="1922"/>
                  </a:lnTo>
                  <a:lnTo>
                    <a:pt x="2126" y="1880"/>
                  </a:lnTo>
                  <a:lnTo>
                    <a:pt x="2129" y="1842"/>
                  </a:lnTo>
                  <a:lnTo>
                    <a:pt x="2124" y="1784"/>
                  </a:lnTo>
                  <a:lnTo>
                    <a:pt x="2118" y="1728"/>
                  </a:lnTo>
                  <a:lnTo>
                    <a:pt x="2108" y="1672"/>
                  </a:lnTo>
                  <a:lnTo>
                    <a:pt x="2099" y="1618"/>
                  </a:lnTo>
                  <a:lnTo>
                    <a:pt x="2086" y="1563"/>
                  </a:lnTo>
                  <a:lnTo>
                    <a:pt x="2073" y="1509"/>
                  </a:lnTo>
                  <a:lnTo>
                    <a:pt x="2059" y="1454"/>
                  </a:lnTo>
                  <a:lnTo>
                    <a:pt x="2043" y="1400"/>
                  </a:lnTo>
                  <a:lnTo>
                    <a:pt x="2027" y="1346"/>
                  </a:lnTo>
                  <a:lnTo>
                    <a:pt x="2011" y="1291"/>
                  </a:lnTo>
                  <a:lnTo>
                    <a:pt x="2016" y="1285"/>
                  </a:lnTo>
                  <a:lnTo>
                    <a:pt x="2019" y="1277"/>
                  </a:lnTo>
                  <a:lnTo>
                    <a:pt x="2019" y="1269"/>
                  </a:lnTo>
                  <a:lnTo>
                    <a:pt x="2019" y="1259"/>
                  </a:lnTo>
                  <a:lnTo>
                    <a:pt x="2019" y="1250"/>
                  </a:lnTo>
                  <a:lnTo>
                    <a:pt x="2019" y="1240"/>
                  </a:lnTo>
                  <a:lnTo>
                    <a:pt x="2020" y="1232"/>
                  </a:lnTo>
                  <a:lnTo>
                    <a:pt x="2024" y="1224"/>
                  </a:lnTo>
                  <a:lnTo>
                    <a:pt x="2028" y="1218"/>
                  </a:lnTo>
                  <a:lnTo>
                    <a:pt x="2038" y="1211"/>
                  </a:lnTo>
                  <a:lnTo>
                    <a:pt x="2046" y="1213"/>
                  </a:lnTo>
                  <a:lnTo>
                    <a:pt x="2054" y="1214"/>
                  </a:lnTo>
                  <a:lnTo>
                    <a:pt x="2062" y="1216"/>
                  </a:lnTo>
                  <a:lnTo>
                    <a:pt x="2070" y="1218"/>
                  </a:lnTo>
                  <a:lnTo>
                    <a:pt x="2078" y="1219"/>
                  </a:lnTo>
                  <a:lnTo>
                    <a:pt x="2084" y="1221"/>
                  </a:lnTo>
                  <a:lnTo>
                    <a:pt x="2092" y="1221"/>
                  </a:lnTo>
                  <a:lnTo>
                    <a:pt x="2099" y="1221"/>
                  </a:lnTo>
                  <a:lnTo>
                    <a:pt x="2107" y="1218"/>
                  </a:lnTo>
                  <a:lnTo>
                    <a:pt x="2113" y="1211"/>
                  </a:lnTo>
                  <a:lnTo>
                    <a:pt x="2121" y="1200"/>
                  </a:lnTo>
                  <a:lnTo>
                    <a:pt x="2126" y="1189"/>
                  </a:lnTo>
                  <a:lnTo>
                    <a:pt x="2128" y="1176"/>
                  </a:lnTo>
                  <a:lnTo>
                    <a:pt x="2128" y="1163"/>
                  </a:lnTo>
                  <a:lnTo>
                    <a:pt x="2126" y="1150"/>
                  </a:lnTo>
                  <a:lnTo>
                    <a:pt x="2123" y="1138"/>
                  </a:lnTo>
                  <a:lnTo>
                    <a:pt x="2120" y="1125"/>
                  </a:lnTo>
                  <a:lnTo>
                    <a:pt x="2115" y="1112"/>
                  </a:lnTo>
                  <a:lnTo>
                    <a:pt x="2112" y="1101"/>
                  </a:lnTo>
                  <a:lnTo>
                    <a:pt x="2107" y="1090"/>
                  </a:lnTo>
                  <a:lnTo>
                    <a:pt x="2097" y="1072"/>
                  </a:lnTo>
                  <a:lnTo>
                    <a:pt x="2086" y="1056"/>
                  </a:lnTo>
                  <a:lnTo>
                    <a:pt x="2072" y="1045"/>
                  </a:lnTo>
                  <a:lnTo>
                    <a:pt x="2056" y="1034"/>
                  </a:lnTo>
                  <a:lnTo>
                    <a:pt x="2038" y="1022"/>
                  </a:lnTo>
                  <a:lnTo>
                    <a:pt x="2022" y="1011"/>
                  </a:lnTo>
                  <a:lnTo>
                    <a:pt x="2008" y="1000"/>
                  </a:lnTo>
                  <a:lnTo>
                    <a:pt x="1993" y="989"/>
                  </a:lnTo>
                  <a:lnTo>
                    <a:pt x="1982" y="973"/>
                  </a:lnTo>
                  <a:lnTo>
                    <a:pt x="1974" y="955"/>
                  </a:lnTo>
                  <a:lnTo>
                    <a:pt x="1979" y="949"/>
                  </a:lnTo>
                  <a:lnTo>
                    <a:pt x="1985" y="944"/>
                  </a:lnTo>
                  <a:lnTo>
                    <a:pt x="1992" y="941"/>
                  </a:lnTo>
                  <a:lnTo>
                    <a:pt x="2000" y="939"/>
                  </a:lnTo>
                  <a:lnTo>
                    <a:pt x="2006" y="939"/>
                  </a:lnTo>
                  <a:lnTo>
                    <a:pt x="2014" y="939"/>
                  </a:lnTo>
                  <a:lnTo>
                    <a:pt x="2022" y="939"/>
                  </a:lnTo>
                  <a:lnTo>
                    <a:pt x="2030" y="938"/>
                  </a:lnTo>
                  <a:lnTo>
                    <a:pt x="2036" y="938"/>
                  </a:lnTo>
                  <a:lnTo>
                    <a:pt x="2043" y="934"/>
                  </a:lnTo>
                  <a:lnTo>
                    <a:pt x="2076" y="989"/>
                  </a:lnTo>
                  <a:lnTo>
                    <a:pt x="2108" y="1043"/>
                  </a:lnTo>
                  <a:lnTo>
                    <a:pt x="2142" y="1096"/>
                  </a:lnTo>
                  <a:lnTo>
                    <a:pt x="2176" y="1150"/>
                  </a:lnTo>
                  <a:lnTo>
                    <a:pt x="2208" y="1203"/>
                  </a:lnTo>
                  <a:lnTo>
                    <a:pt x="2240" y="1258"/>
                  </a:lnTo>
                  <a:lnTo>
                    <a:pt x="2272" y="1310"/>
                  </a:lnTo>
                  <a:lnTo>
                    <a:pt x="2300" y="1365"/>
                  </a:lnTo>
                  <a:lnTo>
                    <a:pt x="2328" y="1419"/>
                  </a:lnTo>
                  <a:lnTo>
                    <a:pt x="2353" y="1474"/>
                  </a:lnTo>
                  <a:lnTo>
                    <a:pt x="2336" y="1474"/>
                  </a:lnTo>
                  <a:lnTo>
                    <a:pt x="2318" y="1472"/>
                  </a:lnTo>
                  <a:lnTo>
                    <a:pt x="2299" y="1472"/>
                  </a:lnTo>
                  <a:lnTo>
                    <a:pt x="2280" y="1474"/>
                  </a:lnTo>
                  <a:lnTo>
                    <a:pt x="2260" y="1475"/>
                  </a:lnTo>
                  <a:lnTo>
                    <a:pt x="2243" y="1478"/>
                  </a:lnTo>
                  <a:lnTo>
                    <a:pt x="2227" y="1485"/>
                  </a:lnTo>
                  <a:lnTo>
                    <a:pt x="2212" y="1494"/>
                  </a:lnTo>
                  <a:lnTo>
                    <a:pt x="2201" y="1506"/>
                  </a:lnTo>
                  <a:lnTo>
                    <a:pt x="2193" y="1522"/>
                  </a:lnTo>
                  <a:lnTo>
                    <a:pt x="2185" y="1570"/>
                  </a:lnTo>
                  <a:lnTo>
                    <a:pt x="2184" y="1616"/>
                  </a:lnTo>
                  <a:lnTo>
                    <a:pt x="2188" y="1661"/>
                  </a:lnTo>
                  <a:lnTo>
                    <a:pt x="2198" y="1706"/>
                  </a:lnTo>
                  <a:lnTo>
                    <a:pt x="2211" y="1750"/>
                  </a:lnTo>
                  <a:lnTo>
                    <a:pt x="2227" y="1794"/>
                  </a:lnTo>
                  <a:lnTo>
                    <a:pt x="2246" y="1835"/>
                  </a:lnTo>
                  <a:lnTo>
                    <a:pt x="2265" y="1877"/>
                  </a:lnTo>
                  <a:lnTo>
                    <a:pt x="2284" y="1918"/>
                  </a:lnTo>
                  <a:lnTo>
                    <a:pt x="2305" y="1958"/>
                  </a:lnTo>
                  <a:lnTo>
                    <a:pt x="2334" y="1979"/>
                  </a:lnTo>
                  <a:lnTo>
                    <a:pt x="2364" y="1995"/>
                  </a:lnTo>
                  <a:lnTo>
                    <a:pt x="2396" y="2006"/>
                  </a:lnTo>
                  <a:lnTo>
                    <a:pt x="2428" y="2014"/>
                  </a:lnTo>
                  <a:lnTo>
                    <a:pt x="2460" y="2018"/>
                  </a:lnTo>
                  <a:lnTo>
                    <a:pt x="2494" y="2018"/>
                  </a:lnTo>
                  <a:lnTo>
                    <a:pt x="2528" y="2014"/>
                  </a:lnTo>
                  <a:lnTo>
                    <a:pt x="2560" y="2008"/>
                  </a:lnTo>
                  <a:lnTo>
                    <a:pt x="2593" y="1998"/>
                  </a:lnTo>
                  <a:lnTo>
                    <a:pt x="2625" y="1986"/>
                  </a:lnTo>
                  <a:lnTo>
                    <a:pt x="2654" y="2029"/>
                  </a:lnTo>
                  <a:lnTo>
                    <a:pt x="2683" y="2074"/>
                  </a:lnTo>
                  <a:lnTo>
                    <a:pt x="2713" y="2120"/>
                  </a:lnTo>
                  <a:lnTo>
                    <a:pt x="2742" y="2166"/>
                  </a:lnTo>
                  <a:lnTo>
                    <a:pt x="2772" y="2213"/>
                  </a:lnTo>
                  <a:lnTo>
                    <a:pt x="2803" y="2261"/>
                  </a:lnTo>
                  <a:lnTo>
                    <a:pt x="2833" y="2309"/>
                  </a:lnTo>
                  <a:lnTo>
                    <a:pt x="2864" y="2355"/>
                  </a:lnTo>
                  <a:lnTo>
                    <a:pt x="2894" y="2403"/>
                  </a:lnTo>
                  <a:lnTo>
                    <a:pt x="2924" y="2450"/>
                  </a:lnTo>
                  <a:lnTo>
                    <a:pt x="2942" y="2474"/>
                  </a:lnTo>
                  <a:lnTo>
                    <a:pt x="2958" y="2498"/>
                  </a:lnTo>
                  <a:lnTo>
                    <a:pt x="2974" y="2525"/>
                  </a:lnTo>
                  <a:lnTo>
                    <a:pt x="2988" y="2552"/>
                  </a:lnTo>
                  <a:lnTo>
                    <a:pt x="3003" y="2579"/>
                  </a:lnTo>
                  <a:lnTo>
                    <a:pt x="3016" y="2608"/>
                  </a:lnTo>
                  <a:lnTo>
                    <a:pt x="3030" y="2635"/>
                  </a:lnTo>
                  <a:lnTo>
                    <a:pt x="3043" y="2662"/>
                  </a:lnTo>
                  <a:lnTo>
                    <a:pt x="3057" y="2690"/>
                  </a:lnTo>
                  <a:lnTo>
                    <a:pt x="3073" y="2717"/>
                  </a:lnTo>
                  <a:lnTo>
                    <a:pt x="3096" y="2736"/>
                  </a:lnTo>
                  <a:lnTo>
                    <a:pt x="3115" y="2762"/>
                  </a:lnTo>
                  <a:lnTo>
                    <a:pt x="3134" y="2789"/>
                  </a:lnTo>
                  <a:lnTo>
                    <a:pt x="3150" y="2818"/>
                  </a:lnTo>
                  <a:lnTo>
                    <a:pt x="3168" y="2845"/>
                  </a:lnTo>
                  <a:lnTo>
                    <a:pt x="3185" y="2869"/>
                  </a:lnTo>
                  <a:lnTo>
                    <a:pt x="3204" y="2886"/>
                  </a:lnTo>
                  <a:lnTo>
                    <a:pt x="3227" y="2896"/>
                  </a:lnTo>
                  <a:lnTo>
                    <a:pt x="3252" y="2896"/>
                  </a:lnTo>
                  <a:lnTo>
                    <a:pt x="3281" y="2882"/>
                  </a:lnTo>
                  <a:lnTo>
                    <a:pt x="3292" y="2870"/>
                  </a:lnTo>
                  <a:lnTo>
                    <a:pt x="3305" y="2861"/>
                  </a:lnTo>
                  <a:lnTo>
                    <a:pt x="3318" y="2853"/>
                  </a:lnTo>
                  <a:lnTo>
                    <a:pt x="3332" y="2845"/>
                  </a:lnTo>
                  <a:lnTo>
                    <a:pt x="3347" y="2837"/>
                  </a:lnTo>
                  <a:lnTo>
                    <a:pt x="3360" y="2829"/>
                  </a:lnTo>
                  <a:lnTo>
                    <a:pt x="3371" y="2821"/>
                  </a:lnTo>
                  <a:lnTo>
                    <a:pt x="3380" y="2810"/>
                  </a:lnTo>
                  <a:lnTo>
                    <a:pt x="3385" y="2797"/>
                  </a:lnTo>
                  <a:lnTo>
                    <a:pt x="3388" y="2781"/>
                  </a:lnTo>
                  <a:lnTo>
                    <a:pt x="3344" y="2709"/>
                  </a:lnTo>
                  <a:lnTo>
                    <a:pt x="3296" y="2638"/>
                  </a:lnTo>
                  <a:lnTo>
                    <a:pt x="3246" y="2568"/>
                  </a:lnTo>
                  <a:lnTo>
                    <a:pt x="3196" y="2499"/>
                  </a:lnTo>
                  <a:lnTo>
                    <a:pt x="3147" y="2429"/>
                  </a:lnTo>
                  <a:lnTo>
                    <a:pt x="3099" y="2357"/>
                  </a:lnTo>
                  <a:lnTo>
                    <a:pt x="3054" y="2286"/>
                  </a:lnTo>
                  <a:lnTo>
                    <a:pt x="3012" y="2213"/>
                  </a:lnTo>
                  <a:lnTo>
                    <a:pt x="2976" y="2138"/>
                  </a:lnTo>
                  <a:lnTo>
                    <a:pt x="2945" y="2061"/>
                  </a:lnTo>
                  <a:lnTo>
                    <a:pt x="2960" y="2050"/>
                  </a:lnTo>
                  <a:lnTo>
                    <a:pt x="2976" y="2040"/>
                  </a:lnTo>
                  <a:lnTo>
                    <a:pt x="2990" y="2034"/>
                  </a:lnTo>
                  <a:lnTo>
                    <a:pt x="3006" y="2029"/>
                  </a:lnTo>
                  <a:lnTo>
                    <a:pt x="3022" y="2024"/>
                  </a:lnTo>
                  <a:lnTo>
                    <a:pt x="3038" y="2021"/>
                  </a:lnTo>
                  <a:lnTo>
                    <a:pt x="3054" y="2016"/>
                  </a:lnTo>
                  <a:lnTo>
                    <a:pt x="3070" y="2011"/>
                  </a:lnTo>
                  <a:lnTo>
                    <a:pt x="3084" y="2005"/>
                  </a:lnTo>
                  <a:lnTo>
                    <a:pt x="3100" y="1997"/>
                  </a:lnTo>
                  <a:lnTo>
                    <a:pt x="3120" y="2005"/>
                  </a:lnTo>
                  <a:lnTo>
                    <a:pt x="3139" y="2014"/>
                  </a:lnTo>
                  <a:lnTo>
                    <a:pt x="3160" y="2026"/>
                  </a:lnTo>
                  <a:lnTo>
                    <a:pt x="3179" y="2035"/>
                  </a:lnTo>
                  <a:lnTo>
                    <a:pt x="3200" y="2045"/>
                  </a:lnTo>
                  <a:lnTo>
                    <a:pt x="3220" y="2053"/>
                  </a:lnTo>
                  <a:lnTo>
                    <a:pt x="3243" y="2058"/>
                  </a:lnTo>
                  <a:lnTo>
                    <a:pt x="3264" y="2059"/>
                  </a:lnTo>
                  <a:lnTo>
                    <a:pt x="3286" y="2056"/>
                  </a:lnTo>
                  <a:lnTo>
                    <a:pt x="3308" y="2050"/>
                  </a:lnTo>
                  <a:lnTo>
                    <a:pt x="3315" y="2042"/>
                  </a:lnTo>
                  <a:lnTo>
                    <a:pt x="3320" y="2032"/>
                  </a:lnTo>
                  <a:lnTo>
                    <a:pt x="3326" y="2022"/>
                  </a:lnTo>
                  <a:lnTo>
                    <a:pt x="3331" y="2013"/>
                  </a:lnTo>
                  <a:lnTo>
                    <a:pt x="3334" y="2003"/>
                  </a:lnTo>
                  <a:lnTo>
                    <a:pt x="3336" y="1994"/>
                  </a:lnTo>
                  <a:lnTo>
                    <a:pt x="3336" y="1984"/>
                  </a:lnTo>
                  <a:lnTo>
                    <a:pt x="3334" y="1973"/>
                  </a:lnTo>
                  <a:lnTo>
                    <a:pt x="3331" y="1963"/>
                  </a:lnTo>
                  <a:lnTo>
                    <a:pt x="3324" y="1954"/>
                  </a:lnTo>
                  <a:lnTo>
                    <a:pt x="3284" y="1939"/>
                  </a:lnTo>
                  <a:lnTo>
                    <a:pt x="3246" y="1922"/>
                  </a:lnTo>
                  <a:lnTo>
                    <a:pt x="3206" y="1904"/>
                  </a:lnTo>
                  <a:lnTo>
                    <a:pt x="3166" y="1886"/>
                  </a:lnTo>
                  <a:lnTo>
                    <a:pt x="3124" y="1872"/>
                  </a:lnTo>
                  <a:lnTo>
                    <a:pt x="3083" y="1861"/>
                  </a:lnTo>
                  <a:lnTo>
                    <a:pt x="3041" y="1856"/>
                  </a:lnTo>
                  <a:lnTo>
                    <a:pt x="3000" y="1858"/>
                  </a:lnTo>
                  <a:lnTo>
                    <a:pt x="2956" y="1869"/>
                  </a:lnTo>
                  <a:lnTo>
                    <a:pt x="2913" y="1890"/>
                  </a:lnTo>
                  <a:lnTo>
                    <a:pt x="2897" y="1866"/>
                  </a:lnTo>
                  <a:lnTo>
                    <a:pt x="2889" y="1837"/>
                  </a:lnTo>
                  <a:lnTo>
                    <a:pt x="2884" y="1808"/>
                  </a:lnTo>
                  <a:lnTo>
                    <a:pt x="2883" y="1776"/>
                  </a:lnTo>
                  <a:lnTo>
                    <a:pt x="2883" y="1746"/>
                  </a:lnTo>
                  <a:lnTo>
                    <a:pt x="2881" y="1715"/>
                  </a:lnTo>
                  <a:lnTo>
                    <a:pt x="2876" y="1685"/>
                  </a:lnTo>
                  <a:lnTo>
                    <a:pt x="2867" y="1659"/>
                  </a:lnTo>
                  <a:lnTo>
                    <a:pt x="2852" y="1635"/>
                  </a:lnTo>
                  <a:lnTo>
                    <a:pt x="2828" y="1618"/>
                  </a:lnTo>
                  <a:lnTo>
                    <a:pt x="2828" y="1594"/>
                  </a:lnTo>
                  <a:lnTo>
                    <a:pt x="2833" y="1568"/>
                  </a:lnTo>
                  <a:lnTo>
                    <a:pt x="2838" y="1544"/>
                  </a:lnTo>
                  <a:lnTo>
                    <a:pt x="2843" y="1520"/>
                  </a:lnTo>
                  <a:lnTo>
                    <a:pt x="2848" y="1496"/>
                  </a:lnTo>
                  <a:lnTo>
                    <a:pt x="2852" y="1470"/>
                  </a:lnTo>
                  <a:lnTo>
                    <a:pt x="2852" y="1446"/>
                  </a:lnTo>
                  <a:lnTo>
                    <a:pt x="2851" y="1422"/>
                  </a:lnTo>
                  <a:lnTo>
                    <a:pt x="2844" y="1400"/>
                  </a:lnTo>
                  <a:lnTo>
                    <a:pt x="2833" y="1378"/>
                  </a:lnTo>
                  <a:lnTo>
                    <a:pt x="2742" y="1362"/>
                  </a:lnTo>
                  <a:lnTo>
                    <a:pt x="2747" y="1344"/>
                  </a:lnTo>
                  <a:lnTo>
                    <a:pt x="2750" y="1326"/>
                  </a:lnTo>
                  <a:lnTo>
                    <a:pt x="2755" y="1309"/>
                  </a:lnTo>
                  <a:lnTo>
                    <a:pt x="2760" y="1291"/>
                  </a:lnTo>
                  <a:lnTo>
                    <a:pt x="2763" y="1274"/>
                  </a:lnTo>
                  <a:lnTo>
                    <a:pt x="2764" y="1256"/>
                  </a:lnTo>
                  <a:lnTo>
                    <a:pt x="2763" y="1238"/>
                  </a:lnTo>
                  <a:lnTo>
                    <a:pt x="2760" y="1221"/>
                  </a:lnTo>
                  <a:lnTo>
                    <a:pt x="2753" y="1203"/>
                  </a:lnTo>
                  <a:lnTo>
                    <a:pt x="2742" y="1186"/>
                  </a:lnTo>
                  <a:lnTo>
                    <a:pt x="2731" y="1174"/>
                  </a:lnTo>
                  <a:lnTo>
                    <a:pt x="2718" y="1163"/>
                  </a:lnTo>
                  <a:lnTo>
                    <a:pt x="2705" y="1152"/>
                  </a:lnTo>
                  <a:lnTo>
                    <a:pt x="2691" y="1141"/>
                  </a:lnTo>
                  <a:lnTo>
                    <a:pt x="2678" y="1133"/>
                  </a:lnTo>
                  <a:lnTo>
                    <a:pt x="2664" y="1128"/>
                  </a:lnTo>
                  <a:lnTo>
                    <a:pt x="2649" y="1126"/>
                  </a:lnTo>
                  <a:lnTo>
                    <a:pt x="2636" y="1128"/>
                  </a:lnTo>
                  <a:lnTo>
                    <a:pt x="2622" y="1138"/>
                  </a:lnTo>
                  <a:lnTo>
                    <a:pt x="2609" y="1154"/>
                  </a:lnTo>
                  <a:lnTo>
                    <a:pt x="2593" y="1179"/>
                  </a:lnTo>
                  <a:lnTo>
                    <a:pt x="2580" y="1205"/>
                  </a:lnTo>
                  <a:lnTo>
                    <a:pt x="2569" y="1232"/>
                  </a:lnTo>
                  <a:lnTo>
                    <a:pt x="2558" y="1259"/>
                  </a:lnTo>
                  <a:lnTo>
                    <a:pt x="2547" y="1286"/>
                  </a:lnTo>
                  <a:lnTo>
                    <a:pt x="2534" y="1312"/>
                  </a:lnTo>
                  <a:lnTo>
                    <a:pt x="2523" y="1339"/>
                  </a:lnTo>
                  <a:lnTo>
                    <a:pt x="2508" y="1365"/>
                  </a:lnTo>
                  <a:lnTo>
                    <a:pt x="2494" y="1390"/>
                  </a:lnTo>
                  <a:lnTo>
                    <a:pt x="2475" y="1414"/>
                  </a:lnTo>
                  <a:lnTo>
                    <a:pt x="2435" y="1370"/>
                  </a:lnTo>
                  <a:lnTo>
                    <a:pt x="2398" y="1325"/>
                  </a:lnTo>
                  <a:lnTo>
                    <a:pt x="2363" y="1277"/>
                  </a:lnTo>
                  <a:lnTo>
                    <a:pt x="2331" y="1227"/>
                  </a:lnTo>
                  <a:lnTo>
                    <a:pt x="2300" y="1179"/>
                  </a:lnTo>
                  <a:lnTo>
                    <a:pt x="2270" y="1128"/>
                  </a:lnTo>
                  <a:lnTo>
                    <a:pt x="2240" y="1078"/>
                  </a:lnTo>
                  <a:lnTo>
                    <a:pt x="2208" y="1030"/>
                  </a:lnTo>
                  <a:lnTo>
                    <a:pt x="2172" y="981"/>
                  </a:lnTo>
                  <a:lnTo>
                    <a:pt x="2134" y="934"/>
                  </a:lnTo>
                  <a:lnTo>
                    <a:pt x="2145" y="912"/>
                  </a:lnTo>
                  <a:lnTo>
                    <a:pt x="2160" y="894"/>
                  </a:lnTo>
                  <a:lnTo>
                    <a:pt x="2177" y="878"/>
                  </a:lnTo>
                  <a:lnTo>
                    <a:pt x="2198" y="864"/>
                  </a:lnTo>
                  <a:lnTo>
                    <a:pt x="2219" y="850"/>
                  </a:lnTo>
                  <a:lnTo>
                    <a:pt x="2238" y="835"/>
                  </a:lnTo>
                  <a:lnTo>
                    <a:pt x="2257" y="819"/>
                  </a:lnTo>
                  <a:lnTo>
                    <a:pt x="2273" y="802"/>
                  </a:lnTo>
                  <a:lnTo>
                    <a:pt x="2286" y="779"/>
                  </a:lnTo>
                  <a:lnTo>
                    <a:pt x="2294" y="754"/>
                  </a:lnTo>
                  <a:lnTo>
                    <a:pt x="2299" y="738"/>
                  </a:lnTo>
                  <a:lnTo>
                    <a:pt x="2302" y="722"/>
                  </a:lnTo>
                  <a:lnTo>
                    <a:pt x="2305" y="706"/>
                  </a:lnTo>
                  <a:lnTo>
                    <a:pt x="2307" y="688"/>
                  </a:lnTo>
                  <a:lnTo>
                    <a:pt x="2307" y="670"/>
                  </a:lnTo>
                  <a:lnTo>
                    <a:pt x="2305" y="654"/>
                  </a:lnTo>
                  <a:lnTo>
                    <a:pt x="2300" y="637"/>
                  </a:lnTo>
                  <a:lnTo>
                    <a:pt x="2292" y="621"/>
                  </a:lnTo>
                  <a:lnTo>
                    <a:pt x="2281" y="606"/>
                  </a:lnTo>
                  <a:lnTo>
                    <a:pt x="2267" y="594"/>
                  </a:lnTo>
                  <a:lnTo>
                    <a:pt x="2241" y="563"/>
                  </a:lnTo>
                  <a:lnTo>
                    <a:pt x="2212" y="544"/>
                  </a:lnTo>
                  <a:lnTo>
                    <a:pt x="2180" y="530"/>
                  </a:lnTo>
                  <a:lnTo>
                    <a:pt x="2145" y="523"/>
                  </a:lnTo>
                  <a:lnTo>
                    <a:pt x="2110" y="522"/>
                  </a:lnTo>
                  <a:lnTo>
                    <a:pt x="2073" y="523"/>
                  </a:lnTo>
                  <a:lnTo>
                    <a:pt x="2036" y="526"/>
                  </a:lnTo>
                  <a:lnTo>
                    <a:pt x="2000" y="533"/>
                  </a:lnTo>
                  <a:lnTo>
                    <a:pt x="1964" y="539"/>
                  </a:lnTo>
                  <a:lnTo>
                    <a:pt x="1931" y="546"/>
                  </a:lnTo>
                  <a:lnTo>
                    <a:pt x="1891" y="498"/>
                  </a:lnTo>
                  <a:lnTo>
                    <a:pt x="1854" y="450"/>
                  </a:lnTo>
                  <a:lnTo>
                    <a:pt x="1817" y="400"/>
                  </a:lnTo>
                  <a:lnTo>
                    <a:pt x="1784" y="349"/>
                  </a:lnTo>
                  <a:lnTo>
                    <a:pt x="1750" y="298"/>
                  </a:lnTo>
                  <a:lnTo>
                    <a:pt x="1718" y="245"/>
                  </a:lnTo>
                  <a:lnTo>
                    <a:pt x="1686" y="194"/>
                  </a:lnTo>
                  <a:lnTo>
                    <a:pt x="1656" y="141"/>
                  </a:lnTo>
                  <a:lnTo>
                    <a:pt x="1624" y="90"/>
                  </a:lnTo>
                  <a:lnTo>
                    <a:pt x="1590" y="38"/>
                  </a:lnTo>
                  <a:lnTo>
                    <a:pt x="1577" y="22"/>
                  </a:lnTo>
                  <a:lnTo>
                    <a:pt x="1561" y="11"/>
                  </a:lnTo>
                  <a:lnTo>
                    <a:pt x="1542" y="3"/>
                  </a:lnTo>
                  <a:lnTo>
                    <a:pt x="1521" y="0"/>
                  </a:lnTo>
                  <a:lnTo>
                    <a:pt x="1500" y="0"/>
                  </a:lnTo>
                  <a:lnTo>
                    <a:pt x="1484" y="6"/>
                  </a:lnTo>
                  <a:lnTo>
                    <a:pt x="1470" y="16"/>
                  </a:lnTo>
                  <a:lnTo>
                    <a:pt x="1464" y="30"/>
                  </a:lnTo>
                  <a:lnTo>
                    <a:pt x="1464" y="51"/>
                  </a:lnTo>
                  <a:lnTo>
                    <a:pt x="1473" y="75"/>
                  </a:lnTo>
                  <a:lnTo>
                    <a:pt x="1472" y="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53" name="Freeform 8"/>
            <p:cNvSpPr>
              <a:spLocks/>
            </p:cNvSpPr>
            <p:nvPr/>
          </p:nvSpPr>
          <p:spPr bwMode="auto">
            <a:xfrm>
              <a:off x="874" y="2208"/>
              <a:ext cx="553" cy="579"/>
            </a:xfrm>
            <a:custGeom>
              <a:avLst/>
              <a:gdLst>
                <a:gd name="T0" fmla="*/ 176 w 1107"/>
                <a:gd name="T1" fmla="*/ 81 h 1157"/>
                <a:gd name="T2" fmla="*/ 160 w 1107"/>
                <a:gd name="T3" fmla="*/ 112 h 1157"/>
                <a:gd name="T4" fmla="*/ 147 w 1107"/>
                <a:gd name="T5" fmla="*/ 144 h 1157"/>
                <a:gd name="T6" fmla="*/ 133 w 1107"/>
                <a:gd name="T7" fmla="*/ 176 h 1157"/>
                <a:gd name="T8" fmla="*/ 119 w 1107"/>
                <a:gd name="T9" fmla="*/ 208 h 1157"/>
                <a:gd name="T10" fmla="*/ 100 w 1107"/>
                <a:gd name="T11" fmla="*/ 207 h 1157"/>
                <a:gd name="T12" fmla="*/ 80 w 1107"/>
                <a:gd name="T13" fmla="*/ 213 h 1157"/>
                <a:gd name="T14" fmla="*/ 64 w 1107"/>
                <a:gd name="T15" fmla="*/ 224 h 1157"/>
                <a:gd name="T16" fmla="*/ 52 w 1107"/>
                <a:gd name="T17" fmla="*/ 238 h 1157"/>
                <a:gd name="T18" fmla="*/ 42 w 1107"/>
                <a:gd name="T19" fmla="*/ 255 h 1157"/>
                <a:gd name="T20" fmla="*/ 36 w 1107"/>
                <a:gd name="T21" fmla="*/ 274 h 1157"/>
                <a:gd name="T22" fmla="*/ 36 w 1107"/>
                <a:gd name="T23" fmla="*/ 296 h 1157"/>
                <a:gd name="T24" fmla="*/ 41 w 1107"/>
                <a:gd name="T25" fmla="*/ 316 h 1157"/>
                <a:gd name="T26" fmla="*/ 48 w 1107"/>
                <a:gd name="T27" fmla="*/ 335 h 1157"/>
                <a:gd name="T28" fmla="*/ 53 w 1107"/>
                <a:gd name="T29" fmla="*/ 352 h 1157"/>
                <a:gd name="T30" fmla="*/ 52 w 1107"/>
                <a:gd name="T31" fmla="*/ 370 h 1157"/>
                <a:gd name="T32" fmla="*/ 36 w 1107"/>
                <a:gd name="T33" fmla="*/ 375 h 1157"/>
                <a:gd name="T34" fmla="*/ 20 w 1107"/>
                <a:gd name="T35" fmla="*/ 404 h 1157"/>
                <a:gd name="T36" fmla="*/ 8 w 1107"/>
                <a:gd name="T37" fmla="*/ 434 h 1157"/>
                <a:gd name="T38" fmla="*/ 0 w 1107"/>
                <a:gd name="T39" fmla="*/ 465 h 1157"/>
                <a:gd name="T40" fmla="*/ 0 w 1107"/>
                <a:gd name="T41" fmla="*/ 498 h 1157"/>
                <a:gd name="T42" fmla="*/ 8 w 1107"/>
                <a:gd name="T43" fmla="*/ 522 h 1157"/>
                <a:gd name="T44" fmla="*/ 17 w 1107"/>
                <a:gd name="T45" fmla="*/ 536 h 1157"/>
                <a:gd name="T46" fmla="*/ 28 w 1107"/>
                <a:gd name="T47" fmla="*/ 549 h 1157"/>
                <a:gd name="T48" fmla="*/ 40 w 1107"/>
                <a:gd name="T49" fmla="*/ 560 h 1157"/>
                <a:gd name="T50" fmla="*/ 55 w 1107"/>
                <a:gd name="T51" fmla="*/ 569 h 1157"/>
                <a:gd name="T52" fmla="*/ 71 w 1107"/>
                <a:gd name="T53" fmla="*/ 573 h 1157"/>
                <a:gd name="T54" fmla="*/ 87 w 1107"/>
                <a:gd name="T55" fmla="*/ 576 h 1157"/>
                <a:gd name="T56" fmla="*/ 102 w 1107"/>
                <a:gd name="T57" fmla="*/ 578 h 1157"/>
                <a:gd name="T58" fmla="*/ 118 w 1107"/>
                <a:gd name="T59" fmla="*/ 578 h 1157"/>
                <a:gd name="T60" fmla="*/ 132 w 1107"/>
                <a:gd name="T61" fmla="*/ 574 h 1157"/>
                <a:gd name="T62" fmla="*/ 140 w 1107"/>
                <a:gd name="T63" fmla="*/ 562 h 1157"/>
                <a:gd name="T64" fmla="*/ 146 w 1107"/>
                <a:gd name="T65" fmla="*/ 548 h 1157"/>
                <a:gd name="T66" fmla="*/ 154 w 1107"/>
                <a:gd name="T67" fmla="*/ 536 h 1157"/>
                <a:gd name="T68" fmla="*/ 164 w 1107"/>
                <a:gd name="T69" fmla="*/ 525 h 1157"/>
                <a:gd name="T70" fmla="*/ 172 w 1107"/>
                <a:gd name="T71" fmla="*/ 514 h 1157"/>
                <a:gd name="T72" fmla="*/ 183 w 1107"/>
                <a:gd name="T73" fmla="*/ 480 h 1157"/>
                <a:gd name="T74" fmla="*/ 196 w 1107"/>
                <a:gd name="T75" fmla="*/ 422 h 1157"/>
                <a:gd name="T76" fmla="*/ 207 w 1107"/>
                <a:gd name="T77" fmla="*/ 363 h 1157"/>
                <a:gd name="T78" fmla="*/ 220 w 1107"/>
                <a:gd name="T79" fmla="*/ 304 h 1157"/>
                <a:gd name="T80" fmla="*/ 241 w 1107"/>
                <a:gd name="T81" fmla="*/ 249 h 1157"/>
                <a:gd name="T82" fmla="*/ 264 w 1107"/>
                <a:gd name="T83" fmla="*/ 204 h 1157"/>
                <a:gd name="T84" fmla="*/ 292 w 1107"/>
                <a:gd name="T85" fmla="*/ 152 h 1157"/>
                <a:gd name="T86" fmla="*/ 340 w 1107"/>
                <a:gd name="T87" fmla="*/ 103 h 1157"/>
                <a:gd name="T88" fmla="*/ 407 w 1107"/>
                <a:gd name="T89" fmla="*/ 78 h 1157"/>
                <a:gd name="T90" fmla="*/ 495 w 1107"/>
                <a:gd name="T91" fmla="*/ 100 h 1157"/>
                <a:gd name="T92" fmla="*/ 543 w 1107"/>
                <a:gd name="T93" fmla="*/ 131 h 1157"/>
                <a:gd name="T94" fmla="*/ 540 w 1107"/>
                <a:gd name="T95" fmla="*/ 124 h 1157"/>
                <a:gd name="T96" fmla="*/ 542 w 1107"/>
                <a:gd name="T97" fmla="*/ 116 h 1157"/>
                <a:gd name="T98" fmla="*/ 547 w 1107"/>
                <a:gd name="T99" fmla="*/ 108 h 1157"/>
                <a:gd name="T100" fmla="*/ 552 w 1107"/>
                <a:gd name="T101" fmla="*/ 98 h 1157"/>
                <a:gd name="T102" fmla="*/ 548 w 1107"/>
                <a:gd name="T103" fmla="*/ 80 h 1157"/>
                <a:gd name="T104" fmla="*/ 532 w 1107"/>
                <a:gd name="T105" fmla="*/ 56 h 1157"/>
                <a:gd name="T106" fmla="*/ 512 w 1107"/>
                <a:gd name="T107" fmla="*/ 37 h 1157"/>
                <a:gd name="T108" fmla="*/ 489 w 1107"/>
                <a:gd name="T109" fmla="*/ 22 h 1157"/>
                <a:gd name="T110" fmla="*/ 468 w 1107"/>
                <a:gd name="T111" fmla="*/ 12 h 1157"/>
                <a:gd name="T112" fmla="*/ 428 w 1107"/>
                <a:gd name="T113" fmla="*/ 12 h 1157"/>
                <a:gd name="T114" fmla="*/ 368 w 1107"/>
                <a:gd name="T115" fmla="*/ 7 h 1157"/>
                <a:gd name="T116" fmla="*/ 308 w 1107"/>
                <a:gd name="T117" fmla="*/ 0 h 1157"/>
                <a:gd name="T118" fmla="*/ 252 w 1107"/>
                <a:gd name="T119" fmla="*/ 6 h 1157"/>
                <a:gd name="T120" fmla="*/ 204 w 1107"/>
                <a:gd name="T121" fmla="*/ 36 h 1157"/>
                <a:gd name="T122" fmla="*/ 185 w 1107"/>
                <a:gd name="T123" fmla="*/ 65 h 115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07"/>
                <a:gd name="T187" fmla="*/ 0 h 1157"/>
                <a:gd name="T188" fmla="*/ 1107 w 1107"/>
                <a:gd name="T189" fmla="*/ 1157 h 115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07" h="1157">
                  <a:moveTo>
                    <a:pt x="371" y="130"/>
                  </a:moveTo>
                  <a:lnTo>
                    <a:pt x="353" y="162"/>
                  </a:lnTo>
                  <a:lnTo>
                    <a:pt x="336" y="192"/>
                  </a:lnTo>
                  <a:lnTo>
                    <a:pt x="321" y="224"/>
                  </a:lnTo>
                  <a:lnTo>
                    <a:pt x="307" y="256"/>
                  </a:lnTo>
                  <a:lnTo>
                    <a:pt x="294" y="288"/>
                  </a:lnTo>
                  <a:lnTo>
                    <a:pt x="281" y="320"/>
                  </a:lnTo>
                  <a:lnTo>
                    <a:pt x="267" y="352"/>
                  </a:lnTo>
                  <a:lnTo>
                    <a:pt x="254" y="384"/>
                  </a:lnTo>
                  <a:lnTo>
                    <a:pt x="238" y="415"/>
                  </a:lnTo>
                  <a:lnTo>
                    <a:pt x="222" y="445"/>
                  </a:lnTo>
                  <a:lnTo>
                    <a:pt x="200" y="413"/>
                  </a:lnTo>
                  <a:lnTo>
                    <a:pt x="180" y="418"/>
                  </a:lnTo>
                  <a:lnTo>
                    <a:pt x="161" y="426"/>
                  </a:lnTo>
                  <a:lnTo>
                    <a:pt x="145" y="436"/>
                  </a:lnTo>
                  <a:lnTo>
                    <a:pt x="129" y="447"/>
                  </a:lnTo>
                  <a:lnTo>
                    <a:pt x="116" y="460"/>
                  </a:lnTo>
                  <a:lnTo>
                    <a:pt x="104" y="476"/>
                  </a:lnTo>
                  <a:lnTo>
                    <a:pt x="94" y="492"/>
                  </a:lnTo>
                  <a:lnTo>
                    <a:pt x="84" y="509"/>
                  </a:lnTo>
                  <a:lnTo>
                    <a:pt x="78" y="528"/>
                  </a:lnTo>
                  <a:lnTo>
                    <a:pt x="72" y="548"/>
                  </a:lnTo>
                  <a:lnTo>
                    <a:pt x="70" y="570"/>
                  </a:lnTo>
                  <a:lnTo>
                    <a:pt x="72" y="592"/>
                  </a:lnTo>
                  <a:lnTo>
                    <a:pt x="76" y="613"/>
                  </a:lnTo>
                  <a:lnTo>
                    <a:pt x="83" y="632"/>
                  </a:lnTo>
                  <a:lnTo>
                    <a:pt x="91" y="652"/>
                  </a:lnTo>
                  <a:lnTo>
                    <a:pt x="97" y="669"/>
                  </a:lnTo>
                  <a:lnTo>
                    <a:pt x="104" y="687"/>
                  </a:lnTo>
                  <a:lnTo>
                    <a:pt x="107" y="704"/>
                  </a:lnTo>
                  <a:lnTo>
                    <a:pt x="108" y="722"/>
                  </a:lnTo>
                  <a:lnTo>
                    <a:pt x="104" y="740"/>
                  </a:lnTo>
                  <a:lnTo>
                    <a:pt x="88" y="724"/>
                  </a:lnTo>
                  <a:lnTo>
                    <a:pt x="72" y="749"/>
                  </a:lnTo>
                  <a:lnTo>
                    <a:pt x="56" y="778"/>
                  </a:lnTo>
                  <a:lnTo>
                    <a:pt x="41" y="807"/>
                  </a:lnTo>
                  <a:lnTo>
                    <a:pt x="28" y="836"/>
                  </a:lnTo>
                  <a:lnTo>
                    <a:pt x="16" y="868"/>
                  </a:lnTo>
                  <a:lnTo>
                    <a:pt x="8" y="898"/>
                  </a:lnTo>
                  <a:lnTo>
                    <a:pt x="1" y="930"/>
                  </a:lnTo>
                  <a:lnTo>
                    <a:pt x="0" y="962"/>
                  </a:lnTo>
                  <a:lnTo>
                    <a:pt x="1" y="996"/>
                  </a:lnTo>
                  <a:lnTo>
                    <a:pt x="8" y="1028"/>
                  </a:lnTo>
                  <a:lnTo>
                    <a:pt x="16" y="1044"/>
                  </a:lnTo>
                  <a:lnTo>
                    <a:pt x="25" y="1058"/>
                  </a:lnTo>
                  <a:lnTo>
                    <a:pt x="35" y="1072"/>
                  </a:lnTo>
                  <a:lnTo>
                    <a:pt x="46" y="1085"/>
                  </a:lnTo>
                  <a:lnTo>
                    <a:pt x="57" y="1098"/>
                  </a:lnTo>
                  <a:lnTo>
                    <a:pt x="68" y="1109"/>
                  </a:lnTo>
                  <a:lnTo>
                    <a:pt x="81" y="1120"/>
                  </a:lnTo>
                  <a:lnTo>
                    <a:pt x="96" y="1130"/>
                  </a:lnTo>
                  <a:lnTo>
                    <a:pt x="110" y="1138"/>
                  </a:lnTo>
                  <a:lnTo>
                    <a:pt x="126" y="1144"/>
                  </a:lnTo>
                  <a:lnTo>
                    <a:pt x="142" y="1146"/>
                  </a:lnTo>
                  <a:lnTo>
                    <a:pt x="158" y="1149"/>
                  </a:lnTo>
                  <a:lnTo>
                    <a:pt x="174" y="1152"/>
                  </a:lnTo>
                  <a:lnTo>
                    <a:pt x="188" y="1154"/>
                  </a:lnTo>
                  <a:lnTo>
                    <a:pt x="204" y="1156"/>
                  </a:lnTo>
                  <a:lnTo>
                    <a:pt x="220" y="1157"/>
                  </a:lnTo>
                  <a:lnTo>
                    <a:pt x="236" y="1156"/>
                  </a:lnTo>
                  <a:lnTo>
                    <a:pt x="251" y="1152"/>
                  </a:lnTo>
                  <a:lnTo>
                    <a:pt x="265" y="1148"/>
                  </a:lnTo>
                  <a:lnTo>
                    <a:pt x="280" y="1140"/>
                  </a:lnTo>
                  <a:lnTo>
                    <a:pt x="281" y="1124"/>
                  </a:lnTo>
                  <a:lnTo>
                    <a:pt x="286" y="1109"/>
                  </a:lnTo>
                  <a:lnTo>
                    <a:pt x="292" y="1096"/>
                  </a:lnTo>
                  <a:lnTo>
                    <a:pt x="300" y="1084"/>
                  </a:lnTo>
                  <a:lnTo>
                    <a:pt x="308" y="1072"/>
                  </a:lnTo>
                  <a:lnTo>
                    <a:pt x="318" y="1061"/>
                  </a:lnTo>
                  <a:lnTo>
                    <a:pt x="328" y="1050"/>
                  </a:lnTo>
                  <a:lnTo>
                    <a:pt x="336" y="1039"/>
                  </a:lnTo>
                  <a:lnTo>
                    <a:pt x="344" y="1028"/>
                  </a:lnTo>
                  <a:lnTo>
                    <a:pt x="350" y="1016"/>
                  </a:lnTo>
                  <a:lnTo>
                    <a:pt x="366" y="960"/>
                  </a:lnTo>
                  <a:lnTo>
                    <a:pt x="379" y="901"/>
                  </a:lnTo>
                  <a:lnTo>
                    <a:pt x="392" y="844"/>
                  </a:lnTo>
                  <a:lnTo>
                    <a:pt x="403" y="784"/>
                  </a:lnTo>
                  <a:lnTo>
                    <a:pt x="414" y="725"/>
                  </a:lnTo>
                  <a:lnTo>
                    <a:pt x="427" y="666"/>
                  </a:lnTo>
                  <a:lnTo>
                    <a:pt x="441" y="608"/>
                  </a:lnTo>
                  <a:lnTo>
                    <a:pt x="460" y="552"/>
                  </a:lnTo>
                  <a:lnTo>
                    <a:pt x="483" y="498"/>
                  </a:lnTo>
                  <a:lnTo>
                    <a:pt x="510" y="445"/>
                  </a:lnTo>
                  <a:lnTo>
                    <a:pt x="528" y="407"/>
                  </a:lnTo>
                  <a:lnTo>
                    <a:pt x="552" y="357"/>
                  </a:lnTo>
                  <a:lnTo>
                    <a:pt x="585" y="303"/>
                  </a:lnTo>
                  <a:lnTo>
                    <a:pt x="628" y="252"/>
                  </a:lnTo>
                  <a:lnTo>
                    <a:pt x="680" y="205"/>
                  </a:lnTo>
                  <a:lnTo>
                    <a:pt x="742" y="172"/>
                  </a:lnTo>
                  <a:lnTo>
                    <a:pt x="814" y="156"/>
                  </a:lnTo>
                  <a:lnTo>
                    <a:pt x="897" y="164"/>
                  </a:lnTo>
                  <a:lnTo>
                    <a:pt x="990" y="199"/>
                  </a:lnTo>
                  <a:lnTo>
                    <a:pt x="1097" y="269"/>
                  </a:lnTo>
                  <a:lnTo>
                    <a:pt x="1086" y="261"/>
                  </a:lnTo>
                  <a:lnTo>
                    <a:pt x="1081" y="253"/>
                  </a:lnTo>
                  <a:lnTo>
                    <a:pt x="1080" y="247"/>
                  </a:lnTo>
                  <a:lnTo>
                    <a:pt x="1080" y="239"/>
                  </a:lnTo>
                  <a:lnTo>
                    <a:pt x="1084" y="231"/>
                  </a:lnTo>
                  <a:lnTo>
                    <a:pt x="1089" y="223"/>
                  </a:lnTo>
                  <a:lnTo>
                    <a:pt x="1094" y="215"/>
                  </a:lnTo>
                  <a:lnTo>
                    <a:pt x="1100" y="205"/>
                  </a:lnTo>
                  <a:lnTo>
                    <a:pt x="1105" y="196"/>
                  </a:lnTo>
                  <a:lnTo>
                    <a:pt x="1107" y="184"/>
                  </a:lnTo>
                  <a:lnTo>
                    <a:pt x="1096" y="159"/>
                  </a:lnTo>
                  <a:lnTo>
                    <a:pt x="1081" y="135"/>
                  </a:lnTo>
                  <a:lnTo>
                    <a:pt x="1064" y="112"/>
                  </a:lnTo>
                  <a:lnTo>
                    <a:pt x="1044" y="92"/>
                  </a:lnTo>
                  <a:lnTo>
                    <a:pt x="1024" y="74"/>
                  </a:lnTo>
                  <a:lnTo>
                    <a:pt x="1001" y="56"/>
                  </a:lnTo>
                  <a:lnTo>
                    <a:pt x="979" y="44"/>
                  </a:lnTo>
                  <a:lnTo>
                    <a:pt x="956" y="32"/>
                  </a:lnTo>
                  <a:lnTo>
                    <a:pt x="936" y="24"/>
                  </a:lnTo>
                  <a:lnTo>
                    <a:pt x="915" y="18"/>
                  </a:lnTo>
                  <a:lnTo>
                    <a:pt x="856" y="23"/>
                  </a:lnTo>
                  <a:lnTo>
                    <a:pt x="796" y="21"/>
                  </a:lnTo>
                  <a:lnTo>
                    <a:pt x="736" y="13"/>
                  </a:lnTo>
                  <a:lnTo>
                    <a:pt x="675" y="5"/>
                  </a:lnTo>
                  <a:lnTo>
                    <a:pt x="616" y="0"/>
                  </a:lnTo>
                  <a:lnTo>
                    <a:pt x="558" y="2"/>
                  </a:lnTo>
                  <a:lnTo>
                    <a:pt x="504" y="12"/>
                  </a:lnTo>
                  <a:lnTo>
                    <a:pt x="454" y="34"/>
                  </a:lnTo>
                  <a:lnTo>
                    <a:pt x="409" y="72"/>
                  </a:lnTo>
                  <a:lnTo>
                    <a:pt x="371" y="13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54" name="Freeform 9"/>
            <p:cNvSpPr>
              <a:spLocks/>
            </p:cNvSpPr>
            <p:nvPr/>
          </p:nvSpPr>
          <p:spPr bwMode="auto">
            <a:xfrm>
              <a:off x="1079" y="2305"/>
              <a:ext cx="581" cy="842"/>
            </a:xfrm>
            <a:custGeom>
              <a:avLst/>
              <a:gdLst>
                <a:gd name="T0" fmla="*/ 85 w 1163"/>
                <a:gd name="T1" fmla="*/ 115 h 1683"/>
                <a:gd name="T2" fmla="*/ 70 w 1163"/>
                <a:gd name="T3" fmla="*/ 165 h 1683"/>
                <a:gd name="T4" fmla="*/ 113 w 1163"/>
                <a:gd name="T5" fmla="*/ 231 h 1683"/>
                <a:gd name="T6" fmla="*/ 117 w 1163"/>
                <a:gd name="T7" fmla="*/ 307 h 1683"/>
                <a:gd name="T8" fmla="*/ 96 w 1163"/>
                <a:gd name="T9" fmla="*/ 331 h 1683"/>
                <a:gd name="T10" fmla="*/ 80 w 1163"/>
                <a:gd name="T11" fmla="*/ 345 h 1683"/>
                <a:gd name="T12" fmla="*/ 101 w 1163"/>
                <a:gd name="T13" fmla="*/ 416 h 1683"/>
                <a:gd name="T14" fmla="*/ 111 w 1163"/>
                <a:gd name="T15" fmla="*/ 491 h 1683"/>
                <a:gd name="T16" fmla="*/ 52 w 1163"/>
                <a:gd name="T17" fmla="*/ 462 h 1683"/>
                <a:gd name="T18" fmla="*/ 14 w 1163"/>
                <a:gd name="T19" fmla="*/ 435 h 1683"/>
                <a:gd name="T20" fmla="*/ 3 w 1163"/>
                <a:gd name="T21" fmla="*/ 495 h 1683"/>
                <a:gd name="T22" fmla="*/ 31 w 1163"/>
                <a:gd name="T23" fmla="*/ 531 h 1683"/>
                <a:gd name="T24" fmla="*/ 55 w 1163"/>
                <a:gd name="T25" fmla="*/ 526 h 1683"/>
                <a:gd name="T26" fmla="*/ 75 w 1163"/>
                <a:gd name="T27" fmla="*/ 519 h 1683"/>
                <a:gd name="T28" fmla="*/ 77 w 1163"/>
                <a:gd name="T29" fmla="*/ 578 h 1683"/>
                <a:gd name="T30" fmla="*/ 78 w 1163"/>
                <a:gd name="T31" fmla="*/ 638 h 1683"/>
                <a:gd name="T32" fmla="*/ 89 w 1163"/>
                <a:gd name="T33" fmla="*/ 683 h 1683"/>
                <a:gd name="T34" fmla="*/ 97 w 1163"/>
                <a:gd name="T35" fmla="*/ 729 h 1683"/>
                <a:gd name="T36" fmla="*/ 161 w 1163"/>
                <a:gd name="T37" fmla="*/ 742 h 1683"/>
                <a:gd name="T38" fmla="*/ 218 w 1163"/>
                <a:gd name="T39" fmla="*/ 819 h 1683"/>
                <a:gd name="T40" fmla="*/ 303 w 1163"/>
                <a:gd name="T41" fmla="*/ 839 h 1683"/>
                <a:gd name="T42" fmla="*/ 388 w 1163"/>
                <a:gd name="T43" fmla="*/ 816 h 1683"/>
                <a:gd name="T44" fmla="*/ 439 w 1163"/>
                <a:gd name="T45" fmla="*/ 805 h 1683"/>
                <a:gd name="T46" fmla="*/ 485 w 1163"/>
                <a:gd name="T47" fmla="*/ 805 h 1683"/>
                <a:gd name="T48" fmla="*/ 492 w 1163"/>
                <a:gd name="T49" fmla="*/ 647 h 1683"/>
                <a:gd name="T50" fmla="*/ 448 w 1163"/>
                <a:gd name="T51" fmla="*/ 459 h 1683"/>
                <a:gd name="T52" fmla="*/ 407 w 1163"/>
                <a:gd name="T53" fmla="*/ 417 h 1683"/>
                <a:gd name="T54" fmla="*/ 377 w 1163"/>
                <a:gd name="T55" fmla="*/ 397 h 1683"/>
                <a:gd name="T56" fmla="*/ 394 w 1163"/>
                <a:gd name="T57" fmla="*/ 395 h 1683"/>
                <a:gd name="T58" fmla="*/ 422 w 1163"/>
                <a:gd name="T59" fmla="*/ 406 h 1683"/>
                <a:gd name="T60" fmla="*/ 441 w 1163"/>
                <a:gd name="T61" fmla="*/ 386 h 1683"/>
                <a:gd name="T62" fmla="*/ 442 w 1163"/>
                <a:gd name="T63" fmla="*/ 356 h 1683"/>
                <a:gd name="T64" fmla="*/ 389 w 1163"/>
                <a:gd name="T65" fmla="*/ 356 h 1683"/>
                <a:gd name="T66" fmla="*/ 337 w 1163"/>
                <a:gd name="T67" fmla="*/ 411 h 1683"/>
                <a:gd name="T68" fmla="*/ 285 w 1163"/>
                <a:gd name="T69" fmla="*/ 391 h 1683"/>
                <a:gd name="T70" fmla="*/ 287 w 1163"/>
                <a:gd name="T71" fmla="*/ 343 h 1683"/>
                <a:gd name="T72" fmla="*/ 301 w 1163"/>
                <a:gd name="T73" fmla="*/ 285 h 1683"/>
                <a:gd name="T74" fmla="*/ 275 w 1163"/>
                <a:gd name="T75" fmla="*/ 241 h 1683"/>
                <a:gd name="T76" fmla="*/ 288 w 1163"/>
                <a:gd name="T77" fmla="*/ 202 h 1683"/>
                <a:gd name="T78" fmla="*/ 320 w 1163"/>
                <a:gd name="T79" fmla="*/ 192 h 1683"/>
                <a:gd name="T80" fmla="*/ 335 w 1163"/>
                <a:gd name="T81" fmla="*/ 203 h 1683"/>
                <a:gd name="T82" fmla="*/ 305 w 1163"/>
                <a:gd name="T83" fmla="*/ 210 h 1683"/>
                <a:gd name="T84" fmla="*/ 292 w 1163"/>
                <a:gd name="T85" fmla="*/ 238 h 1683"/>
                <a:gd name="T86" fmla="*/ 305 w 1163"/>
                <a:gd name="T87" fmla="*/ 271 h 1683"/>
                <a:gd name="T88" fmla="*/ 334 w 1163"/>
                <a:gd name="T89" fmla="*/ 281 h 1683"/>
                <a:gd name="T90" fmla="*/ 366 w 1163"/>
                <a:gd name="T91" fmla="*/ 252 h 1683"/>
                <a:gd name="T92" fmla="*/ 433 w 1163"/>
                <a:gd name="T93" fmla="*/ 219 h 1683"/>
                <a:gd name="T94" fmla="*/ 551 w 1163"/>
                <a:gd name="T95" fmla="*/ 181 h 1683"/>
                <a:gd name="T96" fmla="*/ 580 w 1163"/>
                <a:gd name="T97" fmla="*/ 95 h 1683"/>
                <a:gd name="T98" fmla="*/ 553 w 1163"/>
                <a:gd name="T99" fmla="*/ 63 h 1683"/>
                <a:gd name="T100" fmla="*/ 482 w 1163"/>
                <a:gd name="T101" fmla="*/ 43 h 1683"/>
                <a:gd name="T102" fmla="*/ 352 w 1163"/>
                <a:gd name="T103" fmla="*/ 55 h 1683"/>
                <a:gd name="T104" fmla="*/ 281 w 1163"/>
                <a:gd name="T105" fmla="*/ 22 h 1683"/>
                <a:gd name="T106" fmla="*/ 253 w 1163"/>
                <a:gd name="T107" fmla="*/ 11 h 1683"/>
                <a:gd name="T108" fmla="*/ 205 w 1163"/>
                <a:gd name="T109" fmla="*/ 0 h 1683"/>
                <a:gd name="T110" fmla="*/ 144 w 1163"/>
                <a:gd name="T111" fmla="*/ 23 h 1683"/>
                <a:gd name="T112" fmla="*/ 113 w 1163"/>
                <a:gd name="T113" fmla="*/ 75 h 168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63"/>
                <a:gd name="T172" fmla="*/ 0 h 1683"/>
                <a:gd name="T173" fmla="*/ 1163 w 1163"/>
                <a:gd name="T174" fmla="*/ 1683 h 168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63" h="1683">
                  <a:moveTo>
                    <a:pt x="227" y="149"/>
                  </a:moveTo>
                  <a:lnTo>
                    <a:pt x="219" y="171"/>
                  </a:lnTo>
                  <a:lnTo>
                    <a:pt x="205" y="190"/>
                  </a:lnTo>
                  <a:lnTo>
                    <a:pt x="189" y="210"/>
                  </a:lnTo>
                  <a:lnTo>
                    <a:pt x="171" y="229"/>
                  </a:lnTo>
                  <a:lnTo>
                    <a:pt x="155" y="248"/>
                  </a:lnTo>
                  <a:lnTo>
                    <a:pt x="143" y="267"/>
                  </a:lnTo>
                  <a:lnTo>
                    <a:pt x="135" y="286"/>
                  </a:lnTo>
                  <a:lnTo>
                    <a:pt x="133" y="307"/>
                  </a:lnTo>
                  <a:lnTo>
                    <a:pt x="141" y="330"/>
                  </a:lnTo>
                  <a:lnTo>
                    <a:pt x="159" y="354"/>
                  </a:lnTo>
                  <a:lnTo>
                    <a:pt x="179" y="378"/>
                  </a:lnTo>
                  <a:lnTo>
                    <a:pt x="197" y="405"/>
                  </a:lnTo>
                  <a:lnTo>
                    <a:pt x="213" y="434"/>
                  </a:lnTo>
                  <a:lnTo>
                    <a:pt x="226" y="462"/>
                  </a:lnTo>
                  <a:lnTo>
                    <a:pt x="235" y="493"/>
                  </a:lnTo>
                  <a:lnTo>
                    <a:pt x="242" y="523"/>
                  </a:lnTo>
                  <a:lnTo>
                    <a:pt x="243" y="554"/>
                  </a:lnTo>
                  <a:lnTo>
                    <a:pt x="242" y="584"/>
                  </a:lnTo>
                  <a:lnTo>
                    <a:pt x="235" y="613"/>
                  </a:lnTo>
                  <a:lnTo>
                    <a:pt x="223" y="642"/>
                  </a:lnTo>
                  <a:lnTo>
                    <a:pt x="216" y="648"/>
                  </a:lnTo>
                  <a:lnTo>
                    <a:pt x="208" y="654"/>
                  </a:lnTo>
                  <a:lnTo>
                    <a:pt x="200" y="659"/>
                  </a:lnTo>
                  <a:lnTo>
                    <a:pt x="192" y="662"/>
                  </a:lnTo>
                  <a:lnTo>
                    <a:pt x="183" y="667"/>
                  </a:lnTo>
                  <a:lnTo>
                    <a:pt x="176" y="670"/>
                  </a:lnTo>
                  <a:lnTo>
                    <a:pt x="170" y="675"/>
                  </a:lnTo>
                  <a:lnTo>
                    <a:pt x="163" y="682"/>
                  </a:lnTo>
                  <a:lnTo>
                    <a:pt x="160" y="690"/>
                  </a:lnTo>
                  <a:lnTo>
                    <a:pt x="159" y="699"/>
                  </a:lnTo>
                  <a:lnTo>
                    <a:pt x="162" y="733"/>
                  </a:lnTo>
                  <a:lnTo>
                    <a:pt x="171" y="766"/>
                  </a:lnTo>
                  <a:lnTo>
                    <a:pt x="186" y="800"/>
                  </a:lnTo>
                  <a:lnTo>
                    <a:pt x="202" y="832"/>
                  </a:lnTo>
                  <a:lnTo>
                    <a:pt x="218" y="864"/>
                  </a:lnTo>
                  <a:lnTo>
                    <a:pt x="231" y="896"/>
                  </a:lnTo>
                  <a:lnTo>
                    <a:pt x="237" y="926"/>
                  </a:lnTo>
                  <a:lnTo>
                    <a:pt x="235" y="955"/>
                  </a:lnTo>
                  <a:lnTo>
                    <a:pt x="223" y="982"/>
                  </a:lnTo>
                  <a:lnTo>
                    <a:pt x="197" y="1010"/>
                  </a:lnTo>
                  <a:lnTo>
                    <a:pt x="165" y="1003"/>
                  </a:lnTo>
                  <a:lnTo>
                    <a:pt x="141" y="982"/>
                  </a:lnTo>
                  <a:lnTo>
                    <a:pt x="120" y="955"/>
                  </a:lnTo>
                  <a:lnTo>
                    <a:pt x="104" y="923"/>
                  </a:lnTo>
                  <a:lnTo>
                    <a:pt x="91" y="891"/>
                  </a:lnTo>
                  <a:lnTo>
                    <a:pt x="77" y="866"/>
                  </a:lnTo>
                  <a:lnTo>
                    <a:pt x="64" y="850"/>
                  </a:lnTo>
                  <a:lnTo>
                    <a:pt x="48" y="850"/>
                  </a:lnTo>
                  <a:lnTo>
                    <a:pt x="29" y="869"/>
                  </a:lnTo>
                  <a:lnTo>
                    <a:pt x="5" y="914"/>
                  </a:lnTo>
                  <a:lnTo>
                    <a:pt x="2" y="933"/>
                  </a:lnTo>
                  <a:lnTo>
                    <a:pt x="0" y="952"/>
                  </a:lnTo>
                  <a:lnTo>
                    <a:pt x="2" y="971"/>
                  </a:lnTo>
                  <a:lnTo>
                    <a:pt x="7" y="990"/>
                  </a:lnTo>
                  <a:lnTo>
                    <a:pt x="15" y="1008"/>
                  </a:lnTo>
                  <a:lnTo>
                    <a:pt x="23" y="1026"/>
                  </a:lnTo>
                  <a:lnTo>
                    <a:pt x="34" y="1040"/>
                  </a:lnTo>
                  <a:lnTo>
                    <a:pt x="48" y="1051"/>
                  </a:lnTo>
                  <a:lnTo>
                    <a:pt x="63" y="1061"/>
                  </a:lnTo>
                  <a:lnTo>
                    <a:pt x="79" y="1067"/>
                  </a:lnTo>
                  <a:lnTo>
                    <a:pt x="87" y="1064"/>
                  </a:lnTo>
                  <a:lnTo>
                    <a:pt x="95" y="1061"/>
                  </a:lnTo>
                  <a:lnTo>
                    <a:pt x="103" y="1056"/>
                  </a:lnTo>
                  <a:lnTo>
                    <a:pt x="111" y="1051"/>
                  </a:lnTo>
                  <a:lnTo>
                    <a:pt x="119" y="1046"/>
                  </a:lnTo>
                  <a:lnTo>
                    <a:pt x="127" y="1043"/>
                  </a:lnTo>
                  <a:lnTo>
                    <a:pt x="135" y="1040"/>
                  </a:lnTo>
                  <a:lnTo>
                    <a:pt x="143" y="1038"/>
                  </a:lnTo>
                  <a:lnTo>
                    <a:pt x="151" y="1038"/>
                  </a:lnTo>
                  <a:lnTo>
                    <a:pt x="159" y="1042"/>
                  </a:lnTo>
                  <a:lnTo>
                    <a:pt x="168" y="1070"/>
                  </a:lnTo>
                  <a:lnTo>
                    <a:pt x="168" y="1099"/>
                  </a:lnTo>
                  <a:lnTo>
                    <a:pt x="163" y="1128"/>
                  </a:lnTo>
                  <a:lnTo>
                    <a:pt x="154" y="1155"/>
                  </a:lnTo>
                  <a:lnTo>
                    <a:pt x="144" y="1182"/>
                  </a:lnTo>
                  <a:lnTo>
                    <a:pt x="138" y="1208"/>
                  </a:lnTo>
                  <a:lnTo>
                    <a:pt x="135" y="1232"/>
                  </a:lnTo>
                  <a:lnTo>
                    <a:pt x="141" y="1254"/>
                  </a:lnTo>
                  <a:lnTo>
                    <a:pt x="157" y="1275"/>
                  </a:lnTo>
                  <a:lnTo>
                    <a:pt x="186" y="1293"/>
                  </a:lnTo>
                  <a:lnTo>
                    <a:pt x="183" y="1310"/>
                  </a:lnTo>
                  <a:lnTo>
                    <a:pt x="179" y="1328"/>
                  </a:lnTo>
                  <a:lnTo>
                    <a:pt x="178" y="1347"/>
                  </a:lnTo>
                  <a:lnTo>
                    <a:pt x="178" y="1366"/>
                  </a:lnTo>
                  <a:lnTo>
                    <a:pt x="178" y="1384"/>
                  </a:lnTo>
                  <a:lnTo>
                    <a:pt x="181" y="1403"/>
                  </a:lnTo>
                  <a:lnTo>
                    <a:pt x="184" y="1422"/>
                  </a:lnTo>
                  <a:lnTo>
                    <a:pt x="189" y="1440"/>
                  </a:lnTo>
                  <a:lnTo>
                    <a:pt x="195" y="1458"/>
                  </a:lnTo>
                  <a:lnTo>
                    <a:pt x="202" y="1474"/>
                  </a:lnTo>
                  <a:lnTo>
                    <a:pt x="239" y="1454"/>
                  </a:lnTo>
                  <a:lnTo>
                    <a:pt x="269" y="1453"/>
                  </a:lnTo>
                  <a:lnTo>
                    <a:pt x="298" y="1462"/>
                  </a:lnTo>
                  <a:lnTo>
                    <a:pt x="323" y="1483"/>
                  </a:lnTo>
                  <a:lnTo>
                    <a:pt x="347" y="1510"/>
                  </a:lnTo>
                  <a:lnTo>
                    <a:pt x="370" y="1542"/>
                  </a:lnTo>
                  <a:lnTo>
                    <a:pt x="391" y="1578"/>
                  </a:lnTo>
                  <a:lnTo>
                    <a:pt x="413" y="1610"/>
                  </a:lnTo>
                  <a:lnTo>
                    <a:pt x="437" y="1638"/>
                  </a:lnTo>
                  <a:lnTo>
                    <a:pt x="464" y="1661"/>
                  </a:lnTo>
                  <a:lnTo>
                    <a:pt x="501" y="1675"/>
                  </a:lnTo>
                  <a:lnTo>
                    <a:pt x="538" y="1683"/>
                  </a:lnTo>
                  <a:lnTo>
                    <a:pt x="573" y="1682"/>
                  </a:lnTo>
                  <a:lnTo>
                    <a:pt x="607" y="1677"/>
                  </a:lnTo>
                  <a:lnTo>
                    <a:pt x="640" y="1667"/>
                  </a:lnTo>
                  <a:lnTo>
                    <a:pt x="674" y="1656"/>
                  </a:lnTo>
                  <a:lnTo>
                    <a:pt x="707" y="1645"/>
                  </a:lnTo>
                  <a:lnTo>
                    <a:pt x="741" y="1637"/>
                  </a:lnTo>
                  <a:lnTo>
                    <a:pt x="776" y="1632"/>
                  </a:lnTo>
                  <a:lnTo>
                    <a:pt x="810" y="1634"/>
                  </a:lnTo>
                  <a:lnTo>
                    <a:pt x="826" y="1626"/>
                  </a:lnTo>
                  <a:lnTo>
                    <a:pt x="842" y="1618"/>
                  </a:lnTo>
                  <a:lnTo>
                    <a:pt x="861" y="1613"/>
                  </a:lnTo>
                  <a:lnTo>
                    <a:pt x="879" y="1610"/>
                  </a:lnTo>
                  <a:lnTo>
                    <a:pt x="898" y="1606"/>
                  </a:lnTo>
                  <a:lnTo>
                    <a:pt x="917" y="1606"/>
                  </a:lnTo>
                  <a:lnTo>
                    <a:pt x="936" y="1606"/>
                  </a:lnTo>
                  <a:lnTo>
                    <a:pt x="954" y="1608"/>
                  </a:lnTo>
                  <a:lnTo>
                    <a:pt x="971" y="1610"/>
                  </a:lnTo>
                  <a:lnTo>
                    <a:pt x="986" y="1613"/>
                  </a:lnTo>
                  <a:lnTo>
                    <a:pt x="994" y="1531"/>
                  </a:lnTo>
                  <a:lnTo>
                    <a:pt x="997" y="1451"/>
                  </a:lnTo>
                  <a:lnTo>
                    <a:pt x="992" y="1371"/>
                  </a:lnTo>
                  <a:lnTo>
                    <a:pt x="984" y="1293"/>
                  </a:lnTo>
                  <a:lnTo>
                    <a:pt x="973" y="1216"/>
                  </a:lnTo>
                  <a:lnTo>
                    <a:pt x="957" y="1139"/>
                  </a:lnTo>
                  <a:lnTo>
                    <a:pt x="938" y="1064"/>
                  </a:lnTo>
                  <a:lnTo>
                    <a:pt x="919" y="990"/>
                  </a:lnTo>
                  <a:lnTo>
                    <a:pt x="896" y="917"/>
                  </a:lnTo>
                  <a:lnTo>
                    <a:pt x="874" y="843"/>
                  </a:lnTo>
                  <a:lnTo>
                    <a:pt x="859" y="842"/>
                  </a:lnTo>
                  <a:lnTo>
                    <a:pt x="845" y="840"/>
                  </a:lnTo>
                  <a:lnTo>
                    <a:pt x="829" y="837"/>
                  </a:lnTo>
                  <a:lnTo>
                    <a:pt x="815" y="834"/>
                  </a:lnTo>
                  <a:lnTo>
                    <a:pt x="800" y="827"/>
                  </a:lnTo>
                  <a:lnTo>
                    <a:pt x="787" y="821"/>
                  </a:lnTo>
                  <a:lnTo>
                    <a:pt x="775" y="814"/>
                  </a:lnTo>
                  <a:lnTo>
                    <a:pt x="763" y="805"/>
                  </a:lnTo>
                  <a:lnTo>
                    <a:pt x="754" y="794"/>
                  </a:lnTo>
                  <a:lnTo>
                    <a:pt x="746" y="779"/>
                  </a:lnTo>
                  <a:lnTo>
                    <a:pt x="757" y="778"/>
                  </a:lnTo>
                  <a:lnTo>
                    <a:pt x="768" y="779"/>
                  </a:lnTo>
                  <a:lnTo>
                    <a:pt x="779" y="782"/>
                  </a:lnTo>
                  <a:lnTo>
                    <a:pt x="789" y="789"/>
                  </a:lnTo>
                  <a:lnTo>
                    <a:pt x="800" y="794"/>
                  </a:lnTo>
                  <a:lnTo>
                    <a:pt x="811" y="800"/>
                  </a:lnTo>
                  <a:lnTo>
                    <a:pt x="823" y="805"/>
                  </a:lnTo>
                  <a:lnTo>
                    <a:pt x="834" y="810"/>
                  </a:lnTo>
                  <a:lnTo>
                    <a:pt x="845" y="811"/>
                  </a:lnTo>
                  <a:lnTo>
                    <a:pt x="858" y="811"/>
                  </a:lnTo>
                  <a:lnTo>
                    <a:pt x="864" y="802"/>
                  </a:lnTo>
                  <a:lnTo>
                    <a:pt x="871" y="792"/>
                  </a:lnTo>
                  <a:lnTo>
                    <a:pt x="877" y="781"/>
                  </a:lnTo>
                  <a:lnTo>
                    <a:pt x="882" y="771"/>
                  </a:lnTo>
                  <a:lnTo>
                    <a:pt x="885" y="760"/>
                  </a:lnTo>
                  <a:lnTo>
                    <a:pt x="888" y="749"/>
                  </a:lnTo>
                  <a:lnTo>
                    <a:pt x="888" y="736"/>
                  </a:lnTo>
                  <a:lnTo>
                    <a:pt x="888" y="725"/>
                  </a:lnTo>
                  <a:lnTo>
                    <a:pt x="885" y="712"/>
                  </a:lnTo>
                  <a:lnTo>
                    <a:pt x="880" y="699"/>
                  </a:lnTo>
                  <a:lnTo>
                    <a:pt x="832" y="642"/>
                  </a:lnTo>
                  <a:lnTo>
                    <a:pt x="813" y="661"/>
                  </a:lnTo>
                  <a:lnTo>
                    <a:pt x="795" y="685"/>
                  </a:lnTo>
                  <a:lnTo>
                    <a:pt x="779" y="712"/>
                  </a:lnTo>
                  <a:lnTo>
                    <a:pt x="762" y="738"/>
                  </a:lnTo>
                  <a:lnTo>
                    <a:pt x="744" y="765"/>
                  </a:lnTo>
                  <a:lnTo>
                    <a:pt x="723" y="789"/>
                  </a:lnTo>
                  <a:lnTo>
                    <a:pt x="701" y="808"/>
                  </a:lnTo>
                  <a:lnTo>
                    <a:pt x="674" y="822"/>
                  </a:lnTo>
                  <a:lnTo>
                    <a:pt x="643" y="829"/>
                  </a:lnTo>
                  <a:lnTo>
                    <a:pt x="608" y="827"/>
                  </a:lnTo>
                  <a:lnTo>
                    <a:pt x="591" y="814"/>
                  </a:lnTo>
                  <a:lnTo>
                    <a:pt x="579" y="798"/>
                  </a:lnTo>
                  <a:lnTo>
                    <a:pt x="571" y="781"/>
                  </a:lnTo>
                  <a:lnTo>
                    <a:pt x="567" y="763"/>
                  </a:lnTo>
                  <a:lnTo>
                    <a:pt x="565" y="744"/>
                  </a:lnTo>
                  <a:lnTo>
                    <a:pt x="567" y="725"/>
                  </a:lnTo>
                  <a:lnTo>
                    <a:pt x="570" y="706"/>
                  </a:lnTo>
                  <a:lnTo>
                    <a:pt x="575" y="686"/>
                  </a:lnTo>
                  <a:lnTo>
                    <a:pt x="579" y="669"/>
                  </a:lnTo>
                  <a:lnTo>
                    <a:pt x="586" y="651"/>
                  </a:lnTo>
                  <a:lnTo>
                    <a:pt x="634" y="598"/>
                  </a:lnTo>
                  <a:lnTo>
                    <a:pt x="618" y="586"/>
                  </a:lnTo>
                  <a:lnTo>
                    <a:pt x="602" y="570"/>
                  </a:lnTo>
                  <a:lnTo>
                    <a:pt x="587" y="555"/>
                  </a:lnTo>
                  <a:lnTo>
                    <a:pt x="575" y="538"/>
                  </a:lnTo>
                  <a:lnTo>
                    <a:pt x="563" y="520"/>
                  </a:lnTo>
                  <a:lnTo>
                    <a:pt x="557" y="501"/>
                  </a:lnTo>
                  <a:lnTo>
                    <a:pt x="551" y="482"/>
                  </a:lnTo>
                  <a:lnTo>
                    <a:pt x="549" y="461"/>
                  </a:lnTo>
                  <a:lnTo>
                    <a:pt x="549" y="438"/>
                  </a:lnTo>
                  <a:lnTo>
                    <a:pt x="554" y="418"/>
                  </a:lnTo>
                  <a:lnTo>
                    <a:pt x="565" y="410"/>
                  </a:lnTo>
                  <a:lnTo>
                    <a:pt x="576" y="403"/>
                  </a:lnTo>
                  <a:lnTo>
                    <a:pt x="587" y="397"/>
                  </a:lnTo>
                  <a:lnTo>
                    <a:pt x="600" y="392"/>
                  </a:lnTo>
                  <a:lnTo>
                    <a:pt x="613" y="389"/>
                  </a:lnTo>
                  <a:lnTo>
                    <a:pt x="627" y="386"/>
                  </a:lnTo>
                  <a:lnTo>
                    <a:pt x="640" y="384"/>
                  </a:lnTo>
                  <a:lnTo>
                    <a:pt x="653" y="384"/>
                  </a:lnTo>
                  <a:lnTo>
                    <a:pt x="666" y="384"/>
                  </a:lnTo>
                  <a:lnTo>
                    <a:pt x="677" y="386"/>
                  </a:lnTo>
                  <a:lnTo>
                    <a:pt x="675" y="397"/>
                  </a:lnTo>
                  <a:lnTo>
                    <a:pt x="671" y="405"/>
                  </a:lnTo>
                  <a:lnTo>
                    <a:pt x="661" y="410"/>
                  </a:lnTo>
                  <a:lnTo>
                    <a:pt x="648" y="413"/>
                  </a:lnTo>
                  <a:lnTo>
                    <a:pt x="635" y="414"/>
                  </a:lnTo>
                  <a:lnTo>
                    <a:pt x="623" y="416"/>
                  </a:lnTo>
                  <a:lnTo>
                    <a:pt x="610" y="419"/>
                  </a:lnTo>
                  <a:lnTo>
                    <a:pt x="599" y="424"/>
                  </a:lnTo>
                  <a:lnTo>
                    <a:pt x="591" y="432"/>
                  </a:lnTo>
                  <a:lnTo>
                    <a:pt x="586" y="443"/>
                  </a:lnTo>
                  <a:lnTo>
                    <a:pt x="584" y="459"/>
                  </a:lnTo>
                  <a:lnTo>
                    <a:pt x="584" y="475"/>
                  </a:lnTo>
                  <a:lnTo>
                    <a:pt x="586" y="490"/>
                  </a:lnTo>
                  <a:lnTo>
                    <a:pt x="589" y="504"/>
                  </a:lnTo>
                  <a:lnTo>
                    <a:pt x="595" y="517"/>
                  </a:lnTo>
                  <a:lnTo>
                    <a:pt x="602" y="530"/>
                  </a:lnTo>
                  <a:lnTo>
                    <a:pt x="610" y="541"/>
                  </a:lnTo>
                  <a:lnTo>
                    <a:pt x="619" y="550"/>
                  </a:lnTo>
                  <a:lnTo>
                    <a:pt x="629" y="560"/>
                  </a:lnTo>
                  <a:lnTo>
                    <a:pt x="640" y="566"/>
                  </a:lnTo>
                  <a:lnTo>
                    <a:pt x="655" y="566"/>
                  </a:lnTo>
                  <a:lnTo>
                    <a:pt x="669" y="562"/>
                  </a:lnTo>
                  <a:lnTo>
                    <a:pt x="683" y="554"/>
                  </a:lnTo>
                  <a:lnTo>
                    <a:pt x="696" y="542"/>
                  </a:lnTo>
                  <a:lnTo>
                    <a:pt x="709" y="530"/>
                  </a:lnTo>
                  <a:lnTo>
                    <a:pt x="720" y="517"/>
                  </a:lnTo>
                  <a:lnTo>
                    <a:pt x="733" y="504"/>
                  </a:lnTo>
                  <a:lnTo>
                    <a:pt x="746" y="491"/>
                  </a:lnTo>
                  <a:lnTo>
                    <a:pt x="759" y="480"/>
                  </a:lnTo>
                  <a:lnTo>
                    <a:pt x="773" y="470"/>
                  </a:lnTo>
                  <a:lnTo>
                    <a:pt x="818" y="453"/>
                  </a:lnTo>
                  <a:lnTo>
                    <a:pt x="866" y="438"/>
                  </a:lnTo>
                  <a:lnTo>
                    <a:pt x="917" y="429"/>
                  </a:lnTo>
                  <a:lnTo>
                    <a:pt x="968" y="418"/>
                  </a:lnTo>
                  <a:lnTo>
                    <a:pt x="1018" y="403"/>
                  </a:lnTo>
                  <a:lnTo>
                    <a:pt x="1063" y="386"/>
                  </a:lnTo>
                  <a:lnTo>
                    <a:pt x="1103" y="362"/>
                  </a:lnTo>
                  <a:lnTo>
                    <a:pt x="1133" y="328"/>
                  </a:lnTo>
                  <a:lnTo>
                    <a:pt x="1154" y="283"/>
                  </a:lnTo>
                  <a:lnTo>
                    <a:pt x="1162" y="226"/>
                  </a:lnTo>
                  <a:lnTo>
                    <a:pt x="1163" y="206"/>
                  </a:lnTo>
                  <a:lnTo>
                    <a:pt x="1160" y="190"/>
                  </a:lnTo>
                  <a:lnTo>
                    <a:pt x="1154" y="174"/>
                  </a:lnTo>
                  <a:lnTo>
                    <a:pt x="1146" y="162"/>
                  </a:lnTo>
                  <a:lnTo>
                    <a:pt x="1135" y="149"/>
                  </a:lnTo>
                  <a:lnTo>
                    <a:pt x="1122" y="138"/>
                  </a:lnTo>
                  <a:lnTo>
                    <a:pt x="1107" y="126"/>
                  </a:lnTo>
                  <a:lnTo>
                    <a:pt x="1093" y="117"/>
                  </a:lnTo>
                  <a:lnTo>
                    <a:pt x="1080" y="107"/>
                  </a:lnTo>
                  <a:lnTo>
                    <a:pt x="1066" y="98"/>
                  </a:lnTo>
                  <a:lnTo>
                    <a:pt x="1016" y="86"/>
                  </a:lnTo>
                  <a:lnTo>
                    <a:pt x="965" y="85"/>
                  </a:lnTo>
                  <a:lnTo>
                    <a:pt x="912" y="90"/>
                  </a:lnTo>
                  <a:lnTo>
                    <a:pt x="858" y="98"/>
                  </a:lnTo>
                  <a:lnTo>
                    <a:pt x="805" y="106"/>
                  </a:lnTo>
                  <a:lnTo>
                    <a:pt x="754" y="112"/>
                  </a:lnTo>
                  <a:lnTo>
                    <a:pt x="704" y="110"/>
                  </a:lnTo>
                  <a:lnTo>
                    <a:pt x="659" y="101"/>
                  </a:lnTo>
                  <a:lnTo>
                    <a:pt x="618" y="80"/>
                  </a:lnTo>
                  <a:lnTo>
                    <a:pt x="581" y="43"/>
                  </a:lnTo>
                  <a:lnTo>
                    <a:pt x="573" y="45"/>
                  </a:lnTo>
                  <a:lnTo>
                    <a:pt x="563" y="43"/>
                  </a:lnTo>
                  <a:lnTo>
                    <a:pt x="552" y="40"/>
                  </a:lnTo>
                  <a:lnTo>
                    <a:pt x="541" y="37"/>
                  </a:lnTo>
                  <a:lnTo>
                    <a:pt x="530" y="32"/>
                  </a:lnTo>
                  <a:lnTo>
                    <a:pt x="519" y="27"/>
                  </a:lnTo>
                  <a:lnTo>
                    <a:pt x="506" y="22"/>
                  </a:lnTo>
                  <a:lnTo>
                    <a:pt x="493" y="18"/>
                  </a:lnTo>
                  <a:lnTo>
                    <a:pt x="480" y="13"/>
                  </a:lnTo>
                  <a:lnTo>
                    <a:pt x="466" y="10"/>
                  </a:lnTo>
                  <a:lnTo>
                    <a:pt x="439" y="3"/>
                  </a:lnTo>
                  <a:lnTo>
                    <a:pt x="411" y="0"/>
                  </a:lnTo>
                  <a:lnTo>
                    <a:pt x="384" y="0"/>
                  </a:lnTo>
                  <a:lnTo>
                    <a:pt x="359" y="3"/>
                  </a:lnTo>
                  <a:lnTo>
                    <a:pt x="335" y="11"/>
                  </a:lnTo>
                  <a:lnTo>
                    <a:pt x="311" y="26"/>
                  </a:lnTo>
                  <a:lnTo>
                    <a:pt x="288" y="46"/>
                  </a:lnTo>
                  <a:lnTo>
                    <a:pt x="267" y="72"/>
                  </a:lnTo>
                  <a:lnTo>
                    <a:pt x="247" y="107"/>
                  </a:lnTo>
                  <a:lnTo>
                    <a:pt x="229" y="150"/>
                  </a:lnTo>
                  <a:lnTo>
                    <a:pt x="227" y="149"/>
                  </a:lnTo>
                  <a:close/>
                </a:path>
              </a:pathLst>
            </a:custGeom>
            <a:solidFill>
              <a:srgbClr val="FFCCE6"/>
            </a:solidFill>
            <a:ln w="9525">
              <a:solidFill>
                <a:srgbClr val="0033CC"/>
              </a:solidFill>
              <a:round/>
              <a:headEnd/>
              <a:tailEnd/>
            </a:ln>
          </p:spPr>
          <p:txBody>
            <a:bodyPr/>
            <a:lstStyle/>
            <a:p>
              <a:endParaRPr lang="zh-CN" altLang="en-US" dirty="0">
                <a:latin typeface="微软雅黑" panose="020B0503020204020204" pitchFamily="34" charset="-122"/>
              </a:endParaRPr>
            </a:p>
          </p:txBody>
        </p:sp>
        <p:sp>
          <p:nvSpPr>
            <p:cNvPr id="31755" name="Freeform 10"/>
            <p:cNvSpPr>
              <a:spLocks/>
            </p:cNvSpPr>
            <p:nvPr/>
          </p:nvSpPr>
          <p:spPr bwMode="auto">
            <a:xfrm>
              <a:off x="940" y="2359"/>
              <a:ext cx="13" cy="40"/>
            </a:xfrm>
            <a:custGeom>
              <a:avLst/>
              <a:gdLst>
                <a:gd name="T0" fmla="*/ 2 w 26"/>
                <a:gd name="T1" fmla="*/ 0 h 80"/>
                <a:gd name="T2" fmla="*/ 1 w 26"/>
                <a:gd name="T3" fmla="*/ 4 h 80"/>
                <a:gd name="T4" fmla="*/ 0 w 26"/>
                <a:gd name="T5" fmla="*/ 9 h 80"/>
                <a:gd name="T6" fmla="*/ 0 w 26"/>
                <a:gd name="T7" fmla="*/ 13 h 80"/>
                <a:gd name="T8" fmla="*/ 0 w 26"/>
                <a:gd name="T9" fmla="*/ 17 h 80"/>
                <a:gd name="T10" fmla="*/ 1 w 26"/>
                <a:gd name="T11" fmla="*/ 21 h 80"/>
                <a:gd name="T12" fmla="*/ 3 w 26"/>
                <a:gd name="T13" fmla="*/ 26 h 80"/>
                <a:gd name="T14" fmla="*/ 5 w 26"/>
                <a:gd name="T15" fmla="*/ 30 h 80"/>
                <a:gd name="T16" fmla="*/ 8 w 26"/>
                <a:gd name="T17" fmla="*/ 33 h 80"/>
                <a:gd name="T18" fmla="*/ 10 w 26"/>
                <a:gd name="T19" fmla="*/ 37 h 80"/>
                <a:gd name="T20" fmla="*/ 13 w 26"/>
                <a:gd name="T21" fmla="*/ 40 h 80"/>
                <a:gd name="T22" fmla="*/ 13 w 26"/>
                <a:gd name="T23" fmla="*/ 0 h 80"/>
                <a:gd name="T24" fmla="*/ 2 w 26"/>
                <a:gd name="T25" fmla="*/ 0 h 80"/>
                <a:gd name="T26" fmla="*/ 2 w 26"/>
                <a:gd name="T27" fmla="*/ 0 h 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80"/>
                <a:gd name="T44" fmla="*/ 26 w 26"/>
                <a:gd name="T45" fmla="*/ 80 h 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80">
                  <a:moveTo>
                    <a:pt x="4" y="0"/>
                  </a:moveTo>
                  <a:lnTo>
                    <a:pt x="2" y="8"/>
                  </a:lnTo>
                  <a:lnTo>
                    <a:pt x="0" y="18"/>
                  </a:lnTo>
                  <a:lnTo>
                    <a:pt x="0" y="26"/>
                  </a:lnTo>
                  <a:lnTo>
                    <a:pt x="0" y="34"/>
                  </a:lnTo>
                  <a:lnTo>
                    <a:pt x="2" y="42"/>
                  </a:lnTo>
                  <a:lnTo>
                    <a:pt x="5" y="51"/>
                  </a:lnTo>
                  <a:lnTo>
                    <a:pt x="10" y="59"/>
                  </a:lnTo>
                  <a:lnTo>
                    <a:pt x="15" y="66"/>
                  </a:lnTo>
                  <a:lnTo>
                    <a:pt x="20" y="74"/>
                  </a:lnTo>
                  <a:lnTo>
                    <a:pt x="26" y="80"/>
                  </a:lnTo>
                  <a:lnTo>
                    <a:pt x="26" y="0"/>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56" name="Freeform 11"/>
            <p:cNvSpPr>
              <a:spLocks/>
            </p:cNvSpPr>
            <p:nvPr/>
          </p:nvSpPr>
          <p:spPr bwMode="auto">
            <a:xfrm>
              <a:off x="1222" y="2375"/>
              <a:ext cx="141" cy="127"/>
            </a:xfrm>
            <a:custGeom>
              <a:avLst/>
              <a:gdLst>
                <a:gd name="T0" fmla="*/ 2 w 283"/>
                <a:gd name="T1" fmla="*/ 42 h 255"/>
                <a:gd name="T2" fmla="*/ 0 w 283"/>
                <a:gd name="T3" fmla="*/ 50 h 255"/>
                <a:gd name="T4" fmla="*/ 0 w 283"/>
                <a:gd name="T5" fmla="*/ 58 h 255"/>
                <a:gd name="T6" fmla="*/ 0 w 283"/>
                <a:gd name="T7" fmla="*/ 65 h 255"/>
                <a:gd name="T8" fmla="*/ 0 w 283"/>
                <a:gd name="T9" fmla="*/ 73 h 255"/>
                <a:gd name="T10" fmla="*/ 3 w 283"/>
                <a:gd name="T11" fmla="*/ 79 h 255"/>
                <a:gd name="T12" fmla="*/ 6 w 283"/>
                <a:gd name="T13" fmla="*/ 86 h 255"/>
                <a:gd name="T14" fmla="*/ 9 w 283"/>
                <a:gd name="T15" fmla="*/ 93 h 255"/>
                <a:gd name="T16" fmla="*/ 13 w 283"/>
                <a:gd name="T17" fmla="*/ 99 h 255"/>
                <a:gd name="T18" fmla="*/ 17 w 283"/>
                <a:gd name="T19" fmla="*/ 105 h 255"/>
                <a:gd name="T20" fmla="*/ 21 w 283"/>
                <a:gd name="T21" fmla="*/ 112 h 255"/>
                <a:gd name="T22" fmla="*/ 30 w 283"/>
                <a:gd name="T23" fmla="*/ 117 h 255"/>
                <a:gd name="T24" fmla="*/ 40 w 283"/>
                <a:gd name="T25" fmla="*/ 121 h 255"/>
                <a:gd name="T26" fmla="*/ 48 w 283"/>
                <a:gd name="T27" fmla="*/ 123 h 255"/>
                <a:gd name="T28" fmla="*/ 57 w 283"/>
                <a:gd name="T29" fmla="*/ 125 h 255"/>
                <a:gd name="T30" fmla="*/ 67 w 283"/>
                <a:gd name="T31" fmla="*/ 127 h 255"/>
                <a:gd name="T32" fmla="*/ 76 w 283"/>
                <a:gd name="T33" fmla="*/ 127 h 255"/>
                <a:gd name="T34" fmla="*/ 85 w 283"/>
                <a:gd name="T35" fmla="*/ 126 h 255"/>
                <a:gd name="T36" fmla="*/ 94 w 283"/>
                <a:gd name="T37" fmla="*/ 125 h 255"/>
                <a:gd name="T38" fmla="*/ 103 w 283"/>
                <a:gd name="T39" fmla="*/ 121 h 255"/>
                <a:gd name="T40" fmla="*/ 112 w 283"/>
                <a:gd name="T41" fmla="*/ 117 h 255"/>
                <a:gd name="T42" fmla="*/ 117 w 283"/>
                <a:gd name="T43" fmla="*/ 110 h 255"/>
                <a:gd name="T44" fmla="*/ 122 w 283"/>
                <a:gd name="T45" fmla="*/ 103 h 255"/>
                <a:gd name="T46" fmla="*/ 128 w 283"/>
                <a:gd name="T47" fmla="*/ 96 h 255"/>
                <a:gd name="T48" fmla="*/ 132 w 283"/>
                <a:gd name="T49" fmla="*/ 88 h 255"/>
                <a:gd name="T50" fmla="*/ 136 w 283"/>
                <a:gd name="T51" fmla="*/ 81 h 255"/>
                <a:gd name="T52" fmla="*/ 139 w 283"/>
                <a:gd name="T53" fmla="*/ 73 h 255"/>
                <a:gd name="T54" fmla="*/ 141 w 283"/>
                <a:gd name="T55" fmla="*/ 64 h 255"/>
                <a:gd name="T56" fmla="*/ 141 w 283"/>
                <a:gd name="T57" fmla="*/ 56 h 255"/>
                <a:gd name="T58" fmla="*/ 140 w 283"/>
                <a:gd name="T59" fmla="*/ 47 h 255"/>
                <a:gd name="T60" fmla="*/ 136 w 283"/>
                <a:gd name="T61" fmla="*/ 37 h 255"/>
                <a:gd name="T62" fmla="*/ 132 w 283"/>
                <a:gd name="T63" fmla="*/ 32 h 255"/>
                <a:gd name="T64" fmla="*/ 128 w 283"/>
                <a:gd name="T65" fmla="*/ 27 h 255"/>
                <a:gd name="T66" fmla="*/ 124 w 283"/>
                <a:gd name="T67" fmla="*/ 22 h 255"/>
                <a:gd name="T68" fmla="*/ 118 w 283"/>
                <a:gd name="T69" fmla="*/ 18 h 255"/>
                <a:gd name="T70" fmla="*/ 112 w 283"/>
                <a:gd name="T71" fmla="*/ 15 h 255"/>
                <a:gd name="T72" fmla="*/ 107 w 283"/>
                <a:gd name="T73" fmla="*/ 11 h 255"/>
                <a:gd name="T74" fmla="*/ 100 w 283"/>
                <a:gd name="T75" fmla="*/ 8 h 255"/>
                <a:gd name="T76" fmla="*/ 94 w 283"/>
                <a:gd name="T77" fmla="*/ 5 h 255"/>
                <a:gd name="T78" fmla="*/ 88 w 283"/>
                <a:gd name="T79" fmla="*/ 2 h 255"/>
                <a:gd name="T80" fmla="*/ 83 w 283"/>
                <a:gd name="T81" fmla="*/ 0 h 255"/>
                <a:gd name="T82" fmla="*/ 72 w 283"/>
                <a:gd name="T83" fmla="*/ 0 h 255"/>
                <a:gd name="T84" fmla="*/ 62 w 283"/>
                <a:gd name="T85" fmla="*/ 1 h 255"/>
                <a:gd name="T86" fmla="*/ 52 w 283"/>
                <a:gd name="T87" fmla="*/ 2 h 255"/>
                <a:gd name="T88" fmla="*/ 44 w 283"/>
                <a:gd name="T89" fmla="*/ 5 h 255"/>
                <a:gd name="T90" fmla="*/ 35 w 283"/>
                <a:gd name="T91" fmla="*/ 9 h 255"/>
                <a:gd name="T92" fmla="*/ 27 w 283"/>
                <a:gd name="T93" fmla="*/ 14 h 255"/>
                <a:gd name="T94" fmla="*/ 20 w 283"/>
                <a:gd name="T95" fmla="*/ 20 h 255"/>
                <a:gd name="T96" fmla="*/ 12 w 283"/>
                <a:gd name="T97" fmla="*/ 27 h 255"/>
                <a:gd name="T98" fmla="*/ 7 w 283"/>
                <a:gd name="T99" fmla="*/ 34 h 255"/>
                <a:gd name="T100" fmla="*/ 3 w 283"/>
                <a:gd name="T101" fmla="*/ 43 h 255"/>
                <a:gd name="T102" fmla="*/ 3 w 283"/>
                <a:gd name="T103" fmla="*/ 43 h 255"/>
                <a:gd name="T104" fmla="*/ 2 w 283"/>
                <a:gd name="T105" fmla="*/ 42 h 25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83"/>
                <a:gd name="T160" fmla="*/ 0 h 255"/>
                <a:gd name="T161" fmla="*/ 283 w 283"/>
                <a:gd name="T162" fmla="*/ 255 h 25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83" h="255">
                  <a:moveTo>
                    <a:pt x="4" y="85"/>
                  </a:moveTo>
                  <a:lnTo>
                    <a:pt x="1" y="101"/>
                  </a:lnTo>
                  <a:lnTo>
                    <a:pt x="0" y="117"/>
                  </a:lnTo>
                  <a:lnTo>
                    <a:pt x="0" y="131"/>
                  </a:lnTo>
                  <a:lnTo>
                    <a:pt x="1" y="146"/>
                  </a:lnTo>
                  <a:lnTo>
                    <a:pt x="6" y="159"/>
                  </a:lnTo>
                  <a:lnTo>
                    <a:pt x="12" y="173"/>
                  </a:lnTo>
                  <a:lnTo>
                    <a:pt x="19" y="186"/>
                  </a:lnTo>
                  <a:lnTo>
                    <a:pt x="27" y="199"/>
                  </a:lnTo>
                  <a:lnTo>
                    <a:pt x="35" y="211"/>
                  </a:lnTo>
                  <a:lnTo>
                    <a:pt x="43" y="224"/>
                  </a:lnTo>
                  <a:lnTo>
                    <a:pt x="60" y="234"/>
                  </a:lnTo>
                  <a:lnTo>
                    <a:pt x="80" y="242"/>
                  </a:lnTo>
                  <a:lnTo>
                    <a:pt x="97" y="247"/>
                  </a:lnTo>
                  <a:lnTo>
                    <a:pt x="115" y="251"/>
                  </a:lnTo>
                  <a:lnTo>
                    <a:pt x="134" y="255"/>
                  </a:lnTo>
                  <a:lnTo>
                    <a:pt x="152" y="255"/>
                  </a:lnTo>
                  <a:lnTo>
                    <a:pt x="171" y="253"/>
                  </a:lnTo>
                  <a:lnTo>
                    <a:pt x="188" y="250"/>
                  </a:lnTo>
                  <a:lnTo>
                    <a:pt x="206" y="243"/>
                  </a:lnTo>
                  <a:lnTo>
                    <a:pt x="225" y="235"/>
                  </a:lnTo>
                  <a:lnTo>
                    <a:pt x="235" y="221"/>
                  </a:lnTo>
                  <a:lnTo>
                    <a:pt x="244" y="207"/>
                  </a:lnTo>
                  <a:lnTo>
                    <a:pt x="256" y="192"/>
                  </a:lnTo>
                  <a:lnTo>
                    <a:pt x="265" y="176"/>
                  </a:lnTo>
                  <a:lnTo>
                    <a:pt x="273" y="162"/>
                  </a:lnTo>
                  <a:lnTo>
                    <a:pt x="278" y="146"/>
                  </a:lnTo>
                  <a:lnTo>
                    <a:pt x="283" y="128"/>
                  </a:lnTo>
                  <a:lnTo>
                    <a:pt x="283" y="112"/>
                  </a:lnTo>
                  <a:lnTo>
                    <a:pt x="280" y="95"/>
                  </a:lnTo>
                  <a:lnTo>
                    <a:pt x="273" y="75"/>
                  </a:lnTo>
                  <a:lnTo>
                    <a:pt x="265" y="64"/>
                  </a:lnTo>
                  <a:lnTo>
                    <a:pt x="257" y="55"/>
                  </a:lnTo>
                  <a:lnTo>
                    <a:pt x="248" y="45"/>
                  </a:lnTo>
                  <a:lnTo>
                    <a:pt x="236" y="37"/>
                  </a:lnTo>
                  <a:lnTo>
                    <a:pt x="225" y="31"/>
                  </a:lnTo>
                  <a:lnTo>
                    <a:pt x="214" y="23"/>
                  </a:lnTo>
                  <a:lnTo>
                    <a:pt x="201" y="16"/>
                  </a:lnTo>
                  <a:lnTo>
                    <a:pt x="188" y="11"/>
                  </a:lnTo>
                  <a:lnTo>
                    <a:pt x="177" y="5"/>
                  </a:lnTo>
                  <a:lnTo>
                    <a:pt x="166" y="0"/>
                  </a:lnTo>
                  <a:lnTo>
                    <a:pt x="145" y="0"/>
                  </a:lnTo>
                  <a:lnTo>
                    <a:pt x="124" y="2"/>
                  </a:lnTo>
                  <a:lnTo>
                    <a:pt x="105" y="5"/>
                  </a:lnTo>
                  <a:lnTo>
                    <a:pt x="88" y="11"/>
                  </a:lnTo>
                  <a:lnTo>
                    <a:pt x="70" y="19"/>
                  </a:lnTo>
                  <a:lnTo>
                    <a:pt x="54" y="29"/>
                  </a:lnTo>
                  <a:lnTo>
                    <a:pt x="40" y="40"/>
                  </a:lnTo>
                  <a:lnTo>
                    <a:pt x="25" y="55"/>
                  </a:lnTo>
                  <a:lnTo>
                    <a:pt x="14" y="69"/>
                  </a:lnTo>
                  <a:lnTo>
                    <a:pt x="6" y="87"/>
                  </a:lnTo>
                  <a:lnTo>
                    <a:pt x="4"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57" name="Freeform 12"/>
            <p:cNvSpPr>
              <a:spLocks/>
            </p:cNvSpPr>
            <p:nvPr/>
          </p:nvSpPr>
          <p:spPr bwMode="auto">
            <a:xfrm>
              <a:off x="1239" y="2388"/>
              <a:ext cx="107" cy="103"/>
            </a:xfrm>
            <a:custGeom>
              <a:avLst/>
              <a:gdLst>
                <a:gd name="T0" fmla="*/ 1 w 213"/>
                <a:gd name="T1" fmla="*/ 35 h 205"/>
                <a:gd name="T2" fmla="*/ 0 w 213"/>
                <a:gd name="T3" fmla="*/ 44 h 205"/>
                <a:gd name="T4" fmla="*/ 0 w 213"/>
                <a:gd name="T5" fmla="*/ 52 h 205"/>
                <a:gd name="T6" fmla="*/ 1 w 213"/>
                <a:gd name="T7" fmla="*/ 60 h 205"/>
                <a:gd name="T8" fmla="*/ 3 w 213"/>
                <a:gd name="T9" fmla="*/ 68 h 205"/>
                <a:gd name="T10" fmla="*/ 7 w 213"/>
                <a:gd name="T11" fmla="*/ 76 h 205"/>
                <a:gd name="T12" fmla="*/ 11 w 213"/>
                <a:gd name="T13" fmla="*/ 82 h 205"/>
                <a:gd name="T14" fmla="*/ 17 w 213"/>
                <a:gd name="T15" fmla="*/ 88 h 205"/>
                <a:gd name="T16" fmla="*/ 23 w 213"/>
                <a:gd name="T17" fmla="*/ 93 h 205"/>
                <a:gd name="T18" fmla="*/ 29 w 213"/>
                <a:gd name="T19" fmla="*/ 98 h 205"/>
                <a:gd name="T20" fmla="*/ 36 w 213"/>
                <a:gd name="T21" fmla="*/ 102 h 205"/>
                <a:gd name="T22" fmla="*/ 43 w 213"/>
                <a:gd name="T23" fmla="*/ 103 h 205"/>
                <a:gd name="T24" fmla="*/ 49 w 213"/>
                <a:gd name="T25" fmla="*/ 101 h 205"/>
                <a:gd name="T26" fmla="*/ 54 w 213"/>
                <a:gd name="T27" fmla="*/ 99 h 205"/>
                <a:gd name="T28" fmla="*/ 59 w 213"/>
                <a:gd name="T29" fmla="*/ 95 h 205"/>
                <a:gd name="T30" fmla="*/ 63 w 213"/>
                <a:gd name="T31" fmla="*/ 91 h 205"/>
                <a:gd name="T32" fmla="*/ 68 w 213"/>
                <a:gd name="T33" fmla="*/ 88 h 205"/>
                <a:gd name="T34" fmla="*/ 73 w 213"/>
                <a:gd name="T35" fmla="*/ 84 h 205"/>
                <a:gd name="T36" fmla="*/ 79 w 213"/>
                <a:gd name="T37" fmla="*/ 84 h 205"/>
                <a:gd name="T38" fmla="*/ 85 w 213"/>
                <a:gd name="T39" fmla="*/ 84 h 205"/>
                <a:gd name="T40" fmla="*/ 92 w 213"/>
                <a:gd name="T41" fmla="*/ 88 h 205"/>
                <a:gd name="T42" fmla="*/ 95 w 213"/>
                <a:gd name="T43" fmla="*/ 84 h 205"/>
                <a:gd name="T44" fmla="*/ 99 w 213"/>
                <a:gd name="T45" fmla="*/ 78 h 205"/>
                <a:gd name="T46" fmla="*/ 101 w 213"/>
                <a:gd name="T47" fmla="*/ 72 h 205"/>
                <a:gd name="T48" fmla="*/ 103 w 213"/>
                <a:gd name="T49" fmla="*/ 67 h 205"/>
                <a:gd name="T50" fmla="*/ 105 w 213"/>
                <a:gd name="T51" fmla="*/ 61 h 205"/>
                <a:gd name="T52" fmla="*/ 106 w 213"/>
                <a:gd name="T53" fmla="*/ 55 h 205"/>
                <a:gd name="T54" fmla="*/ 107 w 213"/>
                <a:gd name="T55" fmla="*/ 48 h 205"/>
                <a:gd name="T56" fmla="*/ 106 w 213"/>
                <a:gd name="T57" fmla="*/ 43 h 205"/>
                <a:gd name="T58" fmla="*/ 105 w 213"/>
                <a:gd name="T59" fmla="*/ 36 h 205"/>
                <a:gd name="T60" fmla="*/ 103 w 213"/>
                <a:gd name="T61" fmla="*/ 30 h 205"/>
                <a:gd name="T62" fmla="*/ 95 w 213"/>
                <a:gd name="T63" fmla="*/ 18 h 205"/>
                <a:gd name="T64" fmla="*/ 84 w 213"/>
                <a:gd name="T65" fmla="*/ 10 h 205"/>
                <a:gd name="T66" fmla="*/ 73 w 213"/>
                <a:gd name="T67" fmla="*/ 4 h 205"/>
                <a:gd name="T68" fmla="*/ 61 w 213"/>
                <a:gd name="T69" fmla="*/ 0 h 205"/>
                <a:gd name="T70" fmla="*/ 49 w 213"/>
                <a:gd name="T71" fmla="*/ 0 h 205"/>
                <a:gd name="T72" fmla="*/ 38 w 213"/>
                <a:gd name="T73" fmla="*/ 2 h 205"/>
                <a:gd name="T74" fmla="*/ 27 w 213"/>
                <a:gd name="T75" fmla="*/ 7 h 205"/>
                <a:gd name="T76" fmla="*/ 17 w 213"/>
                <a:gd name="T77" fmla="*/ 14 h 205"/>
                <a:gd name="T78" fmla="*/ 8 w 213"/>
                <a:gd name="T79" fmla="*/ 24 h 205"/>
                <a:gd name="T80" fmla="*/ 2 w 213"/>
                <a:gd name="T81" fmla="*/ 35 h 205"/>
                <a:gd name="T82" fmla="*/ 2 w 213"/>
                <a:gd name="T83" fmla="*/ 35 h 205"/>
                <a:gd name="T84" fmla="*/ 1 w 213"/>
                <a:gd name="T85" fmla="*/ 35 h 2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13"/>
                <a:gd name="T130" fmla="*/ 0 h 205"/>
                <a:gd name="T131" fmla="*/ 213 w 213"/>
                <a:gd name="T132" fmla="*/ 205 h 20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13" h="205">
                  <a:moveTo>
                    <a:pt x="1" y="69"/>
                  </a:moveTo>
                  <a:lnTo>
                    <a:pt x="0" y="87"/>
                  </a:lnTo>
                  <a:lnTo>
                    <a:pt x="0" y="104"/>
                  </a:lnTo>
                  <a:lnTo>
                    <a:pt x="1" y="120"/>
                  </a:lnTo>
                  <a:lnTo>
                    <a:pt x="6" y="136"/>
                  </a:lnTo>
                  <a:lnTo>
                    <a:pt x="13" y="151"/>
                  </a:lnTo>
                  <a:lnTo>
                    <a:pt x="22" y="164"/>
                  </a:lnTo>
                  <a:lnTo>
                    <a:pt x="33" y="176"/>
                  </a:lnTo>
                  <a:lnTo>
                    <a:pt x="45" y="186"/>
                  </a:lnTo>
                  <a:lnTo>
                    <a:pt x="57" y="196"/>
                  </a:lnTo>
                  <a:lnTo>
                    <a:pt x="72" y="204"/>
                  </a:lnTo>
                  <a:lnTo>
                    <a:pt x="86" y="205"/>
                  </a:lnTo>
                  <a:lnTo>
                    <a:pt x="97" y="202"/>
                  </a:lnTo>
                  <a:lnTo>
                    <a:pt x="107" y="197"/>
                  </a:lnTo>
                  <a:lnTo>
                    <a:pt x="117" y="189"/>
                  </a:lnTo>
                  <a:lnTo>
                    <a:pt x="126" y="181"/>
                  </a:lnTo>
                  <a:lnTo>
                    <a:pt x="136" y="175"/>
                  </a:lnTo>
                  <a:lnTo>
                    <a:pt x="145" y="168"/>
                  </a:lnTo>
                  <a:lnTo>
                    <a:pt x="157" y="167"/>
                  </a:lnTo>
                  <a:lnTo>
                    <a:pt x="169" y="168"/>
                  </a:lnTo>
                  <a:lnTo>
                    <a:pt x="184" y="176"/>
                  </a:lnTo>
                  <a:lnTo>
                    <a:pt x="190" y="167"/>
                  </a:lnTo>
                  <a:lnTo>
                    <a:pt x="197" y="156"/>
                  </a:lnTo>
                  <a:lnTo>
                    <a:pt x="201" y="144"/>
                  </a:lnTo>
                  <a:lnTo>
                    <a:pt x="206" y="133"/>
                  </a:lnTo>
                  <a:lnTo>
                    <a:pt x="209" y="122"/>
                  </a:lnTo>
                  <a:lnTo>
                    <a:pt x="211" y="109"/>
                  </a:lnTo>
                  <a:lnTo>
                    <a:pt x="213" y="96"/>
                  </a:lnTo>
                  <a:lnTo>
                    <a:pt x="211" y="85"/>
                  </a:lnTo>
                  <a:lnTo>
                    <a:pt x="209" y="72"/>
                  </a:lnTo>
                  <a:lnTo>
                    <a:pt x="206" y="60"/>
                  </a:lnTo>
                  <a:lnTo>
                    <a:pt x="189" y="36"/>
                  </a:lnTo>
                  <a:lnTo>
                    <a:pt x="168" y="20"/>
                  </a:lnTo>
                  <a:lnTo>
                    <a:pt x="145" y="7"/>
                  </a:lnTo>
                  <a:lnTo>
                    <a:pt x="121" y="0"/>
                  </a:lnTo>
                  <a:lnTo>
                    <a:pt x="97" y="0"/>
                  </a:lnTo>
                  <a:lnTo>
                    <a:pt x="75" y="4"/>
                  </a:lnTo>
                  <a:lnTo>
                    <a:pt x="53" y="13"/>
                  </a:lnTo>
                  <a:lnTo>
                    <a:pt x="33" y="28"/>
                  </a:lnTo>
                  <a:lnTo>
                    <a:pt x="16" y="47"/>
                  </a:lnTo>
                  <a:lnTo>
                    <a:pt x="3" y="69"/>
                  </a:lnTo>
                  <a:lnTo>
                    <a:pt x="1" y="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58" name="Freeform 13"/>
            <p:cNvSpPr>
              <a:spLocks/>
            </p:cNvSpPr>
            <p:nvPr/>
          </p:nvSpPr>
          <p:spPr bwMode="auto">
            <a:xfrm>
              <a:off x="898" y="2406"/>
              <a:ext cx="17" cy="17"/>
            </a:xfrm>
            <a:custGeom>
              <a:avLst/>
              <a:gdLst>
                <a:gd name="T0" fmla="*/ 2 w 33"/>
                <a:gd name="T1" fmla="*/ 3 h 33"/>
                <a:gd name="T2" fmla="*/ 1 w 33"/>
                <a:gd name="T3" fmla="*/ 7 h 33"/>
                <a:gd name="T4" fmla="*/ 0 w 33"/>
                <a:gd name="T5" fmla="*/ 10 h 33"/>
                <a:gd name="T6" fmla="*/ 1 w 33"/>
                <a:gd name="T7" fmla="*/ 11 h 33"/>
                <a:gd name="T8" fmla="*/ 2 w 33"/>
                <a:gd name="T9" fmla="*/ 12 h 33"/>
                <a:gd name="T10" fmla="*/ 4 w 33"/>
                <a:gd name="T11" fmla="*/ 12 h 33"/>
                <a:gd name="T12" fmla="*/ 6 w 33"/>
                <a:gd name="T13" fmla="*/ 13 h 33"/>
                <a:gd name="T14" fmla="*/ 8 w 33"/>
                <a:gd name="T15" fmla="*/ 13 h 33"/>
                <a:gd name="T16" fmla="*/ 10 w 33"/>
                <a:gd name="T17" fmla="*/ 14 h 33"/>
                <a:gd name="T18" fmla="*/ 11 w 33"/>
                <a:gd name="T19" fmla="*/ 15 h 33"/>
                <a:gd name="T20" fmla="*/ 12 w 33"/>
                <a:gd name="T21" fmla="*/ 17 h 33"/>
                <a:gd name="T22" fmla="*/ 15 w 33"/>
                <a:gd name="T23" fmla="*/ 14 h 33"/>
                <a:gd name="T24" fmla="*/ 17 w 33"/>
                <a:gd name="T25" fmla="*/ 11 h 33"/>
                <a:gd name="T26" fmla="*/ 17 w 33"/>
                <a:gd name="T27" fmla="*/ 9 h 33"/>
                <a:gd name="T28" fmla="*/ 16 w 33"/>
                <a:gd name="T29" fmla="*/ 6 h 33"/>
                <a:gd name="T30" fmla="*/ 14 w 33"/>
                <a:gd name="T31" fmla="*/ 3 h 33"/>
                <a:gd name="T32" fmla="*/ 11 w 33"/>
                <a:gd name="T33" fmla="*/ 2 h 33"/>
                <a:gd name="T34" fmla="*/ 9 w 33"/>
                <a:gd name="T35" fmla="*/ 0 h 33"/>
                <a:gd name="T36" fmla="*/ 6 w 33"/>
                <a:gd name="T37" fmla="*/ 0 h 33"/>
                <a:gd name="T38" fmla="*/ 3 w 33"/>
                <a:gd name="T39" fmla="*/ 2 h 33"/>
                <a:gd name="T40" fmla="*/ 2 w 33"/>
                <a:gd name="T41" fmla="*/ 4 h 33"/>
                <a:gd name="T42" fmla="*/ 2 w 33"/>
                <a:gd name="T43" fmla="*/ 4 h 33"/>
                <a:gd name="T44" fmla="*/ 2 w 33"/>
                <a:gd name="T45" fmla="*/ 3 h 3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
                <a:gd name="T70" fmla="*/ 0 h 33"/>
                <a:gd name="T71" fmla="*/ 33 w 33"/>
                <a:gd name="T72" fmla="*/ 33 h 3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 h="33">
                  <a:moveTo>
                    <a:pt x="3" y="6"/>
                  </a:moveTo>
                  <a:lnTo>
                    <a:pt x="1" y="14"/>
                  </a:lnTo>
                  <a:lnTo>
                    <a:pt x="0" y="19"/>
                  </a:lnTo>
                  <a:lnTo>
                    <a:pt x="1" y="22"/>
                  </a:lnTo>
                  <a:lnTo>
                    <a:pt x="4" y="24"/>
                  </a:lnTo>
                  <a:lnTo>
                    <a:pt x="8" y="24"/>
                  </a:lnTo>
                  <a:lnTo>
                    <a:pt x="11" y="25"/>
                  </a:lnTo>
                  <a:lnTo>
                    <a:pt x="16" y="25"/>
                  </a:lnTo>
                  <a:lnTo>
                    <a:pt x="19" y="27"/>
                  </a:lnTo>
                  <a:lnTo>
                    <a:pt x="22" y="30"/>
                  </a:lnTo>
                  <a:lnTo>
                    <a:pt x="24" y="33"/>
                  </a:lnTo>
                  <a:lnTo>
                    <a:pt x="30" y="28"/>
                  </a:lnTo>
                  <a:lnTo>
                    <a:pt x="33" y="22"/>
                  </a:lnTo>
                  <a:lnTo>
                    <a:pt x="33" y="17"/>
                  </a:lnTo>
                  <a:lnTo>
                    <a:pt x="32" y="11"/>
                  </a:lnTo>
                  <a:lnTo>
                    <a:pt x="27" y="6"/>
                  </a:lnTo>
                  <a:lnTo>
                    <a:pt x="22" y="3"/>
                  </a:lnTo>
                  <a:lnTo>
                    <a:pt x="17" y="0"/>
                  </a:lnTo>
                  <a:lnTo>
                    <a:pt x="12" y="0"/>
                  </a:lnTo>
                  <a:lnTo>
                    <a:pt x="6" y="3"/>
                  </a:lnTo>
                  <a:lnTo>
                    <a:pt x="3" y="8"/>
                  </a:lnTo>
                  <a:lnTo>
                    <a:pt x="3"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59" name="Freeform 14"/>
            <p:cNvSpPr>
              <a:spLocks/>
            </p:cNvSpPr>
            <p:nvPr/>
          </p:nvSpPr>
          <p:spPr bwMode="auto">
            <a:xfrm>
              <a:off x="1463" y="2554"/>
              <a:ext cx="36" cy="18"/>
            </a:xfrm>
            <a:custGeom>
              <a:avLst/>
              <a:gdLst>
                <a:gd name="T0" fmla="*/ 36 w 74"/>
                <a:gd name="T1" fmla="*/ 13 h 36"/>
                <a:gd name="T2" fmla="*/ 34 w 74"/>
                <a:gd name="T3" fmla="*/ 0 h 36"/>
                <a:gd name="T4" fmla="*/ 0 w 74"/>
                <a:gd name="T5" fmla="*/ 18 h 36"/>
                <a:gd name="T6" fmla="*/ 36 w 74"/>
                <a:gd name="T7" fmla="*/ 13 h 36"/>
                <a:gd name="T8" fmla="*/ 36 w 74"/>
                <a:gd name="T9" fmla="*/ 13 h 36"/>
                <a:gd name="T10" fmla="*/ 0 60000 65536"/>
                <a:gd name="T11" fmla="*/ 0 60000 65536"/>
                <a:gd name="T12" fmla="*/ 0 60000 65536"/>
                <a:gd name="T13" fmla="*/ 0 60000 65536"/>
                <a:gd name="T14" fmla="*/ 0 60000 65536"/>
                <a:gd name="T15" fmla="*/ 0 w 74"/>
                <a:gd name="T16" fmla="*/ 0 h 36"/>
                <a:gd name="T17" fmla="*/ 74 w 74"/>
                <a:gd name="T18" fmla="*/ 36 h 36"/>
              </a:gdLst>
              <a:ahLst/>
              <a:cxnLst>
                <a:cxn ang="T10">
                  <a:pos x="T0" y="T1"/>
                </a:cxn>
                <a:cxn ang="T11">
                  <a:pos x="T2" y="T3"/>
                </a:cxn>
                <a:cxn ang="T12">
                  <a:pos x="T4" y="T5"/>
                </a:cxn>
                <a:cxn ang="T13">
                  <a:pos x="T6" y="T7"/>
                </a:cxn>
                <a:cxn ang="T14">
                  <a:pos x="T8" y="T9"/>
                </a:cxn>
              </a:cxnLst>
              <a:rect l="T15" t="T16" r="T17" b="T18"/>
              <a:pathLst>
                <a:path w="74" h="36">
                  <a:moveTo>
                    <a:pt x="74" y="25"/>
                  </a:moveTo>
                  <a:lnTo>
                    <a:pt x="69" y="0"/>
                  </a:lnTo>
                  <a:lnTo>
                    <a:pt x="0" y="36"/>
                  </a:lnTo>
                  <a:lnTo>
                    <a:pt x="74" y="25"/>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0" name="Freeform 15"/>
            <p:cNvSpPr>
              <a:spLocks/>
            </p:cNvSpPr>
            <p:nvPr/>
          </p:nvSpPr>
          <p:spPr bwMode="auto">
            <a:xfrm>
              <a:off x="1774" y="2655"/>
              <a:ext cx="117" cy="323"/>
            </a:xfrm>
            <a:custGeom>
              <a:avLst/>
              <a:gdLst>
                <a:gd name="T0" fmla="*/ 0 w 235"/>
                <a:gd name="T1" fmla="*/ 144 h 647"/>
                <a:gd name="T2" fmla="*/ 2 w 235"/>
                <a:gd name="T3" fmla="*/ 149 h 647"/>
                <a:gd name="T4" fmla="*/ 4 w 235"/>
                <a:gd name="T5" fmla="*/ 153 h 647"/>
                <a:gd name="T6" fmla="*/ 8 w 235"/>
                <a:gd name="T7" fmla="*/ 157 h 647"/>
                <a:gd name="T8" fmla="*/ 10 w 235"/>
                <a:gd name="T9" fmla="*/ 161 h 647"/>
                <a:gd name="T10" fmla="*/ 15 w 235"/>
                <a:gd name="T11" fmla="*/ 157 h 647"/>
                <a:gd name="T12" fmla="*/ 20 w 235"/>
                <a:gd name="T13" fmla="*/ 144 h 647"/>
                <a:gd name="T14" fmla="*/ 25 w 235"/>
                <a:gd name="T15" fmla="*/ 129 h 647"/>
                <a:gd name="T16" fmla="*/ 32 w 235"/>
                <a:gd name="T17" fmla="*/ 115 h 647"/>
                <a:gd name="T18" fmla="*/ 40 w 235"/>
                <a:gd name="T19" fmla="*/ 106 h 647"/>
                <a:gd name="T20" fmla="*/ 40 w 235"/>
                <a:gd name="T21" fmla="*/ 125 h 647"/>
                <a:gd name="T22" fmla="*/ 34 w 235"/>
                <a:gd name="T23" fmla="*/ 169 h 647"/>
                <a:gd name="T24" fmla="*/ 36 w 235"/>
                <a:gd name="T25" fmla="*/ 213 h 647"/>
                <a:gd name="T26" fmla="*/ 45 w 235"/>
                <a:gd name="T27" fmla="*/ 257 h 647"/>
                <a:gd name="T28" fmla="*/ 64 w 235"/>
                <a:gd name="T29" fmla="*/ 297 h 647"/>
                <a:gd name="T30" fmla="*/ 88 w 235"/>
                <a:gd name="T31" fmla="*/ 323 h 647"/>
                <a:gd name="T32" fmla="*/ 73 w 235"/>
                <a:gd name="T33" fmla="*/ 305 h 647"/>
                <a:gd name="T34" fmla="*/ 62 w 235"/>
                <a:gd name="T35" fmla="*/ 281 h 647"/>
                <a:gd name="T36" fmla="*/ 56 w 235"/>
                <a:gd name="T37" fmla="*/ 257 h 647"/>
                <a:gd name="T38" fmla="*/ 55 w 235"/>
                <a:gd name="T39" fmla="*/ 230 h 647"/>
                <a:gd name="T40" fmla="*/ 59 w 235"/>
                <a:gd name="T41" fmla="*/ 205 h 647"/>
                <a:gd name="T42" fmla="*/ 64 w 235"/>
                <a:gd name="T43" fmla="*/ 201 h 647"/>
                <a:gd name="T44" fmla="*/ 68 w 235"/>
                <a:gd name="T45" fmla="*/ 197 h 647"/>
                <a:gd name="T46" fmla="*/ 72 w 235"/>
                <a:gd name="T47" fmla="*/ 193 h 647"/>
                <a:gd name="T48" fmla="*/ 76 w 235"/>
                <a:gd name="T49" fmla="*/ 193 h 647"/>
                <a:gd name="T50" fmla="*/ 80 w 235"/>
                <a:gd name="T51" fmla="*/ 195 h 647"/>
                <a:gd name="T52" fmla="*/ 84 w 235"/>
                <a:gd name="T53" fmla="*/ 178 h 647"/>
                <a:gd name="T54" fmla="*/ 93 w 235"/>
                <a:gd name="T55" fmla="*/ 135 h 647"/>
                <a:gd name="T56" fmla="*/ 108 w 235"/>
                <a:gd name="T57" fmla="*/ 94 h 647"/>
                <a:gd name="T58" fmla="*/ 117 w 235"/>
                <a:gd name="T59" fmla="*/ 55 h 647"/>
                <a:gd name="T60" fmla="*/ 108 w 235"/>
                <a:gd name="T61" fmla="*/ 18 h 647"/>
                <a:gd name="T62" fmla="*/ 69 w 235"/>
                <a:gd name="T63" fmla="*/ 0 h 647"/>
                <a:gd name="T64" fmla="*/ 0 w 235"/>
                <a:gd name="T65" fmla="*/ 141 h 6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35"/>
                <a:gd name="T100" fmla="*/ 0 h 647"/>
                <a:gd name="T101" fmla="*/ 235 w 235"/>
                <a:gd name="T102" fmla="*/ 647 h 64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35" h="647">
                  <a:moveTo>
                    <a:pt x="0" y="283"/>
                  </a:moveTo>
                  <a:lnTo>
                    <a:pt x="1" y="288"/>
                  </a:lnTo>
                  <a:lnTo>
                    <a:pt x="3" y="293"/>
                  </a:lnTo>
                  <a:lnTo>
                    <a:pt x="4" y="298"/>
                  </a:lnTo>
                  <a:lnTo>
                    <a:pt x="8" y="303"/>
                  </a:lnTo>
                  <a:lnTo>
                    <a:pt x="9" y="307"/>
                  </a:lnTo>
                  <a:lnTo>
                    <a:pt x="12" y="311"/>
                  </a:lnTo>
                  <a:lnTo>
                    <a:pt x="16" y="315"/>
                  </a:lnTo>
                  <a:lnTo>
                    <a:pt x="17" y="319"/>
                  </a:lnTo>
                  <a:lnTo>
                    <a:pt x="20" y="323"/>
                  </a:lnTo>
                  <a:lnTo>
                    <a:pt x="22" y="327"/>
                  </a:lnTo>
                  <a:lnTo>
                    <a:pt x="30" y="315"/>
                  </a:lnTo>
                  <a:lnTo>
                    <a:pt x="35" y="303"/>
                  </a:lnTo>
                  <a:lnTo>
                    <a:pt x="41" y="288"/>
                  </a:lnTo>
                  <a:lnTo>
                    <a:pt x="46" y="272"/>
                  </a:lnTo>
                  <a:lnTo>
                    <a:pt x="51" y="258"/>
                  </a:lnTo>
                  <a:lnTo>
                    <a:pt x="57" y="243"/>
                  </a:lnTo>
                  <a:lnTo>
                    <a:pt x="64" y="231"/>
                  </a:lnTo>
                  <a:lnTo>
                    <a:pt x="70" y="219"/>
                  </a:lnTo>
                  <a:lnTo>
                    <a:pt x="80" y="213"/>
                  </a:lnTo>
                  <a:lnTo>
                    <a:pt x="91" y="208"/>
                  </a:lnTo>
                  <a:lnTo>
                    <a:pt x="81" y="250"/>
                  </a:lnTo>
                  <a:lnTo>
                    <a:pt x="73" y="293"/>
                  </a:lnTo>
                  <a:lnTo>
                    <a:pt x="68" y="338"/>
                  </a:lnTo>
                  <a:lnTo>
                    <a:pt x="68" y="383"/>
                  </a:lnTo>
                  <a:lnTo>
                    <a:pt x="72" y="427"/>
                  </a:lnTo>
                  <a:lnTo>
                    <a:pt x="80" y="472"/>
                  </a:lnTo>
                  <a:lnTo>
                    <a:pt x="91" y="515"/>
                  </a:lnTo>
                  <a:lnTo>
                    <a:pt x="108" y="557"/>
                  </a:lnTo>
                  <a:lnTo>
                    <a:pt x="129" y="595"/>
                  </a:lnTo>
                  <a:lnTo>
                    <a:pt x="156" y="631"/>
                  </a:lnTo>
                  <a:lnTo>
                    <a:pt x="177" y="647"/>
                  </a:lnTo>
                  <a:lnTo>
                    <a:pt x="161" y="629"/>
                  </a:lnTo>
                  <a:lnTo>
                    <a:pt x="147" y="610"/>
                  </a:lnTo>
                  <a:lnTo>
                    <a:pt x="134" y="587"/>
                  </a:lnTo>
                  <a:lnTo>
                    <a:pt x="124" y="563"/>
                  </a:lnTo>
                  <a:lnTo>
                    <a:pt x="118" y="539"/>
                  </a:lnTo>
                  <a:lnTo>
                    <a:pt x="113" y="514"/>
                  </a:lnTo>
                  <a:lnTo>
                    <a:pt x="110" y="488"/>
                  </a:lnTo>
                  <a:lnTo>
                    <a:pt x="110" y="461"/>
                  </a:lnTo>
                  <a:lnTo>
                    <a:pt x="113" y="437"/>
                  </a:lnTo>
                  <a:lnTo>
                    <a:pt x="118" y="411"/>
                  </a:lnTo>
                  <a:lnTo>
                    <a:pt x="123" y="408"/>
                  </a:lnTo>
                  <a:lnTo>
                    <a:pt x="128" y="403"/>
                  </a:lnTo>
                  <a:lnTo>
                    <a:pt x="131" y="399"/>
                  </a:lnTo>
                  <a:lnTo>
                    <a:pt x="136" y="395"/>
                  </a:lnTo>
                  <a:lnTo>
                    <a:pt x="139" y="391"/>
                  </a:lnTo>
                  <a:lnTo>
                    <a:pt x="144" y="387"/>
                  </a:lnTo>
                  <a:lnTo>
                    <a:pt x="148" y="386"/>
                  </a:lnTo>
                  <a:lnTo>
                    <a:pt x="152" y="386"/>
                  </a:lnTo>
                  <a:lnTo>
                    <a:pt x="156" y="387"/>
                  </a:lnTo>
                  <a:lnTo>
                    <a:pt x="161" y="391"/>
                  </a:lnTo>
                  <a:lnTo>
                    <a:pt x="172" y="400"/>
                  </a:lnTo>
                  <a:lnTo>
                    <a:pt x="168" y="357"/>
                  </a:lnTo>
                  <a:lnTo>
                    <a:pt x="174" y="314"/>
                  </a:lnTo>
                  <a:lnTo>
                    <a:pt x="187" y="271"/>
                  </a:lnTo>
                  <a:lnTo>
                    <a:pt x="201" y="229"/>
                  </a:lnTo>
                  <a:lnTo>
                    <a:pt x="217" y="189"/>
                  </a:lnTo>
                  <a:lnTo>
                    <a:pt x="230" y="149"/>
                  </a:lnTo>
                  <a:lnTo>
                    <a:pt x="235" y="111"/>
                  </a:lnTo>
                  <a:lnTo>
                    <a:pt x="232" y="74"/>
                  </a:lnTo>
                  <a:lnTo>
                    <a:pt x="216" y="37"/>
                  </a:lnTo>
                  <a:lnTo>
                    <a:pt x="182" y="0"/>
                  </a:lnTo>
                  <a:lnTo>
                    <a:pt x="139" y="0"/>
                  </a:lnTo>
                  <a:lnTo>
                    <a:pt x="1" y="283"/>
                  </a:lnTo>
                  <a:lnTo>
                    <a:pt x="0" y="283"/>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1" name="Freeform 16"/>
            <p:cNvSpPr>
              <a:spLocks/>
            </p:cNvSpPr>
            <p:nvPr/>
          </p:nvSpPr>
          <p:spPr bwMode="auto">
            <a:xfrm>
              <a:off x="1883" y="2768"/>
              <a:ext cx="57" cy="191"/>
            </a:xfrm>
            <a:custGeom>
              <a:avLst/>
              <a:gdLst>
                <a:gd name="T0" fmla="*/ 1 w 115"/>
                <a:gd name="T1" fmla="*/ 41 h 383"/>
                <a:gd name="T2" fmla="*/ 0 w 115"/>
                <a:gd name="T3" fmla="*/ 57 h 383"/>
                <a:gd name="T4" fmla="*/ 0 w 115"/>
                <a:gd name="T5" fmla="*/ 71 h 383"/>
                <a:gd name="T6" fmla="*/ 1 w 115"/>
                <a:gd name="T7" fmla="*/ 86 h 383"/>
                <a:gd name="T8" fmla="*/ 3 w 115"/>
                <a:gd name="T9" fmla="*/ 102 h 383"/>
                <a:gd name="T10" fmla="*/ 5 w 115"/>
                <a:gd name="T11" fmla="*/ 116 h 383"/>
                <a:gd name="T12" fmla="*/ 7 w 115"/>
                <a:gd name="T13" fmla="*/ 131 h 383"/>
                <a:gd name="T14" fmla="*/ 9 w 115"/>
                <a:gd name="T15" fmla="*/ 146 h 383"/>
                <a:gd name="T16" fmla="*/ 12 w 115"/>
                <a:gd name="T17" fmla="*/ 161 h 383"/>
                <a:gd name="T18" fmla="*/ 13 w 115"/>
                <a:gd name="T19" fmla="*/ 176 h 383"/>
                <a:gd name="T20" fmla="*/ 14 w 115"/>
                <a:gd name="T21" fmla="*/ 191 h 383"/>
                <a:gd name="T22" fmla="*/ 25 w 115"/>
                <a:gd name="T23" fmla="*/ 191 h 383"/>
                <a:gd name="T24" fmla="*/ 57 w 115"/>
                <a:gd name="T25" fmla="*/ 22 h 383"/>
                <a:gd name="T26" fmla="*/ 54 w 115"/>
                <a:gd name="T27" fmla="*/ 11 h 383"/>
                <a:gd name="T28" fmla="*/ 49 w 115"/>
                <a:gd name="T29" fmla="*/ 3 h 383"/>
                <a:gd name="T30" fmla="*/ 41 w 115"/>
                <a:gd name="T31" fmla="*/ 0 h 383"/>
                <a:gd name="T32" fmla="*/ 33 w 115"/>
                <a:gd name="T33" fmla="*/ 0 h 383"/>
                <a:gd name="T34" fmla="*/ 24 w 115"/>
                <a:gd name="T35" fmla="*/ 3 h 383"/>
                <a:gd name="T36" fmla="*/ 16 w 115"/>
                <a:gd name="T37" fmla="*/ 8 h 383"/>
                <a:gd name="T38" fmla="*/ 9 w 115"/>
                <a:gd name="T39" fmla="*/ 15 h 383"/>
                <a:gd name="T40" fmla="*/ 3 w 115"/>
                <a:gd name="T41" fmla="*/ 24 h 383"/>
                <a:gd name="T42" fmla="*/ 1 w 115"/>
                <a:gd name="T43" fmla="*/ 33 h 383"/>
                <a:gd name="T44" fmla="*/ 1 w 115"/>
                <a:gd name="T45" fmla="*/ 42 h 383"/>
                <a:gd name="T46" fmla="*/ 1 w 115"/>
                <a:gd name="T47" fmla="*/ 42 h 383"/>
                <a:gd name="T48" fmla="*/ 1 w 115"/>
                <a:gd name="T49" fmla="*/ 41 h 3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5"/>
                <a:gd name="T76" fmla="*/ 0 h 383"/>
                <a:gd name="T77" fmla="*/ 115 w 115"/>
                <a:gd name="T78" fmla="*/ 383 h 3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5" h="383">
                  <a:moveTo>
                    <a:pt x="2" y="82"/>
                  </a:moveTo>
                  <a:lnTo>
                    <a:pt x="0" y="114"/>
                  </a:lnTo>
                  <a:lnTo>
                    <a:pt x="0" y="143"/>
                  </a:lnTo>
                  <a:lnTo>
                    <a:pt x="3" y="173"/>
                  </a:lnTo>
                  <a:lnTo>
                    <a:pt x="7" y="204"/>
                  </a:lnTo>
                  <a:lnTo>
                    <a:pt x="10" y="232"/>
                  </a:lnTo>
                  <a:lnTo>
                    <a:pt x="15" y="263"/>
                  </a:lnTo>
                  <a:lnTo>
                    <a:pt x="19" y="292"/>
                  </a:lnTo>
                  <a:lnTo>
                    <a:pt x="24" y="322"/>
                  </a:lnTo>
                  <a:lnTo>
                    <a:pt x="27" y="352"/>
                  </a:lnTo>
                  <a:lnTo>
                    <a:pt x="29" y="383"/>
                  </a:lnTo>
                  <a:lnTo>
                    <a:pt x="51" y="383"/>
                  </a:lnTo>
                  <a:lnTo>
                    <a:pt x="115" y="45"/>
                  </a:lnTo>
                  <a:lnTo>
                    <a:pt x="109" y="23"/>
                  </a:lnTo>
                  <a:lnTo>
                    <a:pt x="98" y="7"/>
                  </a:lnTo>
                  <a:lnTo>
                    <a:pt x="83" y="0"/>
                  </a:lnTo>
                  <a:lnTo>
                    <a:pt x="66" y="0"/>
                  </a:lnTo>
                  <a:lnTo>
                    <a:pt x="48" y="7"/>
                  </a:lnTo>
                  <a:lnTo>
                    <a:pt x="32" y="16"/>
                  </a:lnTo>
                  <a:lnTo>
                    <a:pt x="18" y="31"/>
                  </a:lnTo>
                  <a:lnTo>
                    <a:pt x="7" y="48"/>
                  </a:lnTo>
                  <a:lnTo>
                    <a:pt x="2" y="66"/>
                  </a:lnTo>
                  <a:lnTo>
                    <a:pt x="3" y="84"/>
                  </a:lnTo>
                  <a:lnTo>
                    <a:pt x="2" y="82"/>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2" name="Freeform 17"/>
            <p:cNvSpPr>
              <a:spLocks/>
            </p:cNvSpPr>
            <p:nvPr/>
          </p:nvSpPr>
          <p:spPr bwMode="auto">
            <a:xfrm>
              <a:off x="1635" y="2819"/>
              <a:ext cx="192" cy="246"/>
            </a:xfrm>
            <a:custGeom>
              <a:avLst/>
              <a:gdLst>
                <a:gd name="T0" fmla="*/ 1 w 384"/>
                <a:gd name="T1" fmla="*/ 63 h 491"/>
                <a:gd name="T2" fmla="*/ 7 w 384"/>
                <a:gd name="T3" fmla="*/ 101 h 491"/>
                <a:gd name="T4" fmla="*/ 19 w 384"/>
                <a:gd name="T5" fmla="*/ 136 h 491"/>
                <a:gd name="T6" fmla="*/ 35 w 384"/>
                <a:gd name="T7" fmla="*/ 170 h 491"/>
                <a:gd name="T8" fmla="*/ 55 w 384"/>
                <a:gd name="T9" fmla="*/ 202 h 491"/>
                <a:gd name="T10" fmla="*/ 74 w 384"/>
                <a:gd name="T11" fmla="*/ 226 h 491"/>
                <a:gd name="T12" fmla="*/ 95 w 384"/>
                <a:gd name="T13" fmla="*/ 239 h 491"/>
                <a:gd name="T14" fmla="*/ 119 w 384"/>
                <a:gd name="T15" fmla="*/ 245 h 491"/>
                <a:gd name="T16" fmla="*/ 144 w 384"/>
                <a:gd name="T17" fmla="*/ 246 h 491"/>
                <a:gd name="T18" fmla="*/ 170 w 384"/>
                <a:gd name="T19" fmla="*/ 242 h 491"/>
                <a:gd name="T20" fmla="*/ 189 w 384"/>
                <a:gd name="T21" fmla="*/ 231 h 491"/>
                <a:gd name="T22" fmla="*/ 192 w 384"/>
                <a:gd name="T23" fmla="*/ 214 h 491"/>
                <a:gd name="T24" fmla="*/ 185 w 384"/>
                <a:gd name="T25" fmla="*/ 195 h 491"/>
                <a:gd name="T26" fmla="*/ 174 w 384"/>
                <a:gd name="T27" fmla="*/ 176 h 491"/>
                <a:gd name="T28" fmla="*/ 163 w 384"/>
                <a:gd name="T29" fmla="*/ 157 h 491"/>
                <a:gd name="T30" fmla="*/ 147 w 384"/>
                <a:gd name="T31" fmla="*/ 153 h 491"/>
                <a:gd name="T32" fmla="*/ 124 w 384"/>
                <a:gd name="T33" fmla="*/ 152 h 491"/>
                <a:gd name="T34" fmla="*/ 103 w 384"/>
                <a:gd name="T35" fmla="*/ 142 h 491"/>
                <a:gd name="T36" fmla="*/ 82 w 384"/>
                <a:gd name="T37" fmla="*/ 129 h 491"/>
                <a:gd name="T38" fmla="*/ 60 w 384"/>
                <a:gd name="T39" fmla="*/ 120 h 491"/>
                <a:gd name="T40" fmla="*/ 52 w 384"/>
                <a:gd name="T41" fmla="*/ 118 h 491"/>
                <a:gd name="T42" fmla="*/ 57 w 384"/>
                <a:gd name="T43" fmla="*/ 111 h 491"/>
                <a:gd name="T44" fmla="*/ 59 w 384"/>
                <a:gd name="T45" fmla="*/ 99 h 491"/>
                <a:gd name="T46" fmla="*/ 63 w 384"/>
                <a:gd name="T47" fmla="*/ 89 h 491"/>
                <a:gd name="T48" fmla="*/ 73 w 384"/>
                <a:gd name="T49" fmla="*/ 86 h 491"/>
                <a:gd name="T50" fmla="*/ 83 w 384"/>
                <a:gd name="T51" fmla="*/ 96 h 491"/>
                <a:gd name="T52" fmla="*/ 89 w 384"/>
                <a:gd name="T53" fmla="*/ 108 h 491"/>
                <a:gd name="T54" fmla="*/ 99 w 384"/>
                <a:gd name="T55" fmla="*/ 116 h 491"/>
                <a:gd name="T56" fmla="*/ 110 w 384"/>
                <a:gd name="T57" fmla="*/ 123 h 491"/>
                <a:gd name="T58" fmla="*/ 122 w 384"/>
                <a:gd name="T59" fmla="*/ 129 h 491"/>
                <a:gd name="T60" fmla="*/ 133 w 384"/>
                <a:gd name="T61" fmla="*/ 132 h 491"/>
                <a:gd name="T62" fmla="*/ 141 w 384"/>
                <a:gd name="T63" fmla="*/ 130 h 491"/>
                <a:gd name="T64" fmla="*/ 148 w 384"/>
                <a:gd name="T65" fmla="*/ 124 h 491"/>
                <a:gd name="T66" fmla="*/ 152 w 384"/>
                <a:gd name="T67" fmla="*/ 117 h 491"/>
                <a:gd name="T68" fmla="*/ 155 w 384"/>
                <a:gd name="T69" fmla="*/ 109 h 491"/>
                <a:gd name="T70" fmla="*/ 155 w 384"/>
                <a:gd name="T71" fmla="*/ 96 h 491"/>
                <a:gd name="T72" fmla="*/ 151 w 384"/>
                <a:gd name="T73" fmla="*/ 79 h 491"/>
                <a:gd name="T74" fmla="*/ 143 w 384"/>
                <a:gd name="T75" fmla="*/ 64 h 491"/>
                <a:gd name="T76" fmla="*/ 131 w 384"/>
                <a:gd name="T77" fmla="*/ 51 h 491"/>
                <a:gd name="T78" fmla="*/ 116 w 384"/>
                <a:gd name="T79" fmla="*/ 43 h 491"/>
                <a:gd name="T80" fmla="*/ 102 w 384"/>
                <a:gd name="T81" fmla="*/ 41 h 491"/>
                <a:gd name="T82" fmla="*/ 90 w 384"/>
                <a:gd name="T83" fmla="*/ 41 h 491"/>
                <a:gd name="T84" fmla="*/ 79 w 384"/>
                <a:gd name="T85" fmla="*/ 42 h 491"/>
                <a:gd name="T86" fmla="*/ 67 w 384"/>
                <a:gd name="T87" fmla="*/ 41 h 491"/>
                <a:gd name="T88" fmla="*/ 56 w 384"/>
                <a:gd name="T89" fmla="*/ 39 h 491"/>
                <a:gd name="T90" fmla="*/ 52 w 384"/>
                <a:gd name="T91" fmla="*/ 31 h 491"/>
                <a:gd name="T92" fmla="*/ 58 w 384"/>
                <a:gd name="T93" fmla="*/ 26 h 491"/>
                <a:gd name="T94" fmla="*/ 66 w 384"/>
                <a:gd name="T95" fmla="*/ 24 h 491"/>
                <a:gd name="T96" fmla="*/ 75 w 384"/>
                <a:gd name="T97" fmla="*/ 25 h 491"/>
                <a:gd name="T98" fmla="*/ 84 w 384"/>
                <a:gd name="T99" fmla="*/ 26 h 491"/>
                <a:gd name="T100" fmla="*/ 87 w 384"/>
                <a:gd name="T101" fmla="*/ 19 h 491"/>
                <a:gd name="T102" fmla="*/ 83 w 384"/>
                <a:gd name="T103" fmla="*/ 11 h 491"/>
                <a:gd name="T104" fmla="*/ 74 w 384"/>
                <a:gd name="T105" fmla="*/ 10 h 491"/>
                <a:gd name="T106" fmla="*/ 64 w 384"/>
                <a:gd name="T107" fmla="*/ 9 h 491"/>
                <a:gd name="T108" fmla="*/ 55 w 384"/>
                <a:gd name="T109" fmla="*/ 7 h 491"/>
                <a:gd name="T110" fmla="*/ 42 w 384"/>
                <a:gd name="T111" fmla="*/ 1 h 491"/>
                <a:gd name="T112" fmla="*/ 26 w 384"/>
                <a:gd name="T113" fmla="*/ 2 h 491"/>
                <a:gd name="T114" fmla="*/ 14 w 384"/>
                <a:gd name="T115" fmla="*/ 10 h 491"/>
                <a:gd name="T116" fmla="*/ 6 w 384"/>
                <a:gd name="T117" fmla="*/ 22 h 491"/>
                <a:gd name="T118" fmla="*/ 1 w 384"/>
                <a:gd name="T119" fmla="*/ 36 h 491"/>
                <a:gd name="T120" fmla="*/ 0 w 384"/>
                <a:gd name="T121" fmla="*/ 43 h 49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84"/>
                <a:gd name="T184" fmla="*/ 0 h 491"/>
                <a:gd name="T185" fmla="*/ 384 w 384"/>
                <a:gd name="T186" fmla="*/ 491 h 49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84" h="491">
                  <a:moveTo>
                    <a:pt x="0" y="86"/>
                  </a:moveTo>
                  <a:lnTo>
                    <a:pt x="1" y="126"/>
                  </a:lnTo>
                  <a:lnTo>
                    <a:pt x="5" y="165"/>
                  </a:lnTo>
                  <a:lnTo>
                    <a:pt x="13" y="201"/>
                  </a:lnTo>
                  <a:lnTo>
                    <a:pt x="24" y="238"/>
                  </a:lnTo>
                  <a:lnTo>
                    <a:pt x="37" y="272"/>
                  </a:lnTo>
                  <a:lnTo>
                    <a:pt x="53" y="307"/>
                  </a:lnTo>
                  <a:lnTo>
                    <a:pt x="69" y="339"/>
                  </a:lnTo>
                  <a:lnTo>
                    <a:pt x="88" y="371"/>
                  </a:lnTo>
                  <a:lnTo>
                    <a:pt x="109" y="403"/>
                  </a:lnTo>
                  <a:lnTo>
                    <a:pt x="128" y="433"/>
                  </a:lnTo>
                  <a:lnTo>
                    <a:pt x="147" y="451"/>
                  </a:lnTo>
                  <a:lnTo>
                    <a:pt x="168" y="465"/>
                  </a:lnTo>
                  <a:lnTo>
                    <a:pt x="190" y="477"/>
                  </a:lnTo>
                  <a:lnTo>
                    <a:pt x="214" y="485"/>
                  </a:lnTo>
                  <a:lnTo>
                    <a:pt x="238" y="489"/>
                  </a:lnTo>
                  <a:lnTo>
                    <a:pt x="262" y="491"/>
                  </a:lnTo>
                  <a:lnTo>
                    <a:pt x="288" y="491"/>
                  </a:lnTo>
                  <a:lnTo>
                    <a:pt x="313" y="488"/>
                  </a:lnTo>
                  <a:lnTo>
                    <a:pt x="339" y="483"/>
                  </a:lnTo>
                  <a:lnTo>
                    <a:pt x="363" y="477"/>
                  </a:lnTo>
                  <a:lnTo>
                    <a:pt x="377" y="461"/>
                  </a:lnTo>
                  <a:lnTo>
                    <a:pt x="384" y="445"/>
                  </a:lnTo>
                  <a:lnTo>
                    <a:pt x="384" y="427"/>
                  </a:lnTo>
                  <a:lnTo>
                    <a:pt x="379" y="409"/>
                  </a:lnTo>
                  <a:lnTo>
                    <a:pt x="369" y="390"/>
                  </a:lnTo>
                  <a:lnTo>
                    <a:pt x="358" y="371"/>
                  </a:lnTo>
                  <a:lnTo>
                    <a:pt x="347" y="352"/>
                  </a:lnTo>
                  <a:lnTo>
                    <a:pt x="336" y="333"/>
                  </a:lnTo>
                  <a:lnTo>
                    <a:pt x="326" y="313"/>
                  </a:lnTo>
                  <a:lnTo>
                    <a:pt x="320" y="296"/>
                  </a:lnTo>
                  <a:lnTo>
                    <a:pt x="294" y="305"/>
                  </a:lnTo>
                  <a:lnTo>
                    <a:pt x="270" y="307"/>
                  </a:lnTo>
                  <a:lnTo>
                    <a:pt x="248" y="304"/>
                  </a:lnTo>
                  <a:lnTo>
                    <a:pt x="225" y="296"/>
                  </a:lnTo>
                  <a:lnTo>
                    <a:pt x="205" y="283"/>
                  </a:lnTo>
                  <a:lnTo>
                    <a:pt x="184" y="270"/>
                  </a:lnTo>
                  <a:lnTo>
                    <a:pt x="163" y="257"/>
                  </a:lnTo>
                  <a:lnTo>
                    <a:pt x="142" y="248"/>
                  </a:lnTo>
                  <a:lnTo>
                    <a:pt x="120" y="240"/>
                  </a:lnTo>
                  <a:lnTo>
                    <a:pt x="96" y="237"/>
                  </a:lnTo>
                  <a:lnTo>
                    <a:pt x="104" y="235"/>
                  </a:lnTo>
                  <a:lnTo>
                    <a:pt x="110" y="229"/>
                  </a:lnTo>
                  <a:lnTo>
                    <a:pt x="113" y="221"/>
                  </a:lnTo>
                  <a:lnTo>
                    <a:pt x="117" y="209"/>
                  </a:lnTo>
                  <a:lnTo>
                    <a:pt x="118" y="197"/>
                  </a:lnTo>
                  <a:lnTo>
                    <a:pt x="121" y="185"/>
                  </a:lnTo>
                  <a:lnTo>
                    <a:pt x="126" y="177"/>
                  </a:lnTo>
                  <a:lnTo>
                    <a:pt x="134" y="173"/>
                  </a:lnTo>
                  <a:lnTo>
                    <a:pt x="145" y="171"/>
                  </a:lnTo>
                  <a:lnTo>
                    <a:pt x="160" y="177"/>
                  </a:lnTo>
                  <a:lnTo>
                    <a:pt x="165" y="192"/>
                  </a:lnTo>
                  <a:lnTo>
                    <a:pt x="171" y="205"/>
                  </a:lnTo>
                  <a:lnTo>
                    <a:pt x="177" y="216"/>
                  </a:lnTo>
                  <a:lnTo>
                    <a:pt x="187" y="225"/>
                  </a:lnTo>
                  <a:lnTo>
                    <a:pt x="197" y="232"/>
                  </a:lnTo>
                  <a:lnTo>
                    <a:pt x="208" y="240"/>
                  </a:lnTo>
                  <a:lnTo>
                    <a:pt x="219" y="245"/>
                  </a:lnTo>
                  <a:lnTo>
                    <a:pt x="232" y="251"/>
                  </a:lnTo>
                  <a:lnTo>
                    <a:pt x="243" y="257"/>
                  </a:lnTo>
                  <a:lnTo>
                    <a:pt x="256" y="264"/>
                  </a:lnTo>
                  <a:lnTo>
                    <a:pt x="265" y="264"/>
                  </a:lnTo>
                  <a:lnTo>
                    <a:pt x="275" y="262"/>
                  </a:lnTo>
                  <a:lnTo>
                    <a:pt x="281" y="259"/>
                  </a:lnTo>
                  <a:lnTo>
                    <a:pt x="289" y="254"/>
                  </a:lnTo>
                  <a:lnTo>
                    <a:pt x="296" y="248"/>
                  </a:lnTo>
                  <a:lnTo>
                    <a:pt x="301" y="241"/>
                  </a:lnTo>
                  <a:lnTo>
                    <a:pt x="304" y="233"/>
                  </a:lnTo>
                  <a:lnTo>
                    <a:pt x="307" y="225"/>
                  </a:lnTo>
                  <a:lnTo>
                    <a:pt x="309" y="217"/>
                  </a:lnTo>
                  <a:lnTo>
                    <a:pt x="310" y="209"/>
                  </a:lnTo>
                  <a:lnTo>
                    <a:pt x="309" y="192"/>
                  </a:lnTo>
                  <a:lnTo>
                    <a:pt x="305" y="174"/>
                  </a:lnTo>
                  <a:lnTo>
                    <a:pt x="301" y="158"/>
                  </a:lnTo>
                  <a:lnTo>
                    <a:pt x="294" y="142"/>
                  </a:lnTo>
                  <a:lnTo>
                    <a:pt x="286" y="128"/>
                  </a:lnTo>
                  <a:lnTo>
                    <a:pt x="275" y="115"/>
                  </a:lnTo>
                  <a:lnTo>
                    <a:pt x="262" y="102"/>
                  </a:lnTo>
                  <a:lnTo>
                    <a:pt x="248" y="94"/>
                  </a:lnTo>
                  <a:lnTo>
                    <a:pt x="232" y="86"/>
                  </a:lnTo>
                  <a:lnTo>
                    <a:pt x="214" y="81"/>
                  </a:lnTo>
                  <a:lnTo>
                    <a:pt x="203" y="81"/>
                  </a:lnTo>
                  <a:lnTo>
                    <a:pt x="190" y="80"/>
                  </a:lnTo>
                  <a:lnTo>
                    <a:pt x="179" y="81"/>
                  </a:lnTo>
                  <a:lnTo>
                    <a:pt x="168" y="81"/>
                  </a:lnTo>
                  <a:lnTo>
                    <a:pt x="157" y="83"/>
                  </a:lnTo>
                  <a:lnTo>
                    <a:pt x="144" y="83"/>
                  </a:lnTo>
                  <a:lnTo>
                    <a:pt x="133" y="81"/>
                  </a:lnTo>
                  <a:lnTo>
                    <a:pt x="121" y="80"/>
                  </a:lnTo>
                  <a:lnTo>
                    <a:pt x="112" y="77"/>
                  </a:lnTo>
                  <a:lnTo>
                    <a:pt x="102" y="70"/>
                  </a:lnTo>
                  <a:lnTo>
                    <a:pt x="104" y="62"/>
                  </a:lnTo>
                  <a:lnTo>
                    <a:pt x="109" y="54"/>
                  </a:lnTo>
                  <a:lnTo>
                    <a:pt x="115" y="51"/>
                  </a:lnTo>
                  <a:lnTo>
                    <a:pt x="123" y="49"/>
                  </a:lnTo>
                  <a:lnTo>
                    <a:pt x="131" y="48"/>
                  </a:lnTo>
                  <a:lnTo>
                    <a:pt x="141" y="49"/>
                  </a:lnTo>
                  <a:lnTo>
                    <a:pt x="150" y="49"/>
                  </a:lnTo>
                  <a:lnTo>
                    <a:pt x="158" y="51"/>
                  </a:lnTo>
                  <a:lnTo>
                    <a:pt x="168" y="51"/>
                  </a:lnTo>
                  <a:lnTo>
                    <a:pt x="176" y="49"/>
                  </a:lnTo>
                  <a:lnTo>
                    <a:pt x="174" y="37"/>
                  </a:lnTo>
                  <a:lnTo>
                    <a:pt x="171" y="27"/>
                  </a:lnTo>
                  <a:lnTo>
                    <a:pt x="165" y="22"/>
                  </a:lnTo>
                  <a:lnTo>
                    <a:pt x="157" y="19"/>
                  </a:lnTo>
                  <a:lnTo>
                    <a:pt x="147" y="19"/>
                  </a:lnTo>
                  <a:lnTo>
                    <a:pt x="137" y="17"/>
                  </a:lnTo>
                  <a:lnTo>
                    <a:pt x="128" y="17"/>
                  </a:lnTo>
                  <a:lnTo>
                    <a:pt x="118" y="16"/>
                  </a:lnTo>
                  <a:lnTo>
                    <a:pt x="109" y="13"/>
                  </a:lnTo>
                  <a:lnTo>
                    <a:pt x="102" y="6"/>
                  </a:lnTo>
                  <a:lnTo>
                    <a:pt x="83" y="1"/>
                  </a:lnTo>
                  <a:lnTo>
                    <a:pt x="67" y="0"/>
                  </a:lnTo>
                  <a:lnTo>
                    <a:pt x="51" y="3"/>
                  </a:lnTo>
                  <a:lnTo>
                    <a:pt x="38" y="9"/>
                  </a:lnTo>
                  <a:lnTo>
                    <a:pt x="27" y="19"/>
                  </a:lnTo>
                  <a:lnTo>
                    <a:pt x="17" y="30"/>
                  </a:lnTo>
                  <a:lnTo>
                    <a:pt x="11" y="43"/>
                  </a:lnTo>
                  <a:lnTo>
                    <a:pt x="5" y="57"/>
                  </a:lnTo>
                  <a:lnTo>
                    <a:pt x="1" y="72"/>
                  </a:lnTo>
                  <a:lnTo>
                    <a:pt x="0" y="86"/>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3" name="Freeform 18"/>
            <p:cNvSpPr>
              <a:spLocks/>
            </p:cNvSpPr>
            <p:nvPr/>
          </p:nvSpPr>
          <p:spPr bwMode="auto">
            <a:xfrm>
              <a:off x="1848" y="2873"/>
              <a:ext cx="23" cy="83"/>
            </a:xfrm>
            <a:custGeom>
              <a:avLst/>
              <a:gdLst>
                <a:gd name="T0" fmla="*/ 1 w 47"/>
                <a:gd name="T1" fmla="*/ 0 h 166"/>
                <a:gd name="T2" fmla="*/ 0 w 47"/>
                <a:gd name="T3" fmla="*/ 9 h 166"/>
                <a:gd name="T4" fmla="*/ 0 w 47"/>
                <a:gd name="T5" fmla="*/ 18 h 166"/>
                <a:gd name="T6" fmla="*/ 1 w 47"/>
                <a:gd name="T7" fmla="*/ 26 h 166"/>
                <a:gd name="T8" fmla="*/ 2 w 47"/>
                <a:gd name="T9" fmla="*/ 35 h 166"/>
                <a:gd name="T10" fmla="*/ 3 w 47"/>
                <a:gd name="T11" fmla="*/ 43 h 166"/>
                <a:gd name="T12" fmla="*/ 6 w 47"/>
                <a:gd name="T13" fmla="*/ 51 h 166"/>
                <a:gd name="T14" fmla="*/ 8 w 47"/>
                <a:gd name="T15" fmla="*/ 60 h 166"/>
                <a:gd name="T16" fmla="*/ 11 w 47"/>
                <a:gd name="T17" fmla="*/ 68 h 166"/>
                <a:gd name="T18" fmla="*/ 15 w 47"/>
                <a:gd name="T19" fmla="*/ 76 h 166"/>
                <a:gd name="T20" fmla="*/ 20 w 47"/>
                <a:gd name="T21" fmla="*/ 83 h 166"/>
                <a:gd name="T22" fmla="*/ 22 w 47"/>
                <a:gd name="T23" fmla="*/ 75 h 166"/>
                <a:gd name="T24" fmla="*/ 22 w 47"/>
                <a:gd name="T25" fmla="*/ 67 h 166"/>
                <a:gd name="T26" fmla="*/ 23 w 47"/>
                <a:gd name="T27" fmla="*/ 57 h 166"/>
                <a:gd name="T28" fmla="*/ 22 w 47"/>
                <a:gd name="T29" fmla="*/ 47 h 166"/>
                <a:gd name="T30" fmla="*/ 22 w 47"/>
                <a:gd name="T31" fmla="*/ 39 h 166"/>
                <a:gd name="T32" fmla="*/ 19 w 47"/>
                <a:gd name="T33" fmla="*/ 29 h 166"/>
                <a:gd name="T34" fmla="*/ 16 w 47"/>
                <a:gd name="T35" fmla="*/ 21 h 166"/>
                <a:gd name="T36" fmla="*/ 12 w 47"/>
                <a:gd name="T37" fmla="*/ 13 h 166"/>
                <a:gd name="T38" fmla="*/ 7 w 47"/>
                <a:gd name="T39" fmla="*/ 7 h 166"/>
                <a:gd name="T40" fmla="*/ 1 w 47"/>
                <a:gd name="T41" fmla="*/ 1 h 166"/>
                <a:gd name="T42" fmla="*/ 1 w 47"/>
                <a:gd name="T43" fmla="*/ 1 h 166"/>
                <a:gd name="T44" fmla="*/ 1 w 47"/>
                <a:gd name="T45" fmla="*/ 0 h 1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
                <a:gd name="T70" fmla="*/ 0 h 166"/>
                <a:gd name="T71" fmla="*/ 47 w 47"/>
                <a:gd name="T72" fmla="*/ 166 h 1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 h="166">
                  <a:moveTo>
                    <a:pt x="2" y="0"/>
                  </a:moveTo>
                  <a:lnTo>
                    <a:pt x="0" y="18"/>
                  </a:lnTo>
                  <a:lnTo>
                    <a:pt x="0" y="35"/>
                  </a:lnTo>
                  <a:lnTo>
                    <a:pt x="2" y="51"/>
                  </a:lnTo>
                  <a:lnTo>
                    <a:pt x="4" y="69"/>
                  </a:lnTo>
                  <a:lnTo>
                    <a:pt x="7" y="86"/>
                  </a:lnTo>
                  <a:lnTo>
                    <a:pt x="12" y="102"/>
                  </a:lnTo>
                  <a:lnTo>
                    <a:pt x="16" y="120"/>
                  </a:lnTo>
                  <a:lnTo>
                    <a:pt x="23" y="136"/>
                  </a:lnTo>
                  <a:lnTo>
                    <a:pt x="31" y="152"/>
                  </a:lnTo>
                  <a:lnTo>
                    <a:pt x="40" y="166"/>
                  </a:lnTo>
                  <a:lnTo>
                    <a:pt x="44" y="150"/>
                  </a:lnTo>
                  <a:lnTo>
                    <a:pt x="45" y="133"/>
                  </a:lnTo>
                  <a:lnTo>
                    <a:pt x="47" y="114"/>
                  </a:lnTo>
                  <a:lnTo>
                    <a:pt x="45" y="94"/>
                  </a:lnTo>
                  <a:lnTo>
                    <a:pt x="44" y="77"/>
                  </a:lnTo>
                  <a:lnTo>
                    <a:pt x="39" y="58"/>
                  </a:lnTo>
                  <a:lnTo>
                    <a:pt x="32" y="42"/>
                  </a:lnTo>
                  <a:lnTo>
                    <a:pt x="24" y="26"/>
                  </a:lnTo>
                  <a:lnTo>
                    <a:pt x="15" y="13"/>
                  </a:lnTo>
                  <a:lnTo>
                    <a:pt x="2" y="2"/>
                  </a:lnTo>
                  <a:lnTo>
                    <a:pt x="2" y="0"/>
                  </a:lnTo>
                  <a:close/>
                </a:path>
              </a:pathLst>
            </a:custGeom>
            <a:solidFill>
              <a:srgbClr val="F0E8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4" name="Freeform 19"/>
            <p:cNvSpPr>
              <a:spLocks/>
            </p:cNvSpPr>
            <p:nvPr/>
          </p:nvSpPr>
          <p:spPr bwMode="auto">
            <a:xfrm>
              <a:off x="1927" y="2903"/>
              <a:ext cx="61" cy="275"/>
            </a:xfrm>
            <a:custGeom>
              <a:avLst/>
              <a:gdLst>
                <a:gd name="T0" fmla="*/ 13 w 123"/>
                <a:gd name="T1" fmla="*/ 0 h 551"/>
                <a:gd name="T2" fmla="*/ 13 w 123"/>
                <a:gd name="T3" fmla="*/ 26 h 551"/>
                <a:gd name="T4" fmla="*/ 10 w 123"/>
                <a:gd name="T5" fmla="*/ 53 h 551"/>
                <a:gd name="T6" fmla="*/ 6 w 123"/>
                <a:gd name="T7" fmla="*/ 81 h 551"/>
                <a:gd name="T8" fmla="*/ 3 w 123"/>
                <a:gd name="T9" fmla="*/ 109 h 551"/>
                <a:gd name="T10" fmla="*/ 1 w 123"/>
                <a:gd name="T11" fmla="*/ 137 h 551"/>
                <a:gd name="T12" fmla="*/ 0 w 123"/>
                <a:gd name="T13" fmla="*/ 164 h 551"/>
                <a:gd name="T14" fmla="*/ 3 w 123"/>
                <a:gd name="T15" fmla="*/ 190 h 551"/>
                <a:gd name="T16" fmla="*/ 9 w 123"/>
                <a:gd name="T17" fmla="*/ 217 h 551"/>
                <a:gd name="T18" fmla="*/ 21 w 123"/>
                <a:gd name="T19" fmla="*/ 241 h 551"/>
                <a:gd name="T20" fmla="*/ 40 w 123"/>
                <a:gd name="T21" fmla="*/ 265 h 551"/>
                <a:gd name="T22" fmla="*/ 41 w 123"/>
                <a:gd name="T23" fmla="*/ 266 h 551"/>
                <a:gd name="T24" fmla="*/ 43 w 123"/>
                <a:gd name="T25" fmla="*/ 269 h 551"/>
                <a:gd name="T26" fmla="*/ 45 w 123"/>
                <a:gd name="T27" fmla="*/ 270 h 551"/>
                <a:gd name="T28" fmla="*/ 47 w 123"/>
                <a:gd name="T29" fmla="*/ 272 h 551"/>
                <a:gd name="T30" fmla="*/ 49 w 123"/>
                <a:gd name="T31" fmla="*/ 273 h 551"/>
                <a:gd name="T32" fmla="*/ 52 w 123"/>
                <a:gd name="T33" fmla="*/ 273 h 551"/>
                <a:gd name="T34" fmla="*/ 54 w 123"/>
                <a:gd name="T35" fmla="*/ 274 h 551"/>
                <a:gd name="T36" fmla="*/ 57 w 123"/>
                <a:gd name="T37" fmla="*/ 275 h 551"/>
                <a:gd name="T38" fmla="*/ 59 w 123"/>
                <a:gd name="T39" fmla="*/ 275 h 551"/>
                <a:gd name="T40" fmla="*/ 61 w 123"/>
                <a:gd name="T41" fmla="*/ 275 h 551"/>
                <a:gd name="T42" fmla="*/ 57 w 123"/>
                <a:gd name="T43" fmla="*/ 265 h 551"/>
                <a:gd name="T44" fmla="*/ 50 w 123"/>
                <a:gd name="T45" fmla="*/ 257 h 551"/>
                <a:gd name="T46" fmla="*/ 44 w 123"/>
                <a:gd name="T47" fmla="*/ 247 h 551"/>
                <a:gd name="T48" fmla="*/ 37 w 123"/>
                <a:gd name="T49" fmla="*/ 238 h 551"/>
                <a:gd name="T50" fmla="*/ 31 w 123"/>
                <a:gd name="T51" fmla="*/ 229 h 551"/>
                <a:gd name="T52" fmla="*/ 25 w 123"/>
                <a:gd name="T53" fmla="*/ 220 h 551"/>
                <a:gd name="T54" fmla="*/ 21 w 123"/>
                <a:gd name="T55" fmla="*/ 210 h 551"/>
                <a:gd name="T56" fmla="*/ 17 w 123"/>
                <a:gd name="T57" fmla="*/ 201 h 551"/>
                <a:gd name="T58" fmla="*/ 17 w 123"/>
                <a:gd name="T59" fmla="*/ 190 h 551"/>
                <a:gd name="T60" fmla="*/ 18 w 123"/>
                <a:gd name="T61" fmla="*/ 179 h 551"/>
                <a:gd name="T62" fmla="*/ 29 w 123"/>
                <a:gd name="T63" fmla="*/ 173 h 551"/>
                <a:gd name="T64" fmla="*/ 37 w 123"/>
                <a:gd name="T65" fmla="*/ 165 h 551"/>
                <a:gd name="T66" fmla="*/ 41 w 123"/>
                <a:gd name="T67" fmla="*/ 156 h 551"/>
                <a:gd name="T68" fmla="*/ 42 w 123"/>
                <a:gd name="T69" fmla="*/ 144 h 551"/>
                <a:gd name="T70" fmla="*/ 41 w 123"/>
                <a:gd name="T71" fmla="*/ 131 h 551"/>
                <a:gd name="T72" fmla="*/ 40 w 123"/>
                <a:gd name="T73" fmla="*/ 118 h 551"/>
                <a:gd name="T74" fmla="*/ 37 w 123"/>
                <a:gd name="T75" fmla="*/ 105 h 551"/>
                <a:gd name="T76" fmla="*/ 34 w 123"/>
                <a:gd name="T77" fmla="*/ 92 h 551"/>
                <a:gd name="T78" fmla="*/ 31 w 123"/>
                <a:gd name="T79" fmla="*/ 80 h 551"/>
                <a:gd name="T80" fmla="*/ 29 w 123"/>
                <a:gd name="T81" fmla="*/ 69 h 551"/>
                <a:gd name="T82" fmla="*/ 25 w 123"/>
                <a:gd name="T83" fmla="*/ 62 h 551"/>
                <a:gd name="T84" fmla="*/ 24 w 123"/>
                <a:gd name="T85" fmla="*/ 56 h 551"/>
                <a:gd name="T86" fmla="*/ 22 w 123"/>
                <a:gd name="T87" fmla="*/ 49 h 551"/>
                <a:gd name="T88" fmla="*/ 22 w 123"/>
                <a:gd name="T89" fmla="*/ 41 h 551"/>
                <a:gd name="T90" fmla="*/ 21 w 123"/>
                <a:gd name="T91" fmla="*/ 35 h 551"/>
                <a:gd name="T92" fmla="*/ 21 w 123"/>
                <a:gd name="T93" fmla="*/ 28 h 551"/>
                <a:gd name="T94" fmla="*/ 21 w 123"/>
                <a:gd name="T95" fmla="*/ 21 h 551"/>
                <a:gd name="T96" fmla="*/ 21 w 123"/>
                <a:gd name="T97" fmla="*/ 14 h 551"/>
                <a:gd name="T98" fmla="*/ 21 w 123"/>
                <a:gd name="T99" fmla="*/ 7 h 551"/>
                <a:gd name="T100" fmla="*/ 18 w 123"/>
                <a:gd name="T101" fmla="*/ 1 h 551"/>
                <a:gd name="T102" fmla="*/ 13 w 123"/>
                <a:gd name="T103" fmla="*/ 1 h 551"/>
                <a:gd name="T104" fmla="*/ 13 w 123"/>
                <a:gd name="T105" fmla="*/ 1 h 551"/>
                <a:gd name="T106" fmla="*/ 13 w 123"/>
                <a:gd name="T107" fmla="*/ 0 h 55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3"/>
                <a:gd name="T163" fmla="*/ 0 h 551"/>
                <a:gd name="T164" fmla="*/ 123 w 123"/>
                <a:gd name="T165" fmla="*/ 551 h 55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3" h="551">
                  <a:moveTo>
                    <a:pt x="26" y="0"/>
                  </a:moveTo>
                  <a:lnTo>
                    <a:pt x="26" y="53"/>
                  </a:lnTo>
                  <a:lnTo>
                    <a:pt x="21" y="107"/>
                  </a:lnTo>
                  <a:lnTo>
                    <a:pt x="13" y="162"/>
                  </a:lnTo>
                  <a:lnTo>
                    <a:pt x="7" y="218"/>
                  </a:lnTo>
                  <a:lnTo>
                    <a:pt x="2" y="274"/>
                  </a:lnTo>
                  <a:lnTo>
                    <a:pt x="0" y="328"/>
                  </a:lnTo>
                  <a:lnTo>
                    <a:pt x="7" y="381"/>
                  </a:lnTo>
                  <a:lnTo>
                    <a:pt x="19" y="434"/>
                  </a:lnTo>
                  <a:lnTo>
                    <a:pt x="43" y="483"/>
                  </a:lnTo>
                  <a:lnTo>
                    <a:pt x="80" y="530"/>
                  </a:lnTo>
                  <a:lnTo>
                    <a:pt x="83" y="533"/>
                  </a:lnTo>
                  <a:lnTo>
                    <a:pt x="87" y="538"/>
                  </a:lnTo>
                  <a:lnTo>
                    <a:pt x="91" y="541"/>
                  </a:lnTo>
                  <a:lnTo>
                    <a:pt x="95" y="544"/>
                  </a:lnTo>
                  <a:lnTo>
                    <a:pt x="99" y="546"/>
                  </a:lnTo>
                  <a:lnTo>
                    <a:pt x="104" y="547"/>
                  </a:lnTo>
                  <a:lnTo>
                    <a:pt x="109" y="549"/>
                  </a:lnTo>
                  <a:lnTo>
                    <a:pt x="114" y="551"/>
                  </a:lnTo>
                  <a:lnTo>
                    <a:pt x="119" y="551"/>
                  </a:lnTo>
                  <a:lnTo>
                    <a:pt x="123" y="551"/>
                  </a:lnTo>
                  <a:lnTo>
                    <a:pt x="114" y="531"/>
                  </a:lnTo>
                  <a:lnTo>
                    <a:pt x="101" y="514"/>
                  </a:lnTo>
                  <a:lnTo>
                    <a:pt x="88" y="495"/>
                  </a:lnTo>
                  <a:lnTo>
                    <a:pt x="75" y="477"/>
                  </a:lnTo>
                  <a:lnTo>
                    <a:pt x="63" y="458"/>
                  </a:lnTo>
                  <a:lnTo>
                    <a:pt x="50" y="440"/>
                  </a:lnTo>
                  <a:lnTo>
                    <a:pt x="42" y="421"/>
                  </a:lnTo>
                  <a:lnTo>
                    <a:pt x="35" y="402"/>
                  </a:lnTo>
                  <a:lnTo>
                    <a:pt x="34" y="381"/>
                  </a:lnTo>
                  <a:lnTo>
                    <a:pt x="37" y="359"/>
                  </a:lnTo>
                  <a:lnTo>
                    <a:pt x="59" y="347"/>
                  </a:lnTo>
                  <a:lnTo>
                    <a:pt x="74" y="331"/>
                  </a:lnTo>
                  <a:lnTo>
                    <a:pt x="82" y="312"/>
                  </a:lnTo>
                  <a:lnTo>
                    <a:pt x="85" y="288"/>
                  </a:lnTo>
                  <a:lnTo>
                    <a:pt x="83" y="263"/>
                  </a:lnTo>
                  <a:lnTo>
                    <a:pt x="80" y="237"/>
                  </a:lnTo>
                  <a:lnTo>
                    <a:pt x="75" y="210"/>
                  </a:lnTo>
                  <a:lnTo>
                    <a:pt x="69" y="184"/>
                  </a:lnTo>
                  <a:lnTo>
                    <a:pt x="63" y="160"/>
                  </a:lnTo>
                  <a:lnTo>
                    <a:pt x="59" y="139"/>
                  </a:lnTo>
                  <a:lnTo>
                    <a:pt x="51" y="125"/>
                  </a:lnTo>
                  <a:lnTo>
                    <a:pt x="48" y="112"/>
                  </a:lnTo>
                  <a:lnTo>
                    <a:pt x="45" y="98"/>
                  </a:lnTo>
                  <a:lnTo>
                    <a:pt x="45" y="83"/>
                  </a:lnTo>
                  <a:lnTo>
                    <a:pt x="43" y="71"/>
                  </a:lnTo>
                  <a:lnTo>
                    <a:pt x="43" y="56"/>
                  </a:lnTo>
                  <a:lnTo>
                    <a:pt x="43" y="43"/>
                  </a:lnTo>
                  <a:lnTo>
                    <a:pt x="43" y="29"/>
                  </a:lnTo>
                  <a:lnTo>
                    <a:pt x="42" y="15"/>
                  </a:lnTo>
                  <a:lnTo>
                    <a:pt x="37" y="2"/>
                  </a:lnTo>
                  <a:lnTo>
                    <a:pt x="27" y="2"/>
                  </a:lnTo>
                  <a:lnTo>
                    <a:pt x="26" y="0"/>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5" name="Freeform 20"/>
            <p:cNvSpPr>
              <a:spLocks/>
            </p:cNvSpPr>
            <p:nvPr/>
          </p:nvSpPr>
          <p:spPr bwMode="auto">
            <a:xfrm>
              <a:off x="1897" y="2977"/>
              <a:ext cx="14" cy="54"/>
            </a:xfrm>
            <a:custGeom>
              <a:avLst/>
              <a:gdLst>
                <a:gd name="T0" fmla="*/ 0 w 27"/>
                <a:gd name="T1" fmla="*/ 13 h 109"/>
                <a:gd name="T2" fmla="*/ 2 w 27"/>
                <a:gd name="T3" fmla="*/ 18 h 109"/>
                <a:gd name="T4" fmla="*/ 3 w 27"/>
                <a:gd name="T5" fmla="*/ 22 h 109"/>
                <a:gd name="T6" fmla="*/ 4 w 27"/>
                <a:gd name="T7" fmla="*/ 26 h 109"/>
                <a:gd name="T8" fmla="*/ 5 w 27"/>
                <a:gd name="T9" fmla="*/ 30 h 109"/>
                <a:gd name="T10" fmla="*/ 6 w 27"/>
                <a:gd name="T11" fmla="*/ 34 h 109"/>
                <a:gd name="T12" fmla="*/ 7 w 27"/>
                <a:gd name="T13" fmla="*/ 38 h 109"/>
                <a:gd name="T14" fmla="*/ 8 w 27"/>
                <a:gd name="T15" fmla="*/ 42 h 109"/>
                <a:gd name="T16" fmla="*/ 10 w 27"/>
                <a:gd name="T17" fmla="*/ 46 h 109"/>
                <a:gd name="T18" fmla="*/ 11 w 27"/>
                <a:gd name="T19" fmla="*/ 50 h 109"/>
                <a:gd name="T20" fmla="*/ 14 w 27"/>
                <a:gd name="T21" fmla="*/ 54 h 109"/>
                <a:gd name="T22" fmla="*/ 14 w 27"/>
                <a:gd name="T23" fmla="*/ 1 h 109"/>
                <a:gd name="T24" fmla="*/ 11 w 27"/>
                <a:gd name="T25" fmla="*/ 0 h 109"/>
                <a:gd name="T26" fmla="*/ 9 w 27"/>
                <a:gd name="T27" fmla="*/ 1 h 109"/>
                <a:gd name="T28" fmla="*/ 7 w 27"/>
                <a:gd name="T29" fmla="*/ 1 h 109"/>
                <a:gd name="T30" fmla="*/ 6 w 27"/>
                <a:gd name="T31" fmla="*/ 3 h 109"/>
                <a:gd name="T32" fmla="*/ 5 w 27"/>
                <a:gd name="T33" fmla="*/ 5 h 109"/>
                <a:gd name="T34" fmla="*/ 4 w 27"/>
                <a:gd name="T35" fmla="*/ 7 h 109"/>
                <a:gd name="T36" fmla="*/ 3 w 27"/>
                <a:gd name="T37" fmla="*/ 9 h 109"/>
                <a:gd name="T38" fmla="*/ 3 w 27"/>
                <a:gd name="T39" fmla="*/ 11 h 109"/>
                <a:gd name="T40" fmla="*/ 2 w 27"/>
                <a:gd name="T41" fmla="*/ 13 h 109"/>
                <a:gd name="T42" fmla="*/ 0 w 27"/>
                <a:gd name="T43" fmla="*/ 14 h 109"/>
                <a:gd name="T44" fmla="*/ 0 w 27"/>
                <a:gd name="T45" fmla="*/ 14 h 109"/>
                <a:gd name="T46" fmla="*/ 0 w 27"/>
                <a:gd name="T47" fmla="*/ 13 h 10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7"/>
                <a:gd name="T73" fmla="*/ 0 h 109"/>
                <a:gd name="T74" fmla="*/ 27 w 27"/>
                <a:gd name="T75" fmla="*/ 109 h 10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7" h="109">
                  <a:moveTo>
                    <a:pt x="0" y="27"/>
                  </a:moveTo>
                  <a:lnTo>
                    <a:pt x="3" y="37"/>
                  </a:lnTo>
                  <a:lnTo>
                    <a:pt x="6" y="45"/>
                  </a:lnTo>
                  <a:lnTo>
                    <a:pt x="8" y="53"/>
                  </a:lnTo>
                  <a:lnTo>
                    <a:pt x="10" y="61"/>
                  </a:lnTo>
                  <a:lnTo>
                    <a:pt x="11" y="69"/>
                  </a:lnTo>
                  <a:lnTo>
                    <a:pt x="14" y="77"/>
                  </a:lnTo>
                  <a:lnTo>
                    <a:pt x="16" y="85"/>
                  </a:lnTo>
                  <a:lnTo>
                    <a:pt x="19" y="93"/>
                  </a:lnTo>
                  <a:lnTo>
                    <a:pt x="22" y="101"/>
                  </a:lnTo>
                  <a:lnTo>
                    <a:pt x="27" y="109"/>
                  </a:lnTo>
                  <a:lnTo>
                    <a:pt x="27" y="2"/>
                  </a:lnTo>
                  <a:lnTo>
                    <a:pt x="21" y="0"/>
                  </a:lnTo>
                  <a:lnTo>
                    <a:pt x="18" y="2"/>
                  </a:lnTo>
                  <a:lnTo>
                    <a:pt x="14" y="3"/>
                  </a:lnTo>
                  <a:lnTo>
                    <a:pt x="11" y="6"/>
                  </a:lnTo>
                  <a:lnTo>
                    <a:pt x="10" y="11"/>
                  </a:lnTo>
                  <a:lnTo>
                    <a:pt x="8" y="14"/>
                  </a:lnTo>
                  <a:lnTo>
                    <a:pt x="6" y="19"/>
                  </a:lnTo>
                  <a:lnTo>
                    <a:pt x="5" y="22"/>
                  </a:lnTo>
                  <a:lnTo>
                    <a:pt x="3" y="26"/>
                  </a:lnTo>
                  <a:lnTo>
                    <a:pt x="0" y="29"/>
                  </a:lnTo>
                  <a:lnTo>
                    <a:pt x="0" y="27"/>
                  </a:lnTo>
                  <a:close/>
                </a:path>
              </a:pathLst>
            </a:custGeom>
            <a:solidFill>
              <a:srgbClr val="F0E8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6" name="Freeform 21"/>
            <p:cNvSpPr>
              <a:spLocks/>
            </p:cNvSpPr>
            <p:nvPr/>
          </p:nvSpPr>
          <p:spPr bwMode="auto">
            <a:xfrm>
              <a:off x="1865" y="3001"/>
              <a:ext cx="43" cy="70"/>
            </a:xfrm>
            <a:custGeom>
              <a:avLst/>
              <a:gdLst>
                <a:gd name="T0" fmla="*/ 0 w 86"/>
                <a:gd name="T1" fmla="*/ 0 h 141"/>
                <a:gd name="T2" fmla="*/ 0 w 86"/>
                <a:gd name="T3" fmla="*/ 9 h 141"/>
                <a:gd name="T4" fmla="*/ 1 w 86"/>
                <a:gd name="T5" fmla="*/ 17 h 141"/>
                <a:gd name="T6" fmla="*/ 3 w 86"/>
                <a:gd name="T7" fmla="*/ 25 h 141"/>
                <a:gd name="T8" fmla="*/ 5 w 86"/>
                <a:gd name="T9" fmla="*/ 33 h 141"/>
                <a:gd name="T10" fmla="*/ 8 w 86"/>
                <a:gd name="T11" fmla="*/ 39 h 141"/>
                <a:gd name="T12" fmla="*/ 12 w 86"/>
                <a:gd name="T13" fmla="*/ 46 h 141"/>
                <a:gd name="T14" fmla="*/ 17 w 86"/>
                <a:gd name="T15" fmla="*/ 53 h 141"/>
                <a:gd name="T16" fmla="*/ 22 w 86"/>
                <a:gd name="T17" fmla="*/ 58 h 141"/>
                <a:gd name="T18" fmla="*/ 27 w 86"/>
                <a:gd name="T19" fmla="*/ 64 h 141"/>
                <a:gd name="T20" fmla="*/ 32 w 86"/>
                <a:gd name="T21" fmla="*/ 70 h 141"/>
                <a:gd name="T22" fmla="*/ 43 w 86"/>
                <a:gd name="T23" fmla="*/ 70 h 141"/>
                <a:gd name="T24" fmla="*/ 37 w 86"/>
                <a:gd name="T25" fmla="*/ 64 h 141"/>
                <a:gd name="T26" fmla="*/ 33 w 86"/>
                <a:gd name="T27" fmla="*/ 56 h 141"/>
                <a:gd name="T28" fmla="*/ 31 w 86"/>
                <a:gd name="T29" fmla="*/ 47 h 141"/>
                <a:gd name="T30" fmla="*/ 28 w 86"/>
                <a:gd name="T31" fmla="*/ 37 h 141"/>
                <a:gd name="T32" fmla="*/ 27 w 86"/>
                <a:gd name="T33" fmla="*/ 28 h 141"/>
                <a:gd name="T34" fmla="*/ 24 w 86"/>
                <a:gd name="T35" fmla="*/ 20 h 141"/>
                <a:gd name="T36" fmla="*/ 22 w 86"/>
                <a:gd name="T37" fmla="*/ 12 h 141"/>
                <a:gd name="T38" fmla="*/ 17 w 86"/>
                <a:gd name="T39" fmla="*/ 6 h 141"/>
                <a:gd name="T40" fmla="*/ 10 w 86"/>
                <a:gd name="T41" fmla="*/ 2 h 141"/>
                <a:gd name="T42" fmla="*/ 0 w 86"/>
                <a:gd name="T43" fmla="*/ 1 h 141"/>
                <a:gd name="T44" fmla="*/ 0 w 86"/>
                <a:gd name="T45" fmla="*/ 1 h 141"/>
                <a:gd name="T46" fmla="*/ 0 w 86"/>
                <a:gd name="T47" fmla="*/ 0 h 14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6"/>
                <a:gd name="T73" fmla="*/ 0 h 141"/>
                <a:gd name="T74" fmla="*/ 86 w 86"/>
                <a:gd name="T75" fmla="*/ 141 h 14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6" h="141">
                  <a:moveTo>
                    <a:pt x="0" y="0"/>
                  </a:moveTo>
                  <a:lnTo>
                    <a:pt x="0" y="19"/>
                  </a:lnTo>
                  <a:lnTo>
                    <a:pt x="2" y="35"/>
                  </a:lnTo>
                  <a:lnTo>
                    <a:pt x="5" y="50"/>
                  </a:lnTo>
                  <a:lnTo>
                    <a:pt x="10" y="66"/>
                  </a:lnTo>
                  <a:lnTo>
                    <a:pt x="16" y="78"/>
                  </a:lnTo>
                  <a:lnTo>
                    <a:pt x="24" y="93"/>
                  </a:lnTo>
                  <a:lnTo>
                    <a:pt x="34" y="106"/>
                  </a:lnTo>
                  <a:lnTo>
                    <a:pt x="43" y="117"/>
                  </a:lnTo>
                  <a:lnTo>
                    <a:pt x="53" y="128"/>
                  </a:lnTo>
                  <a:lnTo>
                    <a:pt x="64" y="141"/>
                  </a:lnTo>
                  <a:lnTo>
                    <a:pt x="86" y="141"/>
                  </a:lnTo>
                  <a:lnTo>
                    <a:pt x="74" y="128"/>
                  </a:lnTo>
                  <a:lnTo>
                    <a:pt x="66" y="112"/>
                  </a:lnTo>
                  <a:lnTo>
                    <a:pt x="61" y="94"/>
                  </a:lnTo>
                  <a:lnTo>
                    <a:pt x="56" y="75"/>
                  </a:lnTo>
                  <a:lnTo>
                    <a:pt x="53" y="56"/>
                  </a:lnTo>
                  <a:lnTo>
                    <a:pt x="48" y="40"/>
                  </a:lnTo>
                  <a:lnTo>
                    <a:pt x="43" y="24"/>
                  </a:lnTo>
                  <a:lnTo>
                    <a:pt x="34" y="13"/>
                  </a:lnTo>
                  <a:lnTo>
                    <a:pt x="19" y="5"/>
                  </a:lnTo>
                  <a:lnTo>
                    <a:pt x="0" y="2"/>
                  </a:lnTo>
                  <a:lnTo>
                    <a:pt x="0" y="0"/>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7" name="Freeform 22"/>
            <p:cNvSpPr>
              <a:spLocks/>
            </p:cNvSpPr>
            <p:nvPr/>
          </p:nvSpPr>
          <p:spPr bwMode="auto">
            <a:xfrm>
              <a:off x="1987" y="3011"/>
              <a:ext cx="185" cy="77"/>
            </a:xfrm>
            <a:custGeom>
              <a:avLst/>
              <a:gdLst>
                <a:gd name="T0" fmla="*/ 0 w 369"/>
                <a:gd name="T1" fmla="*/ 23 h 155"/>
                <a:gd name="T2" fmla="*/ 6 w 369"/>
                <a:gd name="T3" fmla="*/ 69 h 155"/>
                <a:gd name="T4" fmla="*/ 20 w 369"/>
                <a:gd name="T5" fmla="*/ 71 h 155"/>
                <a:gd name="T6" fmla="*/ 34 w 369"/>
                <a:gd name="T7" fmla="*/ 69 h 155"/>
                <a:gd name="T8" fmla="*/ 47 w 369"/>
                <a:gd name="T9" fmla="*/ 63 h 155"/>
                <a:gd name="T10" fmla="*/ 59 w 369"/>
                <a:gd name="T11" fmla="*/ 56 h 155"/>
                <a:gd name="T12" fmla="*/ 71 w 369"/>
                <a:gd name="T13" fmla="*/ 49 h 155"/>
                <a:gd name="T14" fmla="*/ 83 w 369"/>
                <a:gd name="T15" fmla="*/ 42 h 155"/>
                <a:gd name="T16" fmla="*/ 95 w 369"/>
                <a:gd name="T17" fmla="*/ 40 h 155"/>
                <a:gd name="T18" fmla="*/ 107 w 369"/>
                <a:gd name="T19" fmla="*/ 42 h 155"/>
                <a:gd name="T20" fmla="*/ 119 w 369"/>
                <a:gd name="T21" fmla="*/ 51 h 155"/>
                <a:gd name="T22" fmla="*/ 131 w 369"/>
                <a:gd name="T23" fmla="*/ 69 h 155"/>
                <a:gd name="T24" fmla="*/ 137 w 369"/>
                <a:gd name="T25" fmla="*/ 68 h 155"/>
                <a:gd name="T26" fmla="*/ 143 w 369"/>
                <a:gd name="T27" fmla="*/ 69 h 155"/>
                <a:gd name="T28" fmla="*/ 147 w 369"/>
                <a:gd name="T29" fmla="*/ 70 h 155"/>
                <a:gd name="T30" fmla="*/ 153 w 369"/>
                <a:gd name="T31" fmla="*/ 73 h 155"/>
                <a:gd name="T32" fmla="*/ 158 w 369"/>
                <a:gd name="T33" fmla="*/ 75 h 155"/>
                <a:gd name="T34" fmla="*/ 163 w 369"/>
                <a:gd name="T35" fmla="*/ 77 h 155"/>
                <a:gd name="T36" fmla="*/ 168 w 369"/>
                <a:gd name="T37" fmla="*/ 77 h 155"/>
                <a:gd name="T38" fmla="*/ 174 w 369"/>
                <a:gd name="T39" fmla="*/ 77 h 155"/>
                <a:gd name="T40" fmla="*/ 179 w 369"/>
                <a:gd name="T41" fmla="*/ 75 h 155"/>
                <a:gd name="T42" fmla="*/ 185 w 369"/>
                <a:gd name="T43" fmla="*/ 71 h 155"/>
                <a:gd name="T44" fmla="*/ 163 w 369"/>
                <a:gd name="T45" fmla="*/ 69 h 155"/>
                <a:gd name="T46" fmla="*/ 144 w 369"/>
                <a:gd name="T47" fmla="*/ 62 h 155"/>
                <a:gd name="T48" fmla="*/ 127 w 369"/>
                <a:gd name="T49" fmla="*/ 50 h 155"/>
                <a:gd name="T50" fmla="*/ 110 w 369"/>
                <a:gd name="T51" fmla="*/ 36 h 155"/>
                <a:gd name="T52" fmla="*/ 94 w 369"/>
                <a:gd name="T53" fmla="*/ 22 h 155"/>
                <a:gd name="T54" fmla="*/ 77 w 369"/>
                <a:gd name="T55" fmla="*/ 10 h 155"/>
                <a:gd name="T56" fmla="*/ 60 w 369"/>
                <a:gd name="T57" fmla="*/ 2 h 155"/>
                <a:gd name="T58" fmla="*/ 43 w 369"/>
                <a:gd name="T59" fmla="*/ 0 h 155"/>
                <a:gd name="T60" fmla="*/ 23 w 369"/>
                <a:gd name="T61" fmla="*/ 6 h 155"/>
                <a:gd name="T62" fmla="*/ 1 w 369"/>
                <a:gd name="T63" fmla="*/ 23 h 155"/>
                <a:gd name="T64" fmla="*/ 1 w 369"/>
                <a:gd name="T65" fmla="*/ 23 h 155"/>
                <a:gd name="T66" fmla="*/ 0 w 369"/>
                <a:gd name="T67" fmla="*/ 23 h 15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69"/>
                <a:gd name="T103" fmla="*/ 0 h 155"/>
                <a:gd name="T104" fmla="*/ 369 w 369"/>
                <a:gd name="T105" fmla="*/ 155 h 15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69" h="155">
                  <a:moveTo>
                    <a:pt x="0" y="47"/>
                  </a:moveTo>
                  <a:lnTo>
                    <a:pt x="11" y="138"/>
                  </a:lnTo>
                  <a:lnTo>
                    <a:pt x="40" y="143"/>
                  </a:lnTo>
                  <a:lnTo>
                    <a:pt x="67" y="138"/>
                  </a:lnTo>
                  <a:lnTo>
                    <a:pt x="93" y="127"/>
                  </a:lnTo>
                  <a:lnTo>
                    <a:pt x="118" y="112"/>
                  </a:lnTo>
                  <a:lnTo>
                    <a:pt x="142" y="98"/>
                  </a:lnTo>
                  <a:lnTo>
                    <a:pt x="166" y="85"/>
                  </a:lnTo>
                  <a:lnTo>
                    <a:pt x="190" y="80"/>
                  </a:lnTo>
                  <a:lnTo>
                    <a:pt x="214" y="85"/>
                  </a:lnTo>
                  <a:lnTo>
                    <a:pt x="238" y="103"/>
                  </a:lnTo>
                  <a:lnTo>
                    <a:pt x="262" y="138"/>
                  </a:lnTo>
                  <a:lnTo>
                    <a:pt x="273" y="136"/>
                  </a:lnTo>
                  <a:lnTo>
                    <a:pt x="285" y="138"/>
                  </a:lnTo>
                  <a:lnTo>
                    <a:pt x="294" y="141"/>
                  </a:lnTo>
                  <a:lnTo>
                    <a:pt x="305" y="146"/>
                  </a:lnTo>
                  <a:lnTo>
                    <a:pt x="315" y="151"/>
                  </a:lnTo>
                  <a:lnTo>
                    <a:pt x="326" y="154"/>
                  </a:lnTo>
                  <a:lnTo>
                    <a:pt x="336" y="155"/>
                  </a:lnTo>
                  <a:lnTo>
                    <a:pt x="347" y="155"/>
                  </a:lnTo>
                  <a:lnTo>
                    <a:pt x="358" y="151"/>
                  </a:lnTo>
                  <a:lnTo>
                    <a:pt x="369" y="143"/>
                  </a:lnTo>
                  <a:lnTo>
                    <a:pt x="326" y="139"/>
                  </a:lnTo>
                  <a:lnTo>
                    <a:pt x="288" y="125"/>
                  </a:lnTo>
                  <a:lnTo>
                    <a:pt x="253" y="101"/>
                  </a:lnTo>
                  <a:lnTo>
                    <a:pt x="219" y="72"/>
                  </a:lnTo>
                  <a:lnTo>
                    <a:pt x="187" y="45"/>
                  </a:lnTo>
                  <a:lnTo>
                    <a:pt x="153" y="21"/>
                  </a:lnTo>
                  <a:lnTo>
                    <a:pt x="120" y="5"/>
                  </a:lnTo>
                  <a:lnTo>
                    <a:pt x="85" y="0"/>
                  </a:lnTo>
                  <a:lnTo>
                    <a:pt x="45" y="13"/>
                  </a:lnTo>
                  <a:lnTo>
                    <a:pt x="1" y="47"/>
                  </a:lnTo>
                  <a:lnTo>
                    <a:pt x="0" y="47"/>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8" name="Freeform 23"/>
            <p:cNvSpPr>
              <a:spLocks/>
            </p:cNvSpPr>
            <p:nvPr/>
          </p:nvSpPr>
          <p:spPr bwMode="auto">
            <a:xfrm>
              <a:off x="2119" y="3036"/>
              <a:ext cx="45" cy="27"/>
            </a:xfrm>
            <a:custGeom>
              <a:avLst/>
              <a:gdLst>
                <a:gd name="T0" fmla="*/ 0 w 91"/>
                <a:gd name="T1" fmla="*/ 2 h 55"/>
                <a:gd name="T2" fmla="*/ 2 w 91"/>
                <a:gd name="T3" fmla="*/ 6 h 55"/>
                <a:gd name="T4" fmla="*/ 5 w 91"/>
                <a:gd name="T5" fmla="*/ 9 h 55"/>
                <a:gd name="T6" fmla="*/ 9 w 91"/>
                <a:gd name="T7" fmla="*/ 12 h 55"/>
                <a:gd name="T8" fmla="*/ 13 w 91"/>
                <a:gd name="T9" fmla="*/ 15 h 55"/>
                <a:gd name="T10" fmla="*/ 17 w 91"/>
                <a:gd name="T11" fmla="*/ 19 h 55"/>
                <a:gd name="T12" fmla="*/ 22 w 91"/>
                <a:gd name="T13" fmla="*/ 22 h 55"/>
                <a:gd name="T14" fmla="*/ 28 w 91"/>
                <a:gd name="T15" fmla="*/ 24 h 55"/>
                <a:gd name="T16" fmla="*/ 33 w 91"/>
                <a:gd name="T17" fmla="*/ 26 h 55"/>
                <a:gd name="T18" fmla="*/ 39 w 91"/>
                <a:gd name="T19" fmla="*/ 27 h 55"/>
                <a:gd name="T20" fmla="*/ 45 w 91"/>
                <a:gd name="T21" fmla="*/ 27 h 55"/>
                <a:gd name="T22" fmla="*/ 45 w 91"/>
                <a:gd name="T23" fmla="*/ 23 h 55"/>
                <a:gd name="T24" fmla="*/ 44 w 91"/>
                <a:gd name="T25" fmla="*/ 19 h 55"/>
                <a:gd name="T26" fmla="*/ 41 w 91"/>
                <a:gd name="T27" fmla="*/ 16 h 55"/>
                <a:gd name="T28" fmla="*/ 37 w 91"/>
                <a:gd name="T29" fmla="*/ 14 h 55"/>
                <a:gd name="T30" fmla="*/ 33 w 91"/>
                <a:gd name="T31" fmla="*/ 10 h 55"/>
                <a:gd name="T32" fmla="*/ 28 w 91"/>
                <a:gd name="T33" fmla="*/ 8 h 55"/>
                <a:gd name="T34" fmla="*/ 22 w 91"/>
                <a:gd name="T35" fmla="*/ 6 h 55"/>
                <a:gd name="T36" fmla="*/ 17 w 91"/>
                <a:gd name="T37" fmla="*/ 4 h 55"/>
                <a:gd name="T38" fmla="*/ 12 w 91"/>
                <a:gd name="T39" fmla="*/ 2 h 55"/>
                <a:gd name="T40" fmla="*/ 8 w 91"/>
                <a:gd name="T41" fmla="*/ 0 h 55"/>
                <a:gd name="T42" fmla="*/ 7 w 91"/>
                <a:gd name="T43" fmla="*/ 0 h 55"/>
                <a:gd name="T44" fmla="*/ 6 w 91"/>
                <a:gd name="T45" fmla="*/ 0 h 55"/>
                <a:gd name="T46" fmla="*/ 5 w 91"/>
                <a:gd name="T47" fmla="*/ 0 h 55"/>
                <a:gd name="T48" fmla="*/ 4 w 91"/>
                <a:gd name="T49" fmla="*/ 0 h 55"/>
                <a:gd name="T50" fmla="*/ 3 w 91"/>
                <a:gd name="T51" fmla="*/ 1 h 55"/>
                <a:gd name="T52" fmla="*/ 2 w 91"/>
                <a:gd name="T53" fmla="*/ 1 h 55"/>
                <a:gd name="T54" fmla="*/ 1 w 91"/>
                <a:gd name="T55" fmla="*/ 1 h 55"/>
                <a:gd name="T56" fmla="*/ 1 w 91"/>
                <a:gd name="T57" fmla="*/ 2 h 55"/>
                <a:gd name="T58" fmla="*/ 0 w 91"/>
                <a:gd name="T59" fmla="*/ 2 h 55"/>
                <a:gd name="T60" fmla="*/ 0 w 91"/>
                <a:gd name="T61" fmla="*/ 3 h 55"/>
                <a:gd name="T62" fmla="*/ 0 w 91"/>
                <a:gd name="T63" fmla="*/ 3 h 55"/>
                <a:gd name="T64" fmla="*/ 0 w 91"/>
                <a:gd name="T65" fmla="*/ 2 h 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1"/>
                <a:gd name="T100" fmla="*/ 0 h 55"/>
                <a:gd name="T101" fmla="*/ 91 w 91"/>
                <a:gd name="T102" fmla="*/ 55 h 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1" h="55">
                  <a:moveTo>
                    <a:pt x="0" y="5"/>
                  </a:moveTo>
                  <a:lnTo>
                    <a:pt x="5" y="12"/>
                  </a:lnTo>
                  <a:lnTo>
                    <a:pt x="11" y="18"/>
                  </a:lnTo>
                  <a:lnTo>
                    <a:pt x="19" y="24"/>
                  </a:lnTo>
                  <a:lnTo>
                    <a:pt x="27" y="31"/>
                  </a:lnTo>
                  <a:lnTo>
                    <a:pt x="35" y="39"/>
                  </a:lnTo>
                  <a:lnTo>
                    <a:pt x="45" y="44"/>
                  </a:lnTo>
                  <a:lnTo>
                    <a:pt x="56" y="48"/>
                  </a:lnTo>
                  <a:lnTo>
                    <a:pt x="67" y="53"/>
                  </a:lnTo>
                  <a:lnTo>
                    <a:pt x="79" y="55"/>
                  </a:lnTo>
                  <a:lnTo>
                    <a:pt x="91" y="55"/>
                  </a:lnTo>
                  <a:lnTo>
                    <a:pt x="91" y="47"/>
                  </a:lnTo>
                  <a:lnTo>
                    <a:pt x="88" y="39"/>
                  </a:lnTo>
                  <a:lnTo>
                    <a:pt x="82" y="32"/>
                  </a:lnTo>
                  <a:lnTo>
                    <a:pt x="74" y="28"/>
                  </a:lnTo>
                  <a:lnTo>
                    <a:pt x="66" y="21"/>
                  </a:lnTo>
                  <a:lnTo>
                    <a:pt x="56" y="16"/>
                  </a:lnTo>
                  <a:lnTo>
                    <a:pt x="45" y="12"/>
                  </a:lnTo>
                  <a:lnTo>
                    <a:pt x="35" y="8"/>
                  </a:lnTo>
                  <a:lnTo>
                    <a:pt x="24" y="4"/>
                  </a:lnTo>
                  <a:lnTo>
                    <a:pt x="16" y="0"/>
                  </a:lnTo>
                  <a:lnTo>
                    <a:pt x="15" y="0"/>
                  </a:lnTo>
                  <a:lnTo>
                    <a:pt x="13" y="0"/>
                  </a:lnTo>
                  <a:lnTo>
                    <a:pt x="10" y="0"/>
                  </a:lnTo>
                  <a:lnTo>
                    <a:pt x="8" y="0"/>
                  </a:lnTo>
                  <a:lnTo>
                    <a:pt x="7" y="2"/>
                  </a:lnTo>
                  <a:lnTo>
                    <a:pt x="5" y="2"/>
                  </a:lnTo>
                  <a:lnTo>
                    <a:pt x="3" y="2"/>
                  </a:lnTo>
                  <a:lnTo>
                    <a:pt x="2" y="4"/>
                  </a:lnTo>
                  <a:lnTo>
                    <a:pt x="0" y="5"/>
                  </a:lnTo>
                  <a:lnTo>
                    <a:pt x="0" y="7"/>
                  </a:lnTo>
                  <a:lnTo>
                    <a:pt x="0" y="5"/>
                  </a:lnTo>
                  <a:close/>
                </a:path>
              </a:pathLst>
            </a:custGeom>
            <a:solidFill>
              <a:srgbClr val="F0E8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69" name="Freeform 24"/>
            <p:cNvSpPr>
              <a:spLocks/>
            </p:cNvSpPr>
            <p:nvPr/>
          </p:nvSpPr>
          <p:spPr bwMode="auto">
            <a:xfrm>
              <a:off x="1141" y="3047"/>
              <a:ext cx="182" cy="152"/>
            </a:xfrm>
            <a:custGeom>
              <a:avLst/>
              <a:gdLst>
                <a:gd name="T0" fmla="*/ 13 w 365"/>
                <a:gd name="T1" fmla="*/ 101 h 304"/>
                <a:gd name="T2" fmla="*/ 8 w 365"/>
                <a:gd name="T3" fmla="*/ 105 h 304"/>
                <a:gd name="T4" fmla="*/ 4 w 365"/>
                <a:gd name="T5" fmla="*/ 108 h 304"/>
                <a:gd name="T6" fmla="*/ 1 w 365"/>
                <a:gd name="T7" fmla="*/ 112 h 304"/>
                <a:gd name="T8" fmla="*/ 0 w 365"/>
                <a:gd name="T9" fmla="*/ 117 h 304"/>
                <a:gd name="T10" fmla="*/ 5 w 365"/>
                <a:gd name="T11" fmla="*/ 123 h 304"/>
                <a:gd name="T12" fmla="*/ 15 w 365"/>
                <a:gd name="T13" fmla="*/ 127 h 304"/>
                <a:gd name="T14" fmla="*/ 25 w 365"/>
                <a:gd name="T15" fmla="*/ 128 h 304"/>
                <a:gd name="T16" fmla="*/ 36 w 365"/>
                <a:gd name="T17" fmla="*/ 127 h 304"/>
                <a:gd name="T18" fmla="*/ 47 w 365"/>
                <a:gd name="T19" fmla="*/ 127 h 304"/>
                <a:gd name="T20" fmla="*/ 57 w 365"/>
                <a:gd name="T21" fmla="*/ 121 h 304"/>
                <a:gd name="T22" fmla="*/ 57 w 365"/>
                <a:gd name="T23" fmla="*/ 106 h 304"/>
                <a:gd name="T24" fmla="*/ 53 w 365"/>
                <a:gd name="T25" fmla="*/ 91 h 304"/>
                <a:gd name="T26" fmla="*/ 48 w 365"/>
                <a:gd name="T27" fmla="*/ 75 h 304"/>
                <a:gd name="T28" fmla="*/ 51 w 365"/>
                <a:gd name="T29" fmla="*/ 63 h 304"/>
                <a:gd name="T30" fmla="*/ 63 w 365"/>
                <a:gd name="T31" fmla="*/ 68 h 304"/>
                <a:gd name="T32" fmla="*/ 73 w 365"/>
                <a:gd name="T33" fmla="*/ 89 h 304"/>
                <a:gd name="T34" fmla="*/ 84 w 365"/>
                <a:gd name="T35" fmla="*/ 111 h 304"/>
                <a:gd name="T36" fmla="*/ 95 w 365"/>
                <a:gd name="T37" fmla="*/ 130 h 304"/>
                <a:gd name="T38" fmla="*/ 109 w 365"/>
                <a:gd name="T39" fmla="*/ 146 h 304"/>
                <a:gd name="T40" fmla="*/ 125 w 365"/>
                <a:gd name="T41" fmla="*/ 151 h 304"/>
                <a:gd name="T42" fmla="*/ 141 w 365"/>
                <a:gd name="T43" fmla="*/ 149 h 304"/>
                <a:gd name="T44" fmla="*/ 154 w 365"/>
                <a:gd name="T45" fmla="*/ 147 h 304"/>
                <a:gd name="T46" fmla="*/ 167 w 365"/>
                <a:gd name="T47" fmla="*/ 142 h 304"/>
                <a:gd name="T48" fmla="*/ 178 w 365"/>
                <a:gd name="T49" fmla="*/ 135 h 304"/>
                <a:gd name="T50" fmla="*/ 181 w 365"/>
                <a:gd name="T51" fmla="*/ 121 h 304"/>
                <a:gd name="T52" fmla="*/ 172 w 365"/>
                <a:gd name="T53" fmla="*/ 111 h 304"/>
                <a:gd name="T54" fmla="*/ 157 w 365"/>
                <a:gd name="T55" fmla="*/ 108 h 304"/>
                <a:gd name="T56" fmla="*/ 145 w 365"/>
                <a:gd name="T57" fmla="*/ 105 h 304"/>
                <a:gd name="T58" fmla="*/ 140 w 365"/>
                <a:gd name="T59" fmla="*/ 94 h 304"/>
                <a:gd name="T60" fmla="*/ 133 w 365"/>
                <a:gd name="T61" fmla="*/ 75 h 304"/>
                <a:gd name="T62" fmla="*/ 118 w 365"/>
                <a:gd name="T63" fmla="*/ 56 h 304"/>
                <a:gd name="T64" fmla="*/ 105 w 365"/>
                <a:gd name="T65" fmla="*/ 36 h 304"/>
                <a:gd name="T66" fmla="*/ 90 w 365"/>
                <a:gd name="T67" fmla="*/ 18 h 304"/>
                <a:gd name="T68" fmla="*/ 73 w 365"/>
                <a:gd name="T69" fmla="*/ 4 h 304"/>
                <a:gd name="T70" fmla="*/ 56 w 365"/>
                <a:gd name="T71" fmla="*/ 9 h 304"/>
                <a:gd name="T72" fmla="*/ 45 w 365"/>
                <a:gd name="T73" fmla="*/ 28 h 304"/>
                <a:gd name="T74" fmla="*/ 35 w 365"/>
                <a:gd name="T75" fmla="*/ 48 h 304"/>
                <a:gd name="T76" fmla="*/ 27 w 365"/>
                <a:gd name="T77" fmla="*/ 69 h 304"/>
                <a:gd name="T78" fmla="*/ 19 w 365"/>
                <a:gd name="T79" fmla="*/ 89 h 304"/>
                <a:gd name="T80" fmla="*/ 14 w 365"/>
                <a:gd name="T81" fmla="*/ 99 h 3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65"/>
                <a:gd name="T124" fmla="*/ 0 h 304"/>
                <a:gd name="T125" fmla="*/ 365 w 365"/>
                <a:gd name="T126" fmla="*/ 304 h 3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65" h="304">
                  <a:moveTo>
                    <a:pt x="29" y="197"/>
                  </a:moveTo>
                  <a:lnTo>
                    <a:pt x="26" y="201"/>
                  </a:lnTo>
                  <a:lnTo>
                    <a:pt x="21" y="205"/>
                  </a:lnTo>
                  <a:lnTo>
                    <a:pt x="16" y="209"/>
                  </a:lnTo>
                  <a:lnTo>
                    <a:pt x="11" y="213"/>
                  </a:lnTo>
                  <a:lnTo>
                    <a:pt x="8" y="216"/>
                  </a:lnTo>
                  <a:lnTo>
                    <a:pt x="5" y="219"/>
                  </a:lnTo>
                  <a:lnTo>
                    <a:pt x="2" y="224"/>
                  </a:lnTo>
                  <a:lnTo>
                    <a:pt x="0" y="229"/>
                  </a:lnTo>
                  <a:lnTo>
                    <a:pt x="0" y="233"/>
                  </a:lnTo>
                  <a:lnTo>
                    <a:pt x="2" y="240"/>
                  </a:lnTo>
                  <a:lnTo>
                    <a:pt x="11" y="246"/>
                  </a:lnTo>
                  <a:lnTo>
                    <a:pt x="21" y="251"/>
                  </a:lnTo>
                  <a:lnTo>
                    <a:pt x="30" y="254"/>
                  </a:lnTo>
                  <a:lnTo>
                    <a:pt x="40" y="254"/>
                  </a:lnTo>
                  <a:lnTo>
                    <a:pt x="51" y="256"/>
                  </a:lnTo>
                  <a:lnTo>
                    <a:pt x="62" y="256"/>
                  </a:lnTo>
                  <a:lnTo>
                    <a:pt x="72" y="254"/>
                  </a:lnTo>
                  <a:lnTo>
                    <a:pt x="83" y="254"/>
                  </a:lnTo>
                  <a:lnTo>
                    <a:pt x="94" y="254"/>
                  </a:lnTo>
                  <a:lnTo>
                    <a:pt x="104" y="256"/>
                  </a:lnTo>
                  <a:lnTo>
                    <a:pt x="114" y="241"/>
                  </a:lnTo>
                  <a:lnTo>
                    <a:pt x="117" y="227"/>
                  </a:lnTo>
                  <a:lnTo>
                    <a:pt x="115" y="211"/>
                  </a:lnTo>
                  <a:lnTo>
                    <a:pt x="110" y="195"/>
                  </a:lnTo>
                  <a:lnTo>
                    <a:pt x="106" y="181"/>
                  </a:lnTo>
                  <a:lnTo>
                    <a:pt x="99" y="165"/>
                  </a:lnTo>
                  <a:lnTo>
                    <a:pt x="96" y="150"/>
                  </a:lnTo>
                  <a:lnTo>
                    <a:pt x="98" y="137"/>
                  </a:lnTo>
                  <a:lnTo>
                    <a:pt x="102" y="126"/>
                  </a:lnTo>
                  <a:lnTo>
                    <a:pt x="114" y="117"/>
                  </a:lnTo>
                  <a:lnTo>
                    <a:pt x="126" y="136"/>
                  </a:lnTo>
                  <a:lnTo>
                    <a:pt x="138" y="157"/>
                  </a:lnTo>
                  <a:lnTo>
                    <a:pt x="147" y="177"/>
                  </a:lnTo>
                  <a:lnTo>
                    <a:pt x="157" y="200"/>
                  </a:lnTo>
                  <a:lnTo>
                    <a:pt x="168" y="221"/>
                  </a:lnTo>
                  <a:lnTo>
                    <a:pt x="179" y="240"/>
                  </a:lnTo>
                  <a:lnTo>
                    <a:pt x="190" y="259"/>
                  </a:lnTo>
                  <a:lnTo>
                    <a:pt x="203" y="275"/>
                  </a:lnTo>
                  <a:lnTo>
                    <a:pt x="219" y="291"/>
                  </a:lnTo>
                  <a:lnTo>
                    <a:pt x="237" y="304"/>
                  </a:lnTo>
                  <a:lnTo>
                    <a:pt x="251" y="302"/>
                  </a:lnTo>
                  <a:lnTo>
                    <a:pt x="266" y="301"/>
                  </a:lnTo>
                  <a:lnTo>
                    <a:pt x="282" y="297"/>
                  </a:lnTo>
                  <a:lnTo>
                    <a:pt x="296" y="296"/>
                  </a:lnTo>
                  <a:lnTo>
                    <a:pt x="309" y="293"/>
                  </a:lnTo>
                  <a:lnTo>
                    <a:pt x="322" y="288"/>
                  </a:lnTo>
                  <a:lnTo>
                    <a:pt x="334" y="283"/>
                  </a:lnTo>
                  <a:lnTo>
                    <a:pt x="346" y="277"/>
                  </a:lnTo>
                  <a:lnTo>
                    <a:pt x="357" y="270"/>
                  </a:lnTo>
                  <a:lnTo>
                    <a:pt x="365" y="261"/>
                  </a:lnTo>
                  <a:lnTo>
                    <a:pt x="363" y="241"/>
                  </a:lnTo>
                  <a:lnTo>
                    <a:pt x="355" y="229"/>
                  </a:lnTo>
                  <a:lnTo>
                    <a:pt x="344" y="222"/>
                  </a:lnTo>
                  <a:lnTo>
                    <a:pt x="330" y="219"/>
                  </a:lnTo>
                  <a:lnTo>
                    <a:pt x="315" y="216"/>
                  </a:lnTo>
                  <a:lnTo>
                    <a:pt x="301" y="214"/>
                  </a:lnTo>
                  <a:lnTo>
                    <a:pt x="290" y="209"/>
                  </a:lnTo>
                  <a:lnTo>
                    <a:pt x="282" y="201"/>
                  </a:lnTo>
                  <a:lnTo>
                    <a:pt x="280" y="187"/>
                  </a:lnTo>
                  <a:lnTo>
                    <a:pt x="285" y="165"/>
                  </a:lnTo>
                  <a:lnTo>
                    <a:pt x="267" y="149"/>
                  </a:lnTo>
                  <a:lnTo>
                    <a:pt x="251" y="131"/>
                  </a:lnTo>
                  <a:lnTo>
                    <a:pt x="237" y="112"/>
                  </a:lnTo>
                  <a:lnTo>
                    <a:pt x="222" y="91"/>
                  </a:lnTo>
                  <a:lnTo>
                    <a:pt x="210" y="72"/>
                  </a:lnTo>
                  <a:lnTo>
                    <a:pt x="195" y="53"/>
                  </a:lnTo>
                  <a:lnTo>
                    <a:pt x="181" y="35"/>
                  </a:lnTo>
                  <a:lnTo>
                    <a:pt x="165" y="21"/>
                  </a:lnTo>
                  <a:lnTo>
                    <a:pt x="146" y="8"/>
                  </a:lnTo>
                  <a:lnTo>
                    <a:pt x="125" y="0"/>
                  </a:lnTo>
                  <a:lnTo>
                    <a:pt x="112" y="17"/>
                  </a:lnTo>
                  <a:lnTo>
                    <a:pt x="99" y="37"/>
                  </a:lnTo>
                  <a:lnTo>
                    <a:pt x="90" y="56"/>
                  </a:lnTo>
                  <a:lnTo>
                    <a:pt x="80" y="75"/>
                  </a:lnTo>
                  <a:lnTo>
                    <a:pt x="70" y="96"/>
                  </a:lnTo>
                  <a:lnTo>
                    <a:pt x="62" y="117"/>
                  </a:lnTo>
                  <a:lnTo>
                    <a:pt x="54" y="137"/>
                  </a:lnTo>
                  <a:lnTo>
                    <a:pt x="46" y="157"/>
                  </a:lnTo>
                  <a:lnTo>
                    <a:pt x="38" y="177"/>
                  </a:lnTo>
                  <a:lnTo>
                    <a:pt x="29" y="197"/>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0" name="Freeform 25"/>
            <p:cNvSpPr>
              <a:spLocks/>
            </p:cNvSpPr>
            <p:nvPr/>
          </p:nvSpPr>
          <p:spPr bwMode="auto">
            <a:xfrm>
              <a:off x="1878" y="3090"/>
              <a:ext cx="169" cy="184"/>
            </a:xfrm>
            <a:custGeom>
              <a:avLst/>
              <a:gdLst>
                <a:gd name="T0" fmla="*/ 0 w 339"/>
                <a:gd name="T1" fmla="*/ 0 h 368"/>
                <a:gd name="T2" fmla="*/ 10 w 339"/>
                <a:gd name="T3" fmla="*/ 19 h 368"/>
                <a:gd name="T4" fmla="*/ 20 w 339"/>
                <a:gd name="T5" fmla="*/ 38 h 368"/>
                <a:gd name="T6" fmla="*/ 31 w 339"/>
                <a:gd name="T7" fmla="*/ 57 h 368"/>
                <a:gd name="T8" fmla="*/ 41 w 339"/>
                <a:gd name="T9" fmla="*/ 75 h 368"/>
                <a:gd name="T10" fmla="*/ 52 w 339"/>
                <a:gd name="T11" fmla="*/ 94 h 368"/>
                <a:gd name="T12" fmla="*/ 64 w 339"/>
                <a:gd name="T13" fmla="*/ 112 h 368"/>
                <a:gd name="T14" fmla="*/ 76 w 339"/>
                <a:gd name="T15" fmla="*/ 130 h 368"/>
                <a:gd name="T16" fmla="*/ 88 w 339"/>
                <a:gd name="T17" fmla="*/ 149 h 368"/>
                <a:gd name="T18" fmla="*/ 102 w 339"/>
                <a:gd name="T19" fmla="*/ 166 h 368"/>
                <a:gd name="T20" fmla="*/ 115 w 339"/>
                <a:gd name="T21" fmla="*/ 184 h 368"/>
                <a:gd name="T22" fmla="*/ 122 w 339"/>
                <a:gd name="T23" fmla="*/ 180 h 368"/>
                <a:gd name="T24" fmla="*/ 131 w 339"/>
                <a:gd name="T25" fmla="*/ 177 h 368"/>
                <a:gd name="T26" fmla="*/ 140 w 339"/>
                <a:gd name="T27" fmla="*/ 174 h 368"/>
                <a:gd name="T28" fmla="*/ 148 w 339"/>
                <a:gd name="T29" fmla="*/ 170 h 368"/>
                <a:gd name="T30" fmla="*/ 156 w 339"/>
                <a:gd name="T31" fmla="*/ 166 h 368"/>
                <a:gd name="T32" fmla="*/ 164 w 339"/>
                <a:gd name="T33" fmla="*/ 161 h 368"/>
                <a:gd name="T34" fmla="*/ 168 w 339"/>
                <a:gd name="T35" fmla="*/ 155 h 368"/>
                <a:gd name="T36" fmla="*/ 169 w 339"/>
                <a:gd name="T37" fmla="*/ 148 h 368"/>
                <a:gd name="T38" fmla="*/ 167 w 339"/>
                <a:gd name="T39" fmla="*/ 139 h 368"/>
                <a:gd name="T40" fmla="*/ 160 w 339"/>
                <a:gd name="T41" fmla="*/ 128 h 368"/>
                <a:gd name="T42" fmla="*/ 134 w 339"/>
                <a:gd name="T43" fmla="*/ 90 h 368"/>
                <a:gd name="T44" fmla="*/ 129 w 339"/>
                <a:gd name="T45" fmla="*/ 95 h 368"/>
                <a:gd name="T46" fmla="*/ 125 w 339"/>
                <a:gd name="T47" fmla="*/ 99 h 368"/>
                <a:gd name="T48" fmla="*/ 120 w 339"/>
                <a:gd name="T49" fmla="*/ 103 h 368"/>
                <a:gd name="T50" fmla="*/ 115 w 339"/>
                <a:gd name="T51" fmla="*/ 106 h 368"/>
                <a:gd name="T52" fmla="*/ 109 w 339"/>
                <a:gd name="T53" fmla="*/ 107 h 368"/>
                <a:gd name="T54" fmla="*/ 104 w 339"/>
                <a:gd name="T55" fmla="*/ 108 h 368"/>
                <a:gd name="T56" fmla="*/ 99 w 339"/>
                <a:gd name="T57" fmla="*/ 107 h 368"/>
                <a:gd name="T58" fmla="*/ 93 w 339"/>
                <a:gd name="T59" fmla="*/ 105 h 368"/>
                <a:gd name="T60" fmla="*/ 88 w 339"/>
                <a:gd name="T61" fmla="*/ 102 h 368"/>
                <a:gd name="T62" fmla="*/ 83 w 339"/>
                <a:gd name="T63" fmla="*/ 96 h 368"/>
                <a:gd name="T64" fmla="*/ 71 w 339"/>
                <a:gd name="T65" fmla="*/ 87 h 368"/>
                <a:gd name="T66" fmla="*/ 61 w 339"/>
                <a:gd name="T67" fmla="*/ 76 h 368"/>
                <a:gd name="T68" fmla="*/ 54 w 339"/>
                <a:gd name="T69" fmla="*/ 64 h 368"/>
                <a:gd name="T70" fmla="*/ 48 w 339"/>
                <a:gd name="T71" fmla="*/ 50 h 368"/>
                <a:gd name="T72" fmla="*/ 44 w 339"/>
                <a:gd name="T73" fmla="*/ 37 h 368"/>
                <a:gd name="T74" fmla="*/ 39 w 339"/>
                <a:gd name="T75" fmla="*/ 25 h 368"/>
                <a:gd name="T76" fmla="*/ 32 w 339"/>
                <a:gd name="T77" fmla="*/ 14 h 368"/>
                <a:gd name="T78" fmla="*/ 24 w 339"/>
                <a:gd name="T79" fmla="*/ 6 h 368"/>
                <a:gd name="T80" fmla="*/ 14 w 339"/>
                <a:gd name="T81" fmla="*/ 1 h 368"/>
                <a:gd name="T82" fmla="*/ 0 w 339"/>
                <a:gd name="T83" fmla="*/ 0 h 368"/>
                <a:gd name="T84" fmla="*/ 0 w 339"/>
                <a:gd name="T85" fmla="*/ 0 h 368"/>
                <a:gd name="T86" fmla="*/ 0 w 339"/>
                <a:gd name="T87" fmla="*/ 0 h 3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39"/>
                <a:gd name="T133" fmla="*/ 0 h 368"/>
                <a:gd name="T134" fmla="*/ 339 w 339"/>
                <a:gd name="T135" fmla="*/ 368 h 3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39" h="368">
                  <a:moveTo>
                    <a:pt x="0" y="0"/>
                  </a:moveTo>
                  <a:lnTo>
                    <a:pt x="20" y="38"/>
                  </a:lnTo>
                  <a:lnTo>
                    <a:pt x="41" y="76"/>
                  </a:lnTo>
                  <a:lnTo>
                    <a:pt x="62" y="113"/>
                  </a:lnTo>
                  <a:lnTo>
                    <a:pt x="83" y="150"/>
                  </a:lnTo>
                  <a:lnTo>
                    <a:pt x="105" y="188"/>
                  </a:lnTo>
                  <a:lnTo>
                    <a:pt x="129" y="224"/>
                  </a:lnTo>
                  <a:lnTo>
                    <a:pt x="153" y="260"/>
                  </a:lnTo>
                  <a:lnTo>
                    <a:pt x="177" y="297"/>
                  </a:lnTo>
                  <a:lnTo>
                    <a:pt x="204" y="332"/>
                  </a:lnTo>
                  <a:lnTo>
                    <a:pt x="230" y="368"/>
                  </a:lnTo>
                  <a:lnTo>
                    <a:pt x="244" y="360"/>
                  </a:lnTo>
                  <a:lnTo>
                    <a:pt x="262" y="353"/>
                  </a:lnTo>
                  <a:lnTo>
                    <a:pt x="280" y="347"/>
                  </a:lnTo>
                  <a:lnTo>
                    <a:pt x="297" y="340"/>
                  </a:lnTo>
                  <a:lnTo>
                    <a:pt x="313" y="332"/>
                  </a:lnTo>
                  <a:lnTo>
                    <a:pt x="328" y="321"/>
                  </a:lnTo>
                  <a:lnTo>
                    <a:pt x="336" y="310"/>
                  </a:lnTo>
                  <a:lnTo>
                    <a:pt x="339" y="296"/>
                  </a:lnTo>
                  <a:lnTo>
                    <a:pt x="334" y="278"/>
                  </a:lnTo>
                  <a:lnTo>
                    <a:pt x="321" y="256"/>
                  </a:lnTo>
                  <a:lnTo>
                    <a:pt x="268" y="180"/>
                  </a:lnTo>
                  <a:lnTo>
                    <a:pt x="259" y="190"/>
                  </a:lnTo>
                  <a:lnTo>
                    <a:pt x="251" y="198"/>
                  </a:lnTo>
                  <a:lnTo>
                    <a:pt x="240" y="206"/>
                  </a:lnTo>
                  <a:lnTo>
                    <a:pt x="230" y="211"/>
                  </a:lnTo>
                  <a:lnTo>
                    <a:pt x="219" y="214"/>
                  </a:lnTo>
                  <a:lnTo>
                    <a:pt x="208" y="216"/>
                  </a:lnTo>
                  <a:lnTo>
                    <a:pt x="198" y="214"/>
                  </a:lnTo>
                  <a:lnTo>
                    <a:pt x="187" y="209"/>
                  </a:lnTo>
                  <a:lnTo>
                    <a:pt x="176" y="203"/>
                  </a:lnTo>
                  <a:lnTo>
                    <a:pt x="166" y="192"/>
                  </a:lnTo>
                  <a:lnTo>
                    <a:pt x="142" y="174"/>
                  </a:lnTo>
                  <a:lnTo>
                    <a:pt x="123" y="152"/>
                  </a:lnTo>
                  <a:lnTo>
                    <a:pt x="108" y="128"/>
                  </a:lnTo>
                  <a:lnTo>
                    <a:pt x="97" y="100"/>
                  </a:lnTo>
                  <a:lnTo>
                    <a:pt x="88" y="73"/>
                  </a:lnTo>
                  <a:lnTo>
                    <a:pt x="78" y="49"/>
                  </a:lnTo>
                  <a:lnTo>
                    <a:pt x="65" y="27"/>
                  </a:lnTo>
                  <a:lnTo>
                    <a:pt x="49" y="11"/>
                  </a:lnTo>
                  <a:lnTo>
                    <a:pt x="28" y="1"/>
                  </a:lnTo>
                  <a:lnTo>
                    <a:pt x="1" y="0"/>
                  </a:lnTo>
                  <a:lnTo>
                    <a:pt x="0" y="0"/>
                  </a:lnTo>
                  <a:close/>
                </a:path>
              </a:pathLst>
            </a:custGeom>
            <a:solidFill>
              <a:srgbClr val="763E2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1" name="Freeform 26"/>
            <p:cNvSpPr>
              <a:spLocks/>
            </p:cNvSpPr>
            <p:nvPr/>
          </p:nvSpPr>
          <p:spPr bwMode="auto">
            <a:xfrm>
              <a:off x="1964" y="3095"/>
              <a:ext cx="24" cy="48"/>
            </a:xfrm>
            <a:custGeom>
              <a:avLst/>
              <a:gdLst>
                <a:gd name="T0" fmla="*/ 13 w 48"/>
                <a:gd name="T1" fmla="*/ 37 h 96"/>
                <a:gd name="T2" fmla="*/ 24 w 48"/>
                <a:gd name="T3" fmla="*/ 48 h 96"/>
                <a:gd name="T4" fmla="*/ 24 w 48"/>
                <a:gd name="T5" fmla="*/ 43 h 96"/>
                <a:gd name="T6" fmla="*/ 24 w 48"/>
                <a:gd name="T7" fmla="*/ 38 h 96"/>
                <a:gd name="T8" fmla="*/ 24 w 48"/>
                <a:gd name="T9" fmla="*/ 32 h 96"/>
                <a:gd name="T10" fmla="*/ 22 w 48"/>
                <a:gd name="T11" fmla="*/ 27 h 96"/>
                <a:gd name="T12" fmla="*/ 20 w 48"/>
                <a:gd name="T13" fmla="*/ 21 h 96"/>
                <a:gd name="T14" fmla="*/ 18 w 48"/>
                <a:gd name="T15" fmla="*/ 15 h 96"/>
                <a:gd name="T16" fmla="*/ 15 w 48"/>
                <a:gd name="T17" fmla="*/ 11 h 96"/>
                <a:gd name="T18" fmla="*/ 12 w 48"/>
                <a:gd name="T19" fmla="*/ 7 h 96"/>
                <a:gd name="T20" fmla="*/ 8 w 48"/>
                <a:gd name="T21" fmla="*/ 3 h 96"/>
                <a:gd name="T22" fmla="*/ 3 w 48"/>
                <a:gd name="T23" fmla="*/ 0 h 96"/>
                <a:gd name="T24" fmla="*/ 1 w 48"/>
                <a:gd name="T25" fmla="*/ 2 h 96"/>
                <a:gd name="T26" fmla="*/ 0 w 48"/>
                <a:gd name="T27" fmla="*/ 5 h 96"/>
                <a:gd name="T28" fmla="*/ 0 w 48"/>
                <a:gd name="T29" fmla="*/ 8 h 96"/>
                <a:gd name="T30" fmla="*/ 1 w 48"/>
                <a:gd name="T31" fmla="*/ 12 h 96"/>
                <a:gd name="T32" fmla="*/ 3 w 48"/>
                <a:gd name="T33" fmla="*/ 16 h 96"/>
                <a:gd name="T34" fmla="*/ 5 w 48"/>
                <a:gd name="T35" fmla="*/ 21 h 96"/>
                <a:gd name="T36" fmla="*/ 8 w 48"/>
                <a:gd name="T37" fmla="*/ 26 h 96"/>
                <a:gd name="T38" fmla="*/ 9 w 48"/>
                <a:gd name="T39" fmla="*/ 30 h 96"/>
                <a:gd name="T40" fmla="*/ 12 w 48"/>
                <a:gd name="T41" fmla="*/ 34 h 96"/>
                <a:gd name="T42" fmla="*/ 13 w 48"/>
                <a:gd name="T43" fmla="*/ 37 h 96"/>
                <a:gd name="T44" fmla="*/ 13 w 48"/>
                <a:gd name="T45" fmla="*/ 37 h 9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8"/>
                <a:gd name="T70" fmla="*/ 0 h 96"/>
                <a:gd name="T71" fmla="*/ 48 w 48"/>
                <a:gd name="T72" fmla="*/ 96 h 9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8" h="96">
                  <a:moveTo>
                    <a:pt x="26" y="73"/>
                  </a:moveTo>
                  <a:lnTo>
                    <a:pt x="48" y="96"/>
                  </a:lnTo>
                  <a:lnTo>
                    <a:pt x="48" y="85"/>
                  </a:lnTo>
                  <a:lnTo>
                    <a:pt x="48" y="75"/>
                  </a:lnTo>
                  <a:lnTo>
                    <a:pt x="47" y="64"/>
                  </a:lnTo>
                  <a:lnTo>
                    <a:pt x="44" y="53"/>
                  </a:lnTo>
                  <a:lnTo>
                    <a:pt x="40" y="41"/>
                  </a:lnTo>
                  <a:lnTo>
                    <a:pt x="36" y="30"/>
                  </a:lnTo>
                  <a:lnTo>
                    <a:pt x="29" y="21"/>
                  </a:lnTo>
                  <a:lnTo>
                    <a:pt x="23" y="13"/>
                  </a:lnTo>
                  <a:lnTo>
                    <a:pt x="15" y="5"/>
                  </a:lnTo>
                  <a:lnTo>
                    <a:pt x="5" y="0"/>
                  </a:lnTo>
                  <a:lnTo>
                    <a:pt x="2" y="3"/>
                  </a:lnTo>
                  <a:lnTo>
                    <a:pt x="0" y="9"/>
                  </a:lnTo>
                  <a:lnTo>
                    <a:pt x="0" y="16"/>
                  </a:lnTo>
                  <a:lnTo>
                    <a:pt x="2" y="24"/>
                  </a:lnTo>
                  <a:lnTo>
                    <a:pt x="5" y="32"/>
                  </a:lnTo>
                  <a:lnTo>
                    <a:pt x="10" y="41"/>
                  </a:lnTo>
                  <a:lnTo>
                    <a:pt x="15" y="51"/>
                  </a:lnTo>
                  <a:lnTo>
                    <a:pt x="18" y="59"/>
                  </a:lnTo>
                  <a:lnTo>
                    <a:pt x="23" y="67"/>
                  </a:lnTo>
                  <a:lnTo>
                    <a:pt x="26" y="73"/>
                  </a:lnTo>
                  <a:close/>
                </a:path>
              </a:pathLst>
            </a:custGeom>
            <a:solidFill>
              <a:srgbClr val="F0E8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2" name="Freeform 27"/>
            <p:cNvSpPr>
              <a:spLocks/>
            </p:cNvSpPr>
            <p:nvPr/>
          </p:nvSpPr>
          <p:spPr bwMode="auto">
            <a:xfrm>
              <a:off x="1446" y="3123"/>
              <a:ext cx="113" cy="140"/>
            </a:xfrm>
            <a:custGeom>
              <a:avLst/>
              <a:gdLst>
                <a:gd name="T0" fmla="*/ 54 w 225"/>
                <a:gd name="T1" fmla="*/ 11 h 280"/>
                <a:gd name="T2" fmla="*/ 54 w 225"/>
                <a:gd name="T3" fmla="*/ 27 h 280"/>
                <a:gd name="T4" fmla="*/ 52 w 225"/>
                <a:gd name="T5" fmla="*/ 39 h 280"/>
                <a:gd name="T6" fmla="*/ 46 w 225"/>
                <a:gd name="T7" fmla="*/ 52 h 280"/>
                <a:gd name="T8" fmla="*/ 38 w 225"/>
                <a:gd name="T9" fmla="*/ 63 h 280"/>
                <a:gd name="T10" fmla="*/ 28 w 225"/>
                <a:gd name="T11" fmla="*/ 75 h 280"/>
                <a:gd name="T12" fmla="*/ 19 w 225"/>
                <a:gd name="T13" fmla="*/ 87 h 280"/>
                <a:gd name="T14" fmla="*/ 10 w 225"/>
                <a:gd name="T15" fmla="*/ 99 h 280"/>
                <a:gd name="T16" fmla="*/ 4 w 225"/>
                <a:gd name="T17" fmla="*/ 111 h 280"/>
                <a:gd name="T18" fmla="*/ 0 w 225"/>
                <a:gd name="T19" fmla="*/ 125 h 280"/>
                <a:gd name="T20" fmla="*/ 1 w 225"/>
                <a:gd name="T21" fmla="*/ 140 h 280"/>
                <a:gd name="T22" fmla="*/ 8 w 225"/>
                <a:gd name="T23" fmla="*/ 135 h 280"/>
                <a:gd name="T24" fmla="*/ 15 w 225"/>
                <a:gd name="T25" fmla="*/ 129 h 280"/>
                <a:gd name="T26" fmla="*/ 21 w 225"/>
                <a:gd name="T27" fmla="*/ 122 h 280"/>
                <a:gd name="T28" fmla="*/ 27 w 225"/>
                <a:gd name="T29" fmla="*/ 114 h 280"/>
                <a:gd name="T30" fmla="*/ 33 w 225"/>
                <a:gd name="T31" fmla="*/ 105 h 280"/>
                <a:gd name="T32" fmla="*/ 38 w 225"/>
                <a:gd name="T33" fmla="*/ 96 h 280"/>
                <a:gd name="T34" fmla="*/ 44 w 225"/>
                <a:gd name="T35" fmla="*/ 87 h 280"/>
                <a:gd name="T36" fmla="*/ 50 w 225"/>
                <a:gd name="T37" fmla="*/ 79 h 280"/>
                <a:gd name="T38" fmla="*/ 57 w 225"/>
                <a:gd name="T39" fmla="*/ 71 h 280"/>
                <a:gd name="T40" fmla="*/ 65 w 225"/>
                <a:gd name="T41" fmla="*/ 63 h 280"/>
                <a:gd name="T42" fmla="*/ 70 w 225"/>
                <a:gd name="T43" fmla="*/ 57 h 280"/>
                <a:gd name="T44" fmla="*/ 74 w 225"/>
                <a:gd name="T45" fmla="*/ 51 h 280"/>
                <a:gd name="T46" fmla="*/ 80 w 225"/>
                <a:gd name="T47" fmla="*/ 47 h 280"/>
                <a:gd name="T48" fmla="*/ 86 w 225"/>
                <a:gd name="T49" fmla="*/ 43 h 280"/>
                <a:gd name="T50" fmla="*/ 90 w 225"/>
                <a:gd name="T51" fmla="*/ 39 h 280"/>
                <a:gd name="T52" fmla="*/ 96 w 225"/>
                <a:gd name="T53" fmla="*/ 35 h 280"/>
                <a:gd name="T54" fmla="*/ 101 w 225"/>
                <a:gd name="T55" fmla="*/ 31 h 280"/>
                <a:gd name="T56" fmla="*/ 105 w 225"/>
                <a:gd name="T57" fmla="*/ 26 h 280"/>
                <a:gd name="T58" fmla="*/ 109 w 225"/>
                <a:gd name="T59" fmla="*/ 20 h 280"/>
                <a:gd name="T60" fmla="*/ 113 w 225"/>
                <a:gd name="T61" fmla="*/ 15 h 280"/>
                <a:gd name="T62" fmla="*/ 110 w 225"/>
                <a:gd name="T63" fmla="*/ 8 h 280"/>
                <a:gd name="T64" fmla="*/ 105 w 225"/>
                <a:gd name="T65" fmla="*/ 4 h 280"/>
                <a:gd name="T66" fmla="*/ 99 w 225"/>
                <a:gd name="T67" fmla="*/ 1 h 280"/>
                <a:gd name="T68" fmla="*/ 93 w 225"/>
                <a:gd name="T69" fmla="*/ 0 h 280"/>
                <a:gd name="T70" fmla="*/ 86 w 225"/>
                <a:gd name="T71" fmla="*/ 0 h 280"/>
                <a:gd name="T72" fmla="*/ 79 w 225"/>
                <a:gd name="T73" fmla="*/ 1 h 280"/>
                <a:gd name="T74" fmla="*/ 72 w 225"/>
                <a:gd name="T75" fmla="*/ 3 h 280"/>
                <a:gd name="T76" fmla="*/ 66 w 225"/>
                <a:gd name="T77" fmla="*/ 6 h 280"/>
                <a:gd name="T78" fmla="*/ 59 w 225"/>
                <a:gd name="T79" fmla="*/ 9 h 280"/>
                <a:gd name="T80" fmla="*/ 54 w 225"/>
                <a:gd name="T81" fmla="*/ 12 h 280"/>
                <a:gd name="T82" fmla="*/ 54 w 225"/>
                <a:gd name="T83" fmla="*/ 12 h 280"/>
                <a:gd name="T84" fmla="*/ 54 w 225"/>
                <a:gd name="T85" fmla="*/ 11 h 2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25"/>
                <a:gd name="T130" fmla="*/ 0 h 280"/>
                <a:gd name="T131" fmla="*/ 225 w 225"/>
                <a:gd name="T132" fmla="*/ 280 h 28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25" h="280">
                  <a:moveTo>
                    <a:pt x="107" y="22"/>
                  </a:moveTo>
                  <a:lnTo>
                    <a:pt x="108" y="53"/>
                  </a:lnTo>
                  <a:lnTo>
                    <a:pt x="104" y="78"/>
                  </a:lnTo>
                  <a:lnTo>
                    <a:pt x="91" y="104"/>
                  </a:lnTo>
                  <a:lnTo>
                    <a:pt x="75" y="126"/>
                  </a:lnTo>
                  <a:lnTo>
                    <a:pt x="56" y="149"/>
                  </a:lnTo>
                  <a:lnTo>
                    <a:pt x="38" y="173"/>
                  </a:lnTo>
                  <a:lnTo>
                    <a:pt x="20" y="197"/>
                  </a:lnTo>
                  <a:lnTo>
                    <a:pt x="8" y="222"/>
                  </a:lnTo>
                  <a:lnTo>
                    <a:pt x="0" y="249"/>
                  </a:lnTo>
                  <a:lnTo>
                    <a:pt x="1" y="280"/>
                  </a:lnTo>
                  <a:lnTo>
                    <a:pt x="16" y="270"/>
                  </a:lnTo>
                  <a:lnTo>
                    <a:pt x="30" y="257"/>
                  </a:lnTo>
                  <a:lnTo>
                    <a:pt x="41" y="243"/>
                  </a:lnTo>
                  <a:lnTo>
                    <a:pt x="54" y="227"/>
                  </a:lnTo>
                  <a:lnTo>
                    <a:pt x="65" y="209"/>
                  </a:lnTo>
                  <a:lnTo>
                    <a:pt x="76" y="192"/>
                  </a:lnTo>
                  <a:lnTo>
                    <a:pt x="88" y="174"/>
                  </a:lnTo>
                  <a:lnTo>
                    <a:pt x="100" y="157"/>
                  </a:lnTo>
                  <a:lnTo>
                    <a:pt x="113" y="141"/>
                  </a:lnTo>
                  <a:lnTo>
                    <a:pt x="129" y="125"/>
                  </a:lnTo>
                  <a:lnTo>
                    <a:pt x="139" y="113"/>
                  </a:lnTo>
                  <a:lnTo>
                    <a:pt x="148" y="102"/>
                  </a:lnTo>
                  <a:lnTo>
                    <a:pt x="160" y="93"/>
                  </a:lnTo>
                  <a:lnTo>
                    <a:pt x="171" y="85"/>
                  </a:lnTo>
                  <a:lnTo>
                    <a:pt x="180" y="77"/>
                  </a:lnTo>
                  <a:lnTo>
                    <a:pt x="192" y="69"/>
                  </a:lnTo>
                  <a:lnTo>
                    <a:pt x="201" y="61"/>
                  </a:lnTo>
                  <a:lnTo>
                    <a:pt x="209" y="51"/>
                  </a:lnTo>
                  <a:lnTo>
                    <a:pt x="217" y="40"/>
                  </a:lnTo>
                  <a:lnTo>
                    <a:pt x="225" y="29"/>
                  </a:lnTo>
                  <a:lnTo>
                    <a:pt x="219" y="16"/>
                  </a:lnTo>
                  <a:lnTo>
                    <a:pt x="209" y="8"/>
                  </a:lnTo>
                  <a:lnTo>
                    <a:pt x="198" y="1"/>
                  </a:lnTo>
                  <a:lnTo>
                    <a:pt x="185" y="0"/>
                  </a:lnTo>
                  <a:lnTo>
                    <a:pt x="172" y="0"/>
                  </a:lnTo>
                  <a:lnTo>
                    <a:pt x="158" y="1"/>
                  </a:lnTo>
                  <a:lnTo>
                    <a:pt x="144" y="6"/>
                  </a:lnTo>
                  <a:lnTo>
                    <a:pt x="131" y="11"/>
                  </a:lnTo>
                  <a:lnTo>
                    <a:pt x="118" y="17"/>
                  </a:lnTo>
                  <a:lnTo>
                    <a:pt x="107" y="24"/>
                  </a:lnTo>
                  <a:lnTo>
                    <a:pt x="107" y="22"/>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3" name="Freeform 28"/>
            <p:cNvSpPr>
              <a:spLocks/>
            </p:cNvSpPr>
            <p:nvPr/>
          </p:nvSpPr>
          <p:spPr bwMode="auto">
            <a:xfrm>
              <a:off x="1358" y="3138"/>
              <a:ext cx="123" cy="130"/>
            </a:xfrm>
            <a:custGeom>
              <a:avLst/>
              <a:gdLst>
                <a:gd name="T0" fmla="*/ 0 w 246"/>
                <a:gd name="T1" fmla="*/ 122 h 260"/>
                <a:gd name="T2" fmla="*/ 5 w 246"/>
                <a:gd name="T3" fmla="*/ 126 h 260"/>
                <a:gd name="T4" fmla="*/ 10 w 246"/>
                <a:gd name="T5" fmla="*/ 127 h 260"/>
                <a:gd name="T6" fmla="*/ 15 w 246"/>
                <a:gd name="T7" fmla="*/ 129 h 260"/>
                <a:gd name="T8" fmla="*/ 22 w 246"/>
                <a:gd name="T9" fmla="*/ 130 h 260"/>
                <a:gd name="T10" fmla="*/ 28 w 246"/>
                <a:gd name="T11" fmla="*/ 130 h 260"/>
                <a:gd name="T12" fmla="*/ 34 w 246"/>
                <a:gd name="T13" fmla="*/ 130 h 260"/>
                <a:gd name="T14" fmla="*/ 41 w 246"/>
                <a:gd name="T15" fmla="*/ 129 h 260"/>
                <a:gd name="T16" fmla="*/ 47 w 246"/>
                <a:gd name="T17" fmla="*/ 128 h 260"/>
                <a:gd name="T18" fmla="*/ 54 w 246"/>
                <a:gd name="T19" fmla="*/ 127 h 260"/>
                <a:gd name="T20" fmla="*/ 59 w 246"/>
                <a:gd name="T21" fmla="*/ 126 h 260"/>
                <a:gd name="T22" fmla="*/ 64 w 246"/>
                <a:gd name="T23" fmla="*/ 114 h 260"/>
                <a:gd name="T24" fmla="*/ 69 w 246"/>
                <a:gd name="T25" fmla="*/ 102 h 260"/>
                <a:gd name="T26" fmla="*/ 74 w 246"/>
                <a:gd name="T27" fmla="*/ 91 h 260"/>
                <a:gd name="T28" fmla="*/ 78 w 246"/>
                <a:gd name="T29" fmla="*/ 80 h 260"/>
                <a:gd name="T30" fmla="*/ 84 w 246"/>
                <a:gd name="T31" fmla="*/ 70 h 260"/>
                <a:gd name="T32" fmla="*/ 90 w 246"/>
                <a:gd name="T33" fmla="*/ 58 h 260"/>
                <a:gd name="T34" fmla="*/ 97 w 246"/>
                <a:gd name="T35" fmla="*/ 49 h 260"/>
                <a:gd name="T36" fmla="*/ 105 w 246"/>
                <a:gd name="T37" fmla="*/ 39 h 260"/>
                <a:gd name="T38" fmla="*/ 114 w 246"/>
                <a:gd name="T39" fmla="*/ 30 h 260"/>
                <a:gd name="T40" fmla="*/ 123 w 246"/>
                <a:gd name="T41" fmla="*/ 22 h 260"/>
                <a:gd name="T42" fmla="*/ 122 w 246"/>
                <a:gd name="T43" fmla="*/ 18 h 260"/>
                <a:gd name="T44" fmla="*/ 122 w 246"/>
                <a:gd name="T45" fmla="*/ 14 h 260"/>
                <a:gd name="T46" fmla="*/ 120 w 246"/>
                <a:gd name="T47" fmla="*/ 12 h 260"/>
                <a:gd name="T48" fmla="*/ 118 w 246"/>
                <a:gd name="T49" fmla="*/ 10 h 260"/>
                <a:gd name="T50" fmla="*/ 115 w 246"/>
                <a:gd name="T51" fmla="*/ 8 h 260"/>
                <a:gd name="T52" fmla="*/ 113 w 246"/>
                <a:gd name="T53" fmla="*/ 6 h 260"/>
                <a:gd name="T54" fmla="*/ 110 w 246"/>
                <a:gd name="T55" fmla="*/ 5 h 260"/>
                <a:gd name="T56" fmla="*/ 107 w 246"/>
                <a:gd name="T57" fmla="*/ 3 h 260"/>
                <a:gd name="T58" fmla="*/ 104 w 246"/>
                <a:gd name="T59" fmla="*/ 2 h 260"/>
                <a:gd name="T60" fmla="*/ 102 w 246"/>
                <a:gd name="T61" fmla="*/ 0 h 260"/>
                <a:gd name="T62" fmla="*/ 86 w 246"/>
                <a:gd name="T63" fmla="*/ 6 h 260"/>
                <a:gd name="T64" fmla="*/ 74 w 246"/>
                <a:gd name="T65" fmla="*/ 14 h 260"/>
                <a:gd name="T66" fmla="*/ 62 w 246"/>
                <a:gd name="T67" fmla="*/ 24 h 260"/>
                <a:gd name="T68" fmla="*/ 50 w 246"/>
                <a:gd name="T69" fmla="*/ 37 h 260"/>
                <a:gd name="T70" fmla="*/ 41 w 246"/>
                <a:gd name="T71" fmla="*/ 50 h 260"/>
                <a:gd name="T72" fmla="*/ 32 w 246"/>
                <a:gd name="T73" fmla="*/ 65 h 260"/>
                <a:gd name="T74" fmla="*/ 24 w 246"/>
                <a:gd name="T75" fmla="*/ 80 h 260"/>
                <a:gd name="T76" fmla="*/ 16 w 246"/>
                <a:gd name="T77" fmla="*/ 95 h 260"/>
                <a:gd name="T78" fmla="*/ 8 w 246"/>
                <a:gd name="T79" fmla="*/ 110 h 260"/>
                <a:gd name="T80" fmla="*/ 1 w 246"/>
                <a:gd name="T81" fmla="*/ 122 h 260"/>
                <a:gd name="T82" fmla="*/ 1 w 246"/>
                <a:gd name="T83" fmla="*/ 122 h 260"/>
                <a:gd name="T84" fmla="*/ 0 w 246"/>
                <a:gd name="T85" fmla="*/ 122 h 26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6"/>
                <a:gd name="T130" fmla="*/ 0 h 260"/>
                <a:gd name="T131" fmla="*/ 246 w 246"/>
                <a:gd name="T132" fmla="*/ 260 h 26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6" h="260">
                  <a:moveTo>
                    <a:pt x="0" y="244"/>
                  </a:moveTo>
                  <a:lnTo>
                    <a:pt x="9" y="251"/>
                  </a:lnTo>
                  <a:lnTo>
                    <a:pt x="19" y="254"/>
                  </a:lnTo>
                  <a:lnTo>
                    <a:pt x="30" y="257"/>
                  </a:lnTo>
                  <a:lnTo>
                    <a:pt x="43" y="259"/>
                  </a:lnTo>
                  <a:lnTo>
                    <a:pt x="56" y="260"/>
                  </a:lnTo>
                  <a:lnTo>
                    <a:pt x="68" y="259"/>
                  </a:lnTo>
                  <a:lnTo>
                    <a:pt x="81" y="257"/>
                  </a:lnTo>
                  <a:lnTo>
                    <a:pt x="94" y="256"/>
                  </a:lnTo>
                  <a:lnTo>
                    <a:pt x="107" y="254"/>
                  </a:lnTo>
                  <a:lnTo>
                    <a:pt x="118" y="251"/>
                  </a:lnTo>
                  <a:lnTo>
                    <a:pt x="128" y="228"/>
                  </a:lnTo>
                  <a:lnTo>
                    <a:pt x="137" y="204"/>
                  </a:lnTo>
                  <a:lnTo>
                    <a:pt x="147" y="182"/>
                  </a:lnTo>
                  <a:lnTo>
                    <a:pt x="156" y="160"/>
                  </a:lnTo>
                  <a:lnTo>
                    <a:pt x="168" y="139"/>
                  </a:lnTo>
                  <a:lnTo>
                    <a:pt x="180" y="116"/>
                  </a:lnTo>
                  <a:lnTo>
                    <a:pt x="193" y="97"/>
                  </a:lnTo>
                  <a:lnTo>
                    <a:pt x="209" y="78"/>
                  </a:lnTo>
                  <a:lnTo>
                    <a:pt x="227" y="59"/>
                  </a:lnTo>
                  <a:lnTo>
                    <a:pt x="246" y="43"/>
                  </a:lnTo>
                  <a:lnTo>
                    <a:pt x="244" y="35"/>
                  </a:lnTo>
                  <a:lnTo>
                    <a:pt x="243" y="28"/>
                  </a:lnTo>
                  <a:lnTo>
                    <a:pt x="240" y="24"/>
                  </a:lnTo>
                  <a:lnTo>
                    <a:pt x="235" y="19"/>
                  </a:lnTo>
                  <a:lnTo>
                    <a:pt x="230" y="16"/>
                  </a:lnTo>
                  <a:lnTo>
                    <a:pt x="225" y="11"/>
                  </a:lnTo>
                  <a:lnTo>
                    <a:pt x="219" y="9"/>
                  </a:lnTo>
                  <a:lnTo>
                    <a:pt x="214" y="6"/>
                  </a:lnTo>
                  <a:lnTo>
                    <a:pt x="208" y="3"/>
                  </a:lnTo>
                  <a:lnTo>
                    <a:pt x="203" y="0"/>
                  </a:lnTo>
                  <a:lnTo>
                    <a:pt x="172" y="11"/>
                  </a:lnTo>
                  <a:lnTo>
                    <a:pt x="147" y="27"/>
                  </a:lnTo>
                  <a:lnTo>
                    <a:pt x="123" y="48"/>
                  </a:lnTo>
                  <a:lnTo>
                    <a:pt x="100" y="73"/>
                  </a:lnTo>
                  <a:lnTo>
                    <a:pt x="81" y="100"/>
                  </a:lnTo>
                  <a:lnTo>
                    <a:pt x="64" y="129"/>
                  </a:lnTo>
                  <a:lnTo>
                    <a:pt x="48" y="160"/>
                  </a:lnTo>
                  <a:lnTo>
                    <a:pt x="32" y="190"/>
                  </a:lnTo>
                  <a:lnTo>
                    <a:pt x="16" y="219"/>
                  </a:lnTo>
                  <a:lnTo>
                    <a:pt x="1" y="244"/>
                  </a:lnTo>
                  <a:lnTo>
                    <a:pt x="0" y="244"/>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4" name="Freeform 29"/>
            <p:cNvSpPr>
              <a:spLocks/>
            </p:cNvSpPr>
            <p:nvPr/>
          </p:nvSpPr>
          <p:spPr bwMode="auto">
            <a:xfrm>
              <a:off x="543" y="3155"/>
              <a:ext cx="1226" cy="361"/>
            </a:xfrm>
            <a:custGeom>
              <a:avLst/>
              <a:gdLst>
                <a:gd name="T0" fmla="*/ 802 w 2453"/>
                <a:gd name="T1" fmla="*/ 10 h 723"/>
                <a:gd name="T2" fmla="*/ 802 w 2453"/>
                <a:gd name="T3" fmla="*/ 21 h 723"/>
                <a:gd name="T4" fmla="*/ 797 w 2453"/>
                <a:gd name="T5" fmla="*/ 32 h 723"/>
                <a:gd name="T6" fmla="*/ 777 w 2453"/>
                <a:gd name="T7" fmla="*/ 51 h 723"/>
                <a:gd name="T8" fmla="*/ 721 w 2453"/>
                <a:gd name="T9" fmla="*/ 60 h 723"/>
                <a:gd name="T10" fmla="*/ 662 w 2453"/>
                <a:gd name="T11" fmla="*/ 53 h 723"/>
                <a:gd name="T12" fmla="*/ 605 w 2453"/>
                <a:gd name="T13" fmla="*/ 57 h 723"/>
                <a:gd name="T14" fmla="*/ 579 w 2453"/>
                <a:gd name="T15" fmla="*/ 64 h 723"/>
                <a:gd name="T16" fmla="*/ 555 w 2453"/>
                <a:gd name="T17" fmla="*/ 54 h 723"/>
                <a:gd name="T18" fmla="*/ 529 w 2453"/>
                <a:gd name="T19" fmla="*/ 45 h 723"/>
                <a:gd name="T20" fmla="*/ 513 w 2453"/>
                <a:gd name="T21" fmla="*/ 39 h 723"/>
                <a:gd name="T22" fmla="*/ 511 w 2453"/>
                <a:gd name="T23" fmla="*/ 28 h 723"/>
                <a:gd name="T24" fmla="*/ 514 w 2453"/>
                <a:gd name="T25" fmla="*/ 15 h 723"/>
                <a:gd name="T26" fmla="*/ 463 w 2453"/>
                <a:gd name="T27" fmla="*/ 13 h 723"/>
                <a:gd name="T28" fmla="*/ 305 w 2453"/>
                <a:gd name="T29" fmla="*/ 39 h 723"/>
                <a:gd name="T30" fmla="*/ 156 w 2453"/>
                <a:gd name="T31" fmla="*/ 86 h 723"/>
                <a:gd name="T32" fmla="*/ 23 w 2453"/>
                <a:gd name="T33" fmla="*/ 173 h 723"/>
                <a:gd name="T34" fmla="*/ 5 w 2453"/>
                <a:gd name="T35" fmla="*/ 201 h 723"/>
                <a:gd name="T36" fmla="*/ 0 w 2453"/>
                <a:gd name="T37" fmla="*/ 233 h 723"/>
                <a:gd name="T38" fmla="*/ 5 w 2453"/>
                <a:gd name="T39" fmla="*/ 266 h 723"/>
                <a:gd name="T40" fmla="*/ 38 w 2453"/>
                <a:gd name="T41" fmla="*/ 313 h 723"/>
                <a:gd name="T42" fmla="*/ 97 w 2453"/>
                <a:gd name="T43" fmla="*/ 337 h 723"/>
                <a:gd name="T44" fmla="*/ 164 w 2453"/>
                <a:gd name="T45" fmla="*/ 345 h 723"/>
                <a:gd name="T46" fmla="*/ 307 w 2453"/>
                <a:gd name="T47" fmla="*/ 354 h 723"/>
                <a:gd name="T48" fmla="*/ 612 w 2453"/>
                <a:gd name="T49" fmla="*/ 361 h 723"/>
                <a:gd name="T50" fmla="*/ 912 w 2453"/>
                <a:gd name="T51" fmla="*/ 337 h 723"/>
                <a:gd name="T52" fmla="*/ 1192 w 2453"/>
                <a:gd name="T53" fmla="*/ 247 h 723"/>
                <a:gd name="T54" fmla="*/ 1205 w 2453"/>
                <a:gd name="T55" fmla="*/ 235 h 723"/>
                <a:gd name="T56" fmla="*/ 1221 w 2453"/>
                <a:gd name="T57" fmla="*/ 220 h 723"/>
                <a:gd name="T58" fmla="*/ 1226 w 2453"/>
                <a:gd name="T59" fmla="*/ 200 h 723"/>
                <a:gd name="T60" fmla="*/ 1181 w 2453"/>
                <a:gd name="T61" fmla="*/ 161 h 723"/>
                <a:gd name="T62" fmla="*/ 1109 w 2453"/>
                <a:gd name="T63" fmla="*/ 136 h 723"/>
                <a:gd name="T64" fmla="*/ 1029 w 2453"/>
                <a:gd name="T65" fmla="*/ 131 h 723"/>
                <a:gd name="T66" fmla="*/ 961 w 2453"/>
                <a:gd name="T67" fmla="*/ 132 h 723"/>
                <a:gd name="T68" fmla="*/ 907 w 2453"/>
                <a:gd name="T69" fmla="*/ 129 h 723"/>
                <a:gd name="T70" fmla="*/ 851 w 2453"/>
                <a:gd name="T71" fmla="*/ 128 h 723"/>
                <a:gd name="T72" fmla="*/ 800 w 2453"/>
                <a:gd name="T73" fmla="*/ 121 h 723"/>
                <a:gd name="T74" fmla="*/ 805 w 2453"/>
                <a:gd name="T75" fmla="*/ 87 h 723"/>
                <a:gd name="T76" fmla="*/ 826 w 2453"/>
                <a:gd name="T77" fmla="*/ 57 h 723"/>
                <a:gd name="T78" fmla="*/ 845 w 2453"/>
                <a:gd name="T79" fmla="*/ 23 h 723"/>
                <a:gd name="T80" fmla="*/ 839 w 2453"/>
                <a:gd name="T81" fmla="*/ 4 h 723"/>
                <a:gd name="T82" fmla="*/ 825 w 2453"/>
                <a:gd name="T83" fmla="*/ 0 h 723"/>
                <a:gd name="T84" fmla="*/ 809 w 2453"/>
                <a:gd name="T85" fmla="*/ 1 h 723"/>
                <a:gd name="T86" fmla="*/ 797 w 2453"/>
                <a:gd name="T87" fmla="*/ 5 h 7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453"/>
                <a:gd name="T133" fmla="*/ 0 h 723"/>
                <a:gd name="T134" fmla="*/ 2453 w 2453"/>
                <a:gd name="T135" fmla="*/ 723 h 7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453" h="723">
                  <a:moveTo>
                    <a:pt x="1594" y="8"/>
                  </a:moveTo>
                  <a:lnTo>
                    <a:pt x="1600" y="15"/>
                  </a:lnTo>
                  <a:lnTo>
                    <a:pt x="1605" y="21"/>
                  </a:lnTo>
                  <a:lnTo>
                    <a:pt x="1607" y="27"/>
                  </a:lnTo>
                  <a:lnTo>
                    <a:pt x="1607" y="34"/>
                  </a:lnTo>
                  <a:lnTo>
                    <a:pt x="1605" y="42"/>
                  </a:lnTo>
                  <a:lnTo>
                    <a:pt x="1603" y="50"/>
                  </a:lnTo>
                  <a:lnTo>
                    <a:pt x="1600" y="58"/>
                  </a:lnTo>
                  <a:lnTo>
                    <a:pt x="1595" y="64"/>
                  </a:lnTo>
                  <a:lnTo>
                    <a:pt x="1592" y="72"/>
                  </a:lnTo>
                  <a:lnTo>
                    <a:pt x="1589" y="79"/>
                  </a:lnTo>
                  <a:lnTo>
                    <a:pt x="1554" y="103"/>
                  </a:lnTo>
                  <a:lnTo>
                    <a:pt x="1519" y="115"/>
                  </a:lnTo>
                  <a:lnTo>
                    <a:pt x="1480" y="120"/>
                  </a:lnTo>
                  <a:lnTo>
                    <a:pt x="1442" y="120"/>
                  </a:lnTo>
                  <a:lnTo>
                    <a:pt x="1403" y="117"/>
                  </a:lnTo>
                  <a:lnTo>
                    <a:pt x="1363" y="112"/>
                  </a:lnTo>
                  <a:lnTo>
                    <a:pt x="1325" y="107"/>
                  </a:lnTo>
                  <a:lnTo>
                    <a:pt x="1285" y="104"/>
                  </a:lnTo>
                  <a:lnTo>
                    <a:pt x="1247" y="107"/>
                  </a:lnTo>
                  <a:lnTo>
                    <a:pt x="1210" y="115"/>
                  </a:lnTo>
                  <a:lnTo>
                    <a:pt x="1192" y="125"/>
                  </a:lnTo>
                  <a:lnTo>
                    <a:pt x="1176" y="130"/>
                  </a:lnTo>
                  <a:lnTo>
                    <a:pt x="1159" y="128"/>
                  </a:lnTo>
                  <a:lnTo>
                    <a:pt x="1143" y="123"/>
                  </a:lnTo>
                  <a:lnTo>
                    <a:pt x="1127" y="117"/>
                  </a:lnTo>
                  <a:lnTo>
                    <a:pt x="1111" y="109"/>
                  </a:lnTo>
                  <a:lnTo>
                    <a:pt x="1093" y="101"/>
                  </a:lnTo>
                  <a:lnTo>
                    <a:pt x="1075" y="95"/>
                  </a:lnTo>
                  <a:lnTo>
                    <a:pt x="1058" y="90"/>
                  </a:lnTo>
                  <a:lnTo>
                    <a:pt x="1039" y="90"/>
                  </a:lnTo>
                  <a:lnTo>
                    <a:pt x="1031" y="83"/>
                  </a:lnTo>
                  <a:lnTo>
                    <a:pt x="1026" y="79"/>
                  </a:lnTo>
                  <a:lnTo>
                    <a:pt x="1023" y="71"/>
                  </a:lnTo>
                  <a:lnTo>
                    <a:pt x="1023" y="64"/>
                  </a:lnTo>
                  <a:lnTo>
                    <a:pt x="1023" y="56"/>
                  </a:lnTo>
                  <a:lnTo>
                    <a:pt x="1024" y="48"/>
                  </a:lnTo>
                  <a:lnTo>
                    <a:pt x="1027" y="40"/>
                  </a:lnTo>
                  <a:lnTo>
                    <a:pt x="1029" y="31"/>
                  </a:lnTo>
                  <a:lnTo>
                    <a:pt x="1032" y="23"/>
                  </a:lnTo>
                  <a:lnTo>
                    <a:pt x="1034" y="15"/>
                  </a:lnTo>
                  <a:lnTo>
                    <a:pt x="927" y="27"/>
                  </a:lnTo>
                  <a:lnTo>
                    <a:pt x="819" y="42"/>
                  </a:lnTo>
                  <a:lnTo>
                    <a:pt x="714" y="58"/>
                  </a:lnTo>
                  <a:lnTo>
                    <a:pt x="610" y="79"/>
                  </a:lnTo>
                  <a:lnTo>
                    <a:pt x="509" y="104"/>
                  </a:lnTo>
                  <a:lnTo>
                    <a:pt x="408" y="135"/>
                  </a:lnTo>
                  <a:lnTo>
                    <a:pt x="312" y="173"/>
                  </a:lnTo>
                  <a:lnTo>
                    <a:pt x="219" y="221"/>
                  </a:lnTo>
                  <a:lnTo>
                    <a:pt x="131" y="277"/>
                  </a:lnTo>
                  <a:lnTo>
                    <a:pt x="47" y="346"/>
                  </a:lnTo>
                  <a:lnTo>
                    <a:pt x="32" y="362"/>
                  </a:lnTo>
                  <a:lnTo>
                    <a:pt x="21" y="381"/>
                  </a:lnTo>
                  <a:lnTo>
                    <a:pt x="11" y="402"/>
                  </a:lnTo>
                  <a:lnTo>
                    <a:pt x="5" y="423"/>
                  </a:lnTo>
                  <a:lnTo>
                    <a:pt x="2" y="445"/>
                  </a:lnTo>
                  <a:lnTo>
                    <a:pt x="0" y="467"/>
                  </a:lnTo>
                  <a:lnTo>
                    <a:pt x="2" y="490"/>
                  </a:lnTo>
                  <a:lnTo>
                    <a:pt x="5" y="512"/>
                  </a:lnTo>
                  <a:lnTo>
                    <a:pt x="11" y="533"/>
                  </a:lnTo>
                  <a:lnTo>
                    <a:pt x="19" y="554"/>
                  </a:lnTo>
                  <a:lnTo>
                    <a:pt x="45" y="594"/>
                  </a:lnTo>
                  <a:lnTo>
                    <a:pt x="77" y="626"/>
                  </a:lnTo>
                  <a:lnTo>
                    <a:pt x="112" y="648"/>
                  </a:lnTo>
                  <a:lnTo>
                    <a:pt x="151" y="664"/>
                  </a:lnTo>
                  <a:lnTo>
                    <a:pt x="194" y="674"/>
                  </a:lnTo>
                  <a:lnTo>
                    <a:pt x="237" y="682"/>
                  </a:lnTo>
                  <a:lnTo>
                    <a:pt x="282" y="685"/>
                  </a:lnTo>
                  <a:lnTo>
                    <a:pt x="328" y="690"/>
                  </a:lnTo>
                  <a:lnTo>
                    <a:pt x="371" y="695"/>
                  </a:lnTo>
                  <a:lnTo>
                    <a:pt x="415" y="703"/>
                  </a:lnTo>
                  <a:lnTo>
                    <a:pt x="615" y="709"/>
                  </a:lnTo>
                  <a:lnTo>
                    <a:pt x="818" y="715"/>
                  </a:lnTo>
                  <a:lnTo>
                    <a:pt x="1021" y="722"/>
                  </a:lnTo>
                  <a:lnTo>
                    <a:pt x="1224" y="723"/>
                  </a:lnTo>
                  <a:lnTo>
                    <a:pt x="1427" y="717"/>
                  </a:lnTo>
                  <a:lnTo>
                    <a:pt x="1627" y="701"/>
                  </a:lnTo>
                  <a:lnTo>
                    <a:pt x="1824" y="674"/>
                  </a:lnTo>
                  <a:lnTo>
                    <a:pt x="2018" y="632"/>
                  </a:lnTo>
                  <a:lnTo>
                    <a:pt x="2203" y="573"/>
                  </a:lnTo>
                  <a:lnTo>
                    <a:pt x="2384" y="495"/>
                  </a:lnTo>
                  <a:lnTo>
                    <a:pt x="2392" y="487"/>
                  </a:lnTo>
                  <a:lnTo>
                    <a:pt x="2402" y="479"/>
                  </a:lnTo>
                  <a:lnTo>
                    <a:pt x="2411" y="471"/>
                  </a:lnTo>
                  <a:lnTo>
                    <a:pt x="2423" y="461"/>
                  </a:lnTo>
                  <a:lnTo>
                    <a:pt x="2434" y="451"/>
                  </a:lnTo>
                  <a:lnTo>
                    <a:pt x="2443" y="440"/>
                  </a:lnTo>
                  <a:lnTo>
                    <a:pt x="2450" y="427"/>
                  </a:lnTo>
                  <a:lnTo>
                    <a:pt x="2453" y="415"/>
                  </a:lnTo>
                  <a:lnTo>
                    <a:pt x="2453" y="400"/>
                  </a:lnTo>
                  <a:lnTo>
                    <a:pt x="2448" y="383"/>
                  </a:lnTo>
                  <a:lnTo>
                    <a:pt x="2408" y="349"/>
                  </a:lnTo>
                  <a:lnTo>
                    <a:pt x="2363" y="322"/>
                  </a:lnTo>
                  <a:lnTo>
                    <a:pt x="2317" y="301"/>
                  </a:lnTo>
                  <a:lnTo>
                    <a:pt x="2269" y="283"/>
                  </a:lnTo>
                  <a:lnTo>
                    <a:pt x="2218" y="272"/>
                  </a:lnTo>
                  <a:lnTo>
                    <a:pt x="2165" y="266"/>
                  </a:lnTo>
                  <a:lnTo>
                    <a:pt x="2112" y="263"/>
                  </a:lnTo>
                  <a:lnTo>
                    <a:pt x="2058" y="263"/>
                  </a:lnTo>
                  <a:lnTo>
                    <a:pt x="2005" y="266"/>
                  </a:lnTo>
                  <a:lnTo>
                    <a:pt x="1952" y="271"/>
                  </a:lnTo>
                  <a:lnTo>
                    <a:pt x="1922" y="264"/>
                  </a:lnTo>
                  <a:lnTo>
                    <a:pt x="1888" y="261"/>
                  </a:lnTo>
                  <a:lnTo>
                    <a:pt x="1853" y="258"/>
                  </a:lnTo>
                  <a:lnTo>
                    <a:pt x="1815" y="258"/>
                  </a:lnTo>
                  <a:lnTo>
                    <a:pt x="1778" y="258"/>
                  </a:lnTo>
                  <a:lnTo>
                    <a:pt x="1739" y="258"/>
                  </a:lnTo>
                  <a:lnTo>
                    <a:pt x="1703" y="256"/>
                  </a:lnTo>
                  <a:lnTo>
                    <a:pt x="1666" y="255"/>
                  </a:lnTo>
                  <a:lnTo>
                    <a:pt x="1631" y="250"/>
                  </a:lnTo>
                  <a:lnTo>
                    <a:pt x="1600" y="243"/>
                  </a:lnTo>
                  <a:lnTo>
                    <a:pt x="1597" y="219"/>
                  </a:lnTo>
                  <a:lnTo>
                    <a:pt x="1600" y="197"/>
                  </a:lnTo>
                  <a:lnTo>
                    <a:pt x="1610" y="175"/>
                  </a:lnTo>
                  <a:lnTo>
                    <a:pt x="1623" y="154"/>
                  </a:lnTo>
                  <a:lnTo>
                    <a:pt x="1637" y="135"/>
                  </a:lnTo>
                  <a:lnTo>
                    <a:pt x="1653" y="114"/>
                  </a:lnTo>
                  <a:lnTo>
                    <a:pt x="1669" y="91"/>
                  </a:lnTo>
                  <a:lnTo>
                    <a:pt x="1682" y="71"/>
                  </a:lnTo>
                  <a:lnTo>
                    <a:pt x="1691" y="47"/>
                  </a:lnTo>
                  <a:lnTo>
                    <a:pt x="1696" y="19"/>
                  </a:lnTo>
                  <a:lnTo>
                    <a:pt x="1687" y="13"/>
                  </a:lnTo>
                  <a:lnTo>
                    <a:pt x="1679" y="8"/>
                  </a:lnTo>
                  <a:lnTo>
                    <a:pt x="1671" y="3"/>
                  </a:lnTo>
                  <a:lnTo>
                    <a:pt x="1661" y="2"/>
                  </a:lnTo>
                  <a:lnTo>
                    <a:pt x="1651" y="0"/>
                  </a:lnTo>
                  <a:lnTo>
                    <a:pt x="1640" y="0"/>
                  </a:lnTo>
                  <a:lnTo>
                    <a:pt x="1631" y="2"/>
                  </a:lnTo>
                  <a:lnTo>
                    <a:pt x="1618" y="3"/>
                  </a:lnTo>
                  <a:lnTo>
                    <a:pt x="1607" y="7"/>
                  </a:lnTo>
                  <a:lnTo>
                    <a:pt x="1594" y="10"/>
                  </a:lnTo>
                  <a:lnTo>
                    <a:pt x="1594" y="8"/>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5" name="Freeform 30"/>
            <p:cNvSpPr>
              <a:spLocks/>
            </p:cNvSpPr>
            <p:nvPr/>
          </p:nvSpPr>
          <p:spPr bwMode="auto">
            <a:xfrm>
              <a:off x="1486" y="3195"/>
              <a:ext cx="91" cy="69"/>
            </a:xfrm>
            <a:custGeom>
              <a:avLst/>
              <a:gdLst>
                <a:gd name="T0" fmla="*/ 0 w 182"/>
                <a:gd name="T1" fmla="*/ 49 h 139"/>
                <a:gd name="T2" fmla="*/ 1 w 182"/>
                <a:gd name="T3" fmla="*/ 65 h 139"/>
                <a:gd name="T4" fmla="*/ 14 w 182"/>
                <a:gd name="T5" fmla="*/ 69 h 139"/>
                <a:gd name="T6" fmla="*/ 25 w 182"/>
                <a:gd name="T7" fmla="*/ 69 h 139"/>
                <a:gd name="T8" fmla="*/ 34 w 182"/>
                <a:gd name="T9" fmla="*/ 66 h 139"/>
                <a:gd name="T10" fmla="*/ 43 w 182"/>
                <a:gd name="T11" fmla="*/ 60 h 139"/>
                <a:gd name="T12" fmla="*/ 51 w 182"/>
                <a:gd name="T13" fmla="*/ 52 h 139"/>
                <a:gd name="T14" fmla="*/ 58 w 182"/>
                <a:gd name="T15" fmla="*/ 43 h 139"/>
                <a:gd name="T16" fmla="*/ 66 w 182"/>
                <a:gd name="T17" fmla="*/ 33 h 139"/>
                <a:gd name="T18" fmla="*/ 73 w 182"/>
                <a:gd name="T19" fmla="*/ 25 h 139"/>
                <a:gd name="T20" fmla="*/ 82 w 182"/>
                <a:gd name="T21" fmla="*/ 17 h 139"/>
                <a:gd name="T22" fmla="*/ 91 w 182"/>
                <a:gd name="T23" fmla="*/ 13 h 139"/>
                <a:gd name="T24" fmla="*/ 82 w 182"/>
                <a:gd name="T25" fmla="*/ 4 h 139"/>
                <a:gd name="T26" fmla="*/ 72 w 182"/>
                <a:gd name="T27" fmla="*/ 0 h 139"/>
                <a:gd name="T28" fmla="*/ 62 w 182"/>
                <a:gd name="T29" fmla="*/ 0 h 139"/>
                <a:gd name="T30" fmla="*/ 52 w 182"/>
                <a:gd name="T31" fmla="*/ 2 h 139"/>
                <a:gd name="T32" fmla="*/ 42 w 182"/>
                <a:gd name="T33" fmla="*/ 7 h 139"/>
                <a:gd name="T34" fmla="*/ 32 w 182"/>
                <a:gd name="T35" fmla="*/ 14 h 139"/>
                <a:gd name="T36" fmla="*/ 22 w 182"/>
                <a:gd name="T37" fmla="*/ 22 h 139"/>
                <a:gd name="T38" fmla="*/ 14 w 182"/>
                <a:gd name="T39" fmla="*/ 31 h 139"/>
                <a:gd name="T40" fmla="*/ 6 w 182"/>
                <a:gd name="T41" fmla="*/ 41 h 139"/>
                <a:gd name="T42" fmla="*/ 1 w 182"/>
                <a:gd name="T43" fmla="*/ 49 h 139"/>
                <a:gd name="T44" fmla="*/ 1 w 182"/>
                <a:gd name="T45" fmla="*/ 49 h 139"/>
                <a:gd name="T46" fmla="*/ 0 w 182"/>
                <a:gd name="T47" fmla="*/ 49 h 13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2"/>
                <a:gd name="T73" fmla="*/ 0 h 139"/>
                <a:gd name="T74" fmla="*/ 182 w 182"/>
                <a:gd name="T75" fmla="*/ 139 h 13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2" h="139">
                  <a:moveTo>
                    <a:pt x="0" y="99"/>
                  </a:moveTo>
                  <a:lnTo>
                    <a:pt x="1" y="131"/>
                  </a:lnTo>
                  <a:lnTo>
                    <a:pt x="27" y="139"/>
                  </a:lnTo>
                  <a:lnTo>
                    <a:pt x="49" y="139"/>
                  </a:lnTo>
                  <a:lnTo>
                    <a:pt x="68" y="133"/>
                  </a:lnTo>
                  <a:lnTo>
                    <a:pt x="86" y="120"/>
                  </a:lnTo>
                  <a:lnTo>
                    <a:pt x="102" y="104"/>
                  </a:lnTo>
                  <a:lnTo>
                    <a:pt x="116" y="87"/>
                  </a:lnTo>
                  <a:lnTo>
                    <a:pt x="131" y="67"/>
                  </a:lnTo>
                  <a:lnTo>
                    <a:pt x="145" y="51"/>
                  </a:lnTo>
                  <a:lnTo>
                    <a:pt x="163" y="35"/>
                  </a:lnTo>
                  <a:lnTo>
                    <a:pt x="182" y="26"/>
                  </a:lnTo>
                  <a:lnTo>
                    <a:pt x="164" y="8"/>
                  </a:lnTo>
                  <a:lnTo>
                    <a:pt x="144" y="0"/>
                  </a:lnTo>
                  <a:lnTo>
                    <a:pt x="124" y="0"/>
                  </a:lnTo>
                  <a:lnTo>
                    <a:pt x="104" y="5"/>
                  </a:lnTo>
                  <a:lnTo>
                    <a:pt x="83" y="15"/>
                  </a:lnTo>
                  <a:lnTo>
                    <a:pt x="64" y="29"/>
                  </a:lnTo>
                  <a:lnTo>
                    <a:pt x="44" y="45"/>
                  </a:lnTo>
                  <a:lnTo>
                    <a:pt x="28" y="63"/>
                  </a:lnTo>
                  <a:lnTo>
                    <a:pt x="12" y="82"/>
                  </a:lnTo>
                  <a:lnTo>
                    <a:pt x="1" y="99"/>
                  </a:lnTo>
                  <a:lnTo>
                    <a:pt x="0" y="99"/>
                  </a:lnTo>
                  <a:close/>
                </a:path>
              </a:pathLst>
            </a:custGeom>
            <a:solidFill>
              <a:srgbClr val="FFCC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6" name="Freeform 31"/>
            <p:cNvSpPr>
              <a:spLocks/>
            </p:cNvSpPr>
            <p:nvPr/>
          </p:nvSpPr>
          <p:spPr bwMode="auto">
            <a:xfrm>
              <a:off x="2011" y="3263"/>
              <a:ext cx="184" cy="238"/>
            </a:xfrm>
            <a:custGeom>
              <a:avLst/>
              <a:gdLst>
                <a:gd name="T0" fmla="*/ 0 w 368"/>
                <a:gd name="T1" fmla="*/ 29 h 475"/>
                <a:gd name="T2" fmla="*/ 11 w 368"/>
                <a:gd name="T3" fmla="*/ 52 h 475"/>
                <a:gd name="T4" fmla="*/ 21 w 368"/>
                <a:gd name="T5" fmla="*/ 75 h 475"/>
                <a:gd name="T6" fmla="*/ 31 w 368"/>
                <a:gd name="T7" fmla="*/ 99 h 475"/>
                <a:gd name="T8" fmla="*/ 43 w 368"/>
                <a:gd name="T9" fmla="*/ 121 h 475"/>
                <a:gd name="T10" fmla="*/ 55 w 368"/>
                <a:gd name="T11" fmla="*/ 143 h 475"/>
                <a:gd name="T12" fmla="*/ 68 w 368"/>
                <a:gd name="T13" fmla="*/ 163 h 475"/>
                <a:gd name="T14" fmla="*/ 82 w 368"/>
                <a:gd name="T15" fmla="*/ 183 h 475"/>
                <a:gd name="T16" fmla="*/ 97 w 368"/>
                <a:gd name="T17" fmla="*/ 203 h 475"/>
                <a:gd name="T18" fmla="*/ 114 w 368"/>
                <a:gd name="T19" fmla="*/ 221 h 475"/>
                <a:gd name="T20" fmla="*/ 131 w 368"/>
                <a:gd name="T21" fmla="*/ 238 h 475"/>
                <a:gd name="T22" fmla="*/ 132 w 368"/>
                <a:gd name="T23" fmla="*/ 231 h 475"/>
                <a:gd name="T24" fmla="*/ 131 w 368"/>
                <a:gd name="T25" fmla="*/ 226 h 475"/>
                <a:gd name="T26" fmla="*/ 127 w 368"/>
                <a:gd name="T27" fmla="*/ 220 h 475"/>
                <a:gd name="T28" fmla="*/ 123 w 368"/>
                <a:gd name="T29" fmla="*/ 215 h 475"/>
                <a:gd name="T30" fmla="*/ 119 w 368"/>
                <a:gd name="T31" fmla="*/ 209 h 475"/>
                <a:gd name="T32" fmla="*/ 115 w 368"/>
                <a:gd name="T33" fmla="*/ 204 h 475"/>
                <a:gd name="T34" fmla="*/ 114 w 368"/>
                <a:gd name="T35" fmla="*/ 199 h 475"/>
                <a:gd name="T36" fmla="*/ 114 w 368"/>
                <a:gd name="T37" fmla="*/ 195 h 475"/>
                <a:gd name="T38" fmla="*/ 118 w 368"/>
                <a:gd name="T39" fmla="*/ 192 h 475"/>
                <a:gd name="T40" fmla="*/ 126 w 368"/>
                <a:gd name="T41" fmla="*/ 189 h 475"/>
                <a:gd name="T42" fmla="*/ 130 w 368"/>
                <a:gd name="T43" fmla="*/ 194 h 475"/>
                <a:gd name="T44" fmla="*/ 134 w 368"/>
                <a:gd name="T45" fmla="*/ 200 h 475"/>
                <a:gd name="T46" fmla="*/ 139 w 368"/>
                <a:gd name="T47" fmla="*/ 206 h 475"/>
                <a:gd name="T48" fmla="*/ 143 w 368"/>
                <a:gd name="T49" fmla="*/ 212 h 475"/>
                <a:gd name="T50" fmla="*/ 147 w 368"/>
                <a:gd name="T51" fmla="*/ 218 h 475"/>
                <a:gd name="T52" fmla="*/ 152 w 368"/>
                <a:gd name="T53" fmla="*/ 223 h 475"/>
                <a:gd name="T54" fmla="*/ 158 w 368"/>
                <a:gd name="T55" fmla="*/ 226 h 475"/>
                <a:gd name="T56" fmla="*/ 163 w 368"/>
                <a:gd name="T57" fmla="*/ 226 h 475"/>
                <a:gd name="T58" fmla="*/ 170 w 368"/>
                <a:gd name="T59" fmla="*/ 224 h 475"/>
                <a:gd name="T60" fmla="*/ 177 w 368"/>
                <a:gd name="T61" fmla="*/ 219 h 475"/>
                <a:gd name="T62" fmla="*/ 182 w 368"/>
                <a:gd name="T63" fmla="*/ 212 h 475"/>
                <a:gd name="T64" fmla="*/ 184 w 368"/>
                <a:gd name="T65" fmla="*/ 207 h 475"/>
                <a:gd name="T66" fmla="*/ 184 w 368"/>
                <a:gd name="T67" fmla="*/ 200 h 475"/>
                <a:gd name="T68" fmla="*/ 183 w 368"/>
                <a:gd name="T69" fmla="*/ 195 h 475"/>
                <a:gd name="T70" fmla="*/ 180 w 368"/>
                <a:gd name="T71" fmla="*/ 188 h 475"/>
                <a:gd name="T72" fmla="*/ 176 w 368"/>
                <a:gd name="T73" fmla="*/ 183 h 475"/>
                <a:gd name="T74" fmla="*/ 173 w 368"/>
                <a:gd name="T75" fmla="*/ 177 h 475"/>
                <a:gd name="T76" fmla="*/ 169 w 368"/>
                <a:gd name="T77" fmla="*/ 171 h 475"/>
                <a:gd name="T78" fmla="*/ 166 w 368"/>
                <a:gd name="T79" fmla="*/ 166 h 475"/>
                <a:gd name="T80" fmla="*/ 163 w 368"/>
                <a:gd name="T81" fmla="*/ 160 h 475"/>
                <a:gd name="T82" fmla="*/ 49 w 368"/>
                <a:gd name="T83" fmla="*/ 0 h 475"/>
                <a:gd name="T84" fmla="*/ 43 w 368"/>
                <a:gd name="T85" fmla="*/ 0 h 475"/>
                <a:gd name="T86" fmla="*/ 37 w 368"/>
                <a:gd name="T87" fmla="*/ 1 h 475"/>
                <a:gd name="T88" fmla="*/ 31 w 368"/>
                <a:gd name="T89" fmla="*/ 3 h 475"/>
                <a:gd name="T90" fmla="*/ 27 w 368"/>
                <a:gd name="T91" fmla="*/ 6 h 475"/>
                <a:gd name="T92" fmla="*/ 22 w 368"/>
                <a:gd name="T93" fmla="*/ 10 h 475"/>
                <a:gd name="T94" fmla="*/ 17 w 368"/>
                <a:gd name="T95" fmla="*/ 14 h 475"/>
                <a:gd name="T96" fmla="*/ 13 w 368"/>
                <a:gd name="T97" fmla="*/ 18 h 475"/>
                <a:gd name="T98" fmla="*/ 9 w 368"/>
                <a:gd name="T99" fmla="*/ 22 h 475"/>
                <a:gd name="T100" fmla="*/ 5 w 368"/>
                <a:gd name="T101" fmla="*/ 26 h 475"/>
                <a:gd name="T102" fmla="*/ 1 w 368"/>
                <a:gd name="T103" fmla="*/ 29 h 475"/>
                <a:gd name="T104" fmla="*/ 1 w 368"/>
                <a:gd name="T105" fmla="*/ 29 h 475"/>
                <a:gd name="T106" fmla="*/ 0 w 368"/>
                <a:gd name="T107" fmla="*/ 29 h 47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68"/>
                <a:gd name="T163" fmla="*/ 0 h 475"/>
                <a:gd name="T164" fmla="*/ 368 w 368"/>
                <a:gd name="T165" fmla="*/ 475 h 47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68" h="475">
                  <a:moveTo>
                    <a:pt x="0" y="57"/>
                  </a:moveTo>
                  <a:lnTo>
                    <a:pt x="21" y="104"/>
                  </a:lnTo>
                  <a:lnTo>
                    <a:pt x="41" y="150"/>
                  </a:lnTo>
                  <a:lnTo>
                    <a:pt x="62" y="197"/>
                  </a:lnTo>
                  <a:lnTo>
                    <a:pt x="85" y="241"/>
                  </a:lnTo>
                  <a:lnTo>
                    <a:pt x="110" y="285"/>
                  </a:lnTo>
                  <a:lnTo>
                    <a:pt x="136" y="326"/>
                  </a:lnTo>
                  <a:lnTo>
                    <a:pt x="163" y="366"/>
                  </a:lnTo>
                  <a:lnTo>
                    <a:pt x="193" y="405"/>
                  </a:lnTo>
                  <a:lnTo>
                    <a:pt x="227" y="441"/>
                  </a:lnTo>
                  <a:lnTo>
                    <a:pt x="262" y="475"/>
                  </a:lnTo>
                  <a:lnTo>
                    <a:pt x="264" y="462"/>
                  </a:lnTo>
                  <a:lnTo>
                    <a:pt x="261" y="451"/>
                  </a:lnTo>
                  <a:lnTo>
                    <a:pt x="254" y="440"/>
                  </a:lnTo>
                  <a:lnTo>
                    <a:pt x="245" y="429"/>
                  </a:lnTo>
                  <a:lnTo>
                    <a:pt x="237" y="417"/>
                  </a:lnTo>
                  <a:lnTo>
                    <a:pt x="230" y="408"/>
                  </a:lnTo>
                  <a:lnTo>
                    <a:pt x="227" y="398"/>
                  </a:lnTo>
                  <a:lnTo>
                    <a:pt x="227" y="390"/>
                  </a:lnTo>
                  <a:lnTo>
                    <a:pt x="235" y="384"/>
                  </a:lnTo>
                  <a:lnTo>
                    <a:pt x="251" y="377"/>
                  </a:lnTo>
                  <a:lnTo>
                    <a:pt x="259" y="387"/>
                  </a:lnTo>
                  <a:lnTo>
                    <a:pt x="267" y="400"/>
                  </a:lnTo>
                  <a:lnTo>
                    <a:pt x="277" y="411"/>
                  </a:lnTo>
                  <a:lnTo>
                    <a:pt x="285" y="424"/>
                  </a:lnTo>
                  <a:lnTo>
                    <a:pt x="294" y="435"/>
                  </a:lnTo>
                  <a:lnTo>
                    <a:pt x="304" y="445"/>
                  </a:lnTo>
                  <a:lnTo>
                    <a:pt x="315" y="451"/>
                  </a:lnTo>
                  <a:lnTo>
                    <a:pt x="326" y="451"/>
                  </a:lnTo>
                  <a:lnTo>
                    <a:pt x="339" y="448"/>
                  </a:lnTo>
                  <a:lnTo>
                    <a:pt x="353" y="437"/>
                  </a:lnTo>
                  <a:lnTo>
                    <a:pt x="363" y="424"/>
                  </a:lnTo>
                  <a:lnTo>
                    <a:pt x="368" y="413"/>
                  </a:lnTo>
                  <a:lnTo>
                    <a:pt x="368" y="400"/>
                  </a:lnTo>
                  <a:lnTo>
                    <a:pt x="365" y="389"/>
                  </a:lnTo>
                  <a:lnTo>
                    <a:pt x="360" y="376"/>
                  </a:lnTo>
                  <a:lnTo>
                    <a:pt x="352" y="365"/>
                  </a:lnTo>
                  <a:lnTo>
                    <a:pt x="345" y="353"/>
                  </a:lnTo>
                  <a:lnTo>
                    <a:pt x="337" y="342"/>
                  </a:lnTo>
                  <a:lnTo>
                    <a:pt x="331" y="331"/>
                  </a:lnTo>
                  <a:lnTo>
                    <a:pt x="326" y="320"/>
                  </a:lnTo>
                  <a:lnTo>
                    <a:pt x="97" y="0"/>
                  </a:lnTo>
                  <a:lnTo>
                    <a:pt x="85" y="0"/>
                  </a:lnTo>
                  <a:lnTo>
                    <a:pt x="73" y="1"/>
                  </a:lnTo>
                  <a:lnTo>
                    <a:pt x="62" y="6"/>
                  </a:lnTo>
                  <a:lnTo>
                    <a:pt x="53" y="11"/>
                  </a:lnTo>
                  <a:lnTo>
                    <a:pt x="43" y="19"/>
                  </a:lnTo>
                  <a:lnTo>
                    <a:pt x="33" y="27"/>
                  </a:lnTo>
                  <a:lnTo>
                    <a:pt x="25" y="35"/>
                  </a:lnTo>
                  <a:lnTo>
                    <a:pt x="17" y="43"/>
                  </a:lnTo>
                  <a:lnTo>
                    <a:pt x="9" y="51"/>
                  </a:lnTo>
                  <a:lnTo>
                    <a:pt x="1" y="57"/>
                  </a:lnTo>
                  <a:lnTo>
                    <a:pt x="0" y="57"/>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7" name="Freeform 32"/>
            <p:cNvSpPr>
              <a:spLocks/>
            </p:cNvSpPr>
            <p:nvPr/>
          </p:nvSpPr>
          <p:spPr bwMode="auto">
            <a:xfrm>
              <a:off x="1029" y="3239"/>
              <a:ext cx="266" cy="204"/>
            </a:xfrm>
            <a:custGeom>
              <a:avLst/>
              <a:gdLst>
                <a:gd name="T0" fmla="*/ 251 w 531"/>
                <a:gd name="T1" fmla="*/ 154 h 406"/>
                <a:gd name="T2" fmla="*/ 235 w 531"/>
                <a:gd name="T3" fmla="*/ 166 h 406"/>
                <a:gd name="T4" fmla="*/ 218 w 531"/>
                <a:gd name="T5" fmla="*/ 176 h 406"/>
                <a:gd name="T6" fmla="*/ 199 w 531"/>
                <a:gd name="T7" fmla="*/ 184 h 406"/>
                <a:gd name="T8" fmla="*/ 179 w 531"/>
                <a:gd name="T9" fmla="*/ 191 h 406"/>
                <a:gd name="T10" fmla="*/ 165 w 531"/>
                <a:gd name="T11" fmla="*/ 195 h 406"/>
                <a:gd name="T12" fmla="*/ 157 w 531"/>
                <a:gd name="T13" fmla="*/ 196 h 406"/>
                <a:gd name="T14" fmla="*/ 149 w 531"/>
                <a:gd name="T15" fmla="*/ 197 h 406"/>
                <a:gd name="T16" fmla="*/ 141 w 531"/>
                <a:gd name="T17" fmla="*/ 198 h 406"/>
                <a:gd name="T18" fmla="*/ 133 w 531"/>
                <a:gd name="T19" fmla="*/ 200 h 406"/>
                <a:gd name="T20" fmla="*/ 120 w 531"/>
                <a:gd name="T21" fmla="*/ 201 h 406"/>
                <a:gd name="T22" fmla="*/ 102 w 531"/>
                <a:gd name="T23" fmla="*/ 203 h 406"/>
                <a:gd name="T24" fmla="*/ 83 w 531"/>
                <a:gd name="T25" fmla="*/ 204 h 406"/>
                <a:gd name="T26" fmla="*/ 63 w 531"/>
                <a:gd name="T27" fmla="*/ 203 h 406"/>
                <a:gd name="T28" fmla="*/ 45 w 531"/>
                <a:gd name="T29" fmla="*/ 200 h 406"/>
                <a:gd name="T30" fmla="*/ 30 w 531"/>
                <a:gd name="T31" fmla="*/ 195 h 406"/>
                <a:gd name="T32" fmla="*/ 18 w 531"/>
                <a:gd name="T33" fmla="*/ 187 h 406"/>
                <a:gd name="T34" fmla="*/ 8 w 531"/>
                <a:gd name="T35" fmla="*/ 177 h 406"/>
                <a:gd name="T36" fmla="*/ 2 w 531"/>
                <a:gd name="T37" fmla="*/ 163 h 406"/>
                <a:gd name="T38" fmla="*/ 0 w 531"/>
                <a:gd name="T39" fmla="*/ 149 h 406"/>
                <a:gd name="T40" fmla="*/ 8 w 531"/>
                <a:gd name="T41" fmla="*/ 129 h 406"/>
                <a:gd name="T42" fmla="*/ 22 w 531"/>
                <a:gd name="T43" fmla="*/ 109 h 406"/>
                <a:gd name="T44" fmla="*/ 39 w 531"/>
                <a:gd name="T45" fmla="*/ 94 h 406"/>
                <a:gd name="T46" fmla="*/ 57 w 531"/>
                <a:gd name="T47" fmla="*/ 80 h 406"/>
                <a:gd name="T48" fmla="*/ 76 w 531"/>
                <a:gd name="T49" fmla="*/ 66 h 406"/>
                <a:gd name="T50" fmla="*/ 91 w 531"/>
                <a:gd name="T51" fmla="*/ 51 h 406"/>
                <a:gd name="T52" fmla="*/ 97 w 531"/>
                <a:gd name="T53" fmla="*/ 39 h 406"/>
                <a:gd name="T54" fmla="*/ 100 w 531"/>
                <a:gd name="T55" fmla="*/ 26 h 406"/>
                <a:gd name="T56" fmla="*/ 103 w 531"/>
                <a:gd name="T57" fmla="*/ 14 h 406"/>
                <a:gd name="T58" fmla="*/ 103 w 531"/>
                <a:gd name="T59" fmla="*/ 3 h 406"/>
                <a:gd name="T60" fmla="*/ 103 w 531"/>
                <a:gd name="T61" fmla="*/ 0 h 406"/>
                <a:gd name="T62" fmla="*/ 107 w 531"/>
                <a:gd name="T63" fmla="*/ 4 h 406"/>
                <a:gd name="T64" fmla="*/ 109 w 531"/>
                <a:gd name="T65" fmla="*/ 10 h 406"/>
                <a:gd name="T66" fmla="*/ 112 w 531"/>
                <a:gd name="T67" fmla="*/ 15 h 406"/>
                <a:gd name="T68" fmla="*/ 115 w 531"/>
                <a:gd name="T69" fmla="*/ 19 h 406"/>
                <a:gd name="T70" fmla="*/ 119 w 531"/>
                <a:gd name="T71" fmla="*/ 22 h 406"/>
                <a:gd name="T72" fmla="*/ 125 w 531"/>
                <a:gd name="T73" fmla="*/ 27 h 406"/>
                <a:gd name="T74" fmla="*/ 133 w 531"/>
                <a:gd name="T75" fmla="*/ 34 h 406"/>
                <a:gd name="T76" fmla="*/ 143 w 531"/>
                <a:gd name="T77" fmla="*/ 40 h 406"/>
                <a:gd name="T78" fmla="*/ 156 w 531"/>
                <a:gd name="T79" fmla="*/ 47 h 406"/>
                <a:gd name="T80" fmla="*/ 175 w 531"/>
                <a:gd name="T81" fmla="*/ 55 h 406"/>
                <a:gd name="T82" fmla="*/ 197 w 531"/>
                <a:gd name="T83" fmla="*/ 63 h 406"/>
                <a:gd name="T84" fmla="*/ 215 w 531"/>
                <a:gd name="T85" fmla="*/ 71 h 406"/>
                <a:gd name="T86" fmla="*/ 232 w 531"/>
                <a:gd name="T87" fmla="*/ 81 h 406"/>
                <a:gd name="T88" fmla="*/ 250 w 531"/>
                <a:gd name="T89" fmla="*/ 95 h 406"/>
                <a:gd name="T90" fmla="*/ 261 w 531"/>
                <a:gd name="T91" fmla="*/ 106 h 406"/>
                <a:gd name="T92" fmla="*/ 264 w 531"/>
                <a:gd name="T93" fmla="*/ 114 h 406"/>
                <a:gd name="T94" fmla="*/ 266 w 531"/>
                <a:gd name="T95" fmla="*/ 124 h 406"/>
                <a:gd name="T96" fmla="*/ 265 w 531"/>
                <a:gd name="T97" fmla="*/ 134 h 406"/>
                <a:gd name="T98" fmla="*/ 262 w 531"/>
                <a:gd name="T99" fmla="*/ 144 h 406"/>
                <a:gd name="T100" fmla="*/ 259 w 531"/>
                <a:gd name="T101" fmla="*/ 147 h 40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1"/>
                <a:gd name="T154" fmla="*/ 0 h 406"/>
                <a:gd name="T155" fmla="*/ 531 w 531"/>
                <a:gd name="T156" fmla="*/ 406 h 40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1" h="406">
                  <a:moveTo>
                    <a:pt x="518" y="293"/>
                  </a:moveTo>
                  <a:lnTo>
                    <a:pt x="502" y="307"/>
                  </a:lnTo>
                  <a:lnTo>
                    <a:pt x="486" y="320"/>
                  </a:lnTo>
                  <a:lnTo>
                    <a:pt x="470" y="331"/>
                  </a:lnTo>
                  <a:lnTo>
                    <a:pt x="453" y="342"/>
                  </a:lnTo>
                  <a:lnTo>
                    <a:pt x="435" y="350"/>
                  </a:lnTo>
                  <a:lnTo>
                    <a:pt x="416" y="360"/>
                  </a:lnTo>
                  <a:lnTo>
                    <a:pt x="397" y="366"/>
                  </a:lnTo>
                  <a:lnTo>
                    <a:pt x="378" y="374"/>
                  </a:lnTo>
                  <a:lnTo>
                    <a:pt x="358" y="381"/>
                  </a:lnTo>
                  <a:lnTo>
                    <a:pt x="338" y="385"/>
                  </a:lnTo>
                  <a:lnTo>
                    <a:pt x="330" y="389"/>
                  </a:lnTo>
                  <a:lnTo>
                    <a:pt x="322" y="390"/>
                  </a:lnTo>
                  <a:lnTo>
                    <a:pt x="314" y="390"/>
                  </a:lnTo>
                  <a:lnTo>
                    <a:pt x="306" y="392"/>
                  </a:lnTo>
                  <a:lnTo>
                    <a:pt x="298" y="393"/>
                  </a:lnTo>
                  <a:lnTo>
                    <a:pt x="290" y="393"/>
                  </a:lnTo>
                  <a:lnTo>
                    <a:pt x="282" y="395"/>
                  </a:lnTo>
                  <a:lnTo>
                    <a:pt x="274" y="397"/>
                  </a:lnTo>
                  <a:lnTo>
                    <a:pt x="266" y="398"/>
                  </a:lnTo>
                  <a:lnTo>
                    <a:pt x="258" y="400"/>
                  </a:lnTo>
                  <a:lnTo>
                    <a:pt x="240" y="401"/>
                  </a:lnTo>
                  <a:lnTo>
                    <a:pt x="222" y="403"/>
                  </a:lnTo>
                  <a:lnTo>
                    <a:pt x="203" y="405"/>
                  </a:lnTo>
                  <a:lnTo>
                    <a:pt x="184" y="406"/>
                  </a:lnTo>
                  <a:lnTo>
                    <a:pt x="165" y="406"/>
                  </a:lnTo>
                  <a:lnTo>
                    <a:pt x="146" y="406"/>
                  </a:lnTo>
                  <a:lnTo>
                    <a:pt x="126" y="405"/>
                  </a:lnTo>
                  <a:lnTo>
                    <a:pt x="109" y="401"/>
                  </a:lnTo>
                  <a:lnTo>
                    <a:pt x="90" y="398"/>
                  </a:lnTo>
                  <a:lnTo>
                    <a:pt x="72" y="393"/>
                  </a:lnTo>
                  <a:lnTo>
                    <a:pt x="59" y="389"/>
                  </a:lnTo>
                  <a:lnTo>
                    <a:pt x="48" y="381"/>
                  </a:lnTo>
                  <a:lnTo>
                    <a:pt x="35" y="373"/>
                  </a:lnTo>
                  <a:lnTo>
                    <a:pt x="26" y="363"/>
                  </a:lnTo>
                  <a:lnTo>
                    <a:pt x="16" y="352"/>
                  </a:lnTo>
                  <a:lnTo>
                    <a:pt x="8" y="339"/>
                  </a:lnTo>
                  <a:lnTo>
                    <a:pt x="3" y="325"/>
                  </a:lnTo>
                  <a:lnTo>
                    <a:pt x="0" y="310"/>
                  </a:lnTo>
                  <a:lnTo>
                    <a:pt x="0" y="296"/>
                  </a:lnTo>
                  <a:lnTo>
                    <a:pt x="5" y="280"/>
                  </a:lnTo>
                  <a:lnTo>
                    <a:pt x="16" y="256"/>
                  </a:lnTo>
                  <a:lnTo>
                    <a:pt x="29" y="235"/>
                  </a:lnTo>
                  <a:lnTo>
                    <a:pt x="43" y="217"/>
                  </a:lnTo>
                  <a:lnTo>
                    <a:pt x="59" y="201"/>
                  </a:lnTo>
                  <a:lnTo>
                    <a:pt x="77" y="187"/>
                  </a:lnTo>
                  <a:lnTo>
                    <a:pt x="94" y="174"/>
                  </a:lnTo>
                  <a:lnTo>
                    <a:pt x="114" y="160"/>
                  </a:lnTo>
                  <a:lnTo>
                    <a:pt x="133" y="145"/>
                  </a:lnTo>
                  <a:lnTo>
                    <a:pt x="152" y="131"/>
                  </a:lnTo>
                  <a:lnTo>
                    <a:pt x="171" y="113"/>
                  </a:lnTo>
                  <a:lnTo>
                    <a:pt x="181" y="102"/>
                  </a:lnTo>
                  <a:lnTo>
                    <a:pt x="187" y="89"/>
                  </a:lnTo>
                  <a:lnTo>
                    <a:pt x="194" y="77"/>
                  </a:lnTo>
                  <a:lnTo>
                    <a:pt x="198" y="64"/>
                  </a:lnTo>
                  <a:lnTo>
                    <a:pt x="200" y="51"/>
                  </a:lnTo>
                  <a:lnTo>
                    <a:pt x="203" y="38"/>
                  </a:lnTo>
                  <a:lnTo>
                    <a:pt x="205" y="27"/>
                  </a:lnTo>
                  <a:lnTo>
                    <a:pt x="205" y="16"/>
                  </a:lnTo>
                  <a:lnTo>
                    <a:pt x="205" y="6"/>
                  </a:lnTo>
                  <a:lnTo>
                    <a:pt x="205" y="0"/>
                  </a:lnTo>
                  <a:lnTo>
                    <a:pt x="206" y="0"/>
                  </a:lnTo>
                  <a:lnTo>
                    <a:pt x="210" y="3"/>
                  </a:lnTo>
                  <a:lnTo>
                    <a:pt x="213" y="8"/>
                  </a:lnTo>
                  <a:lnTo>
                    <a:pt x="216" y="14"/>
                  </a:lnTo>
                  <a:lnTo>
                    <a:pt x="218" y="19"/>
                  </a:lnTo>
                  <a:lnTo>
                    <a:pt x="221" y="25"/>
                  </a:lnTo>
                  <a:lnTo>
                    <a:pt x="224" y="30"/>
                  </a:lnTo>
                  <a:lnTo>
                    <a:pt x="227" y="35"/>
                  </a:lnTo>
                  <a:lnTo>
                    <a:pt x="229" y="38"/>
                  </a:lnTo>
                  <a:lnTo>
                    <a:pt x="232" y="40"/>
                  </a:lnTo>
                  <a:lnTo>
                    <a:pt x="237" y="43"/>
                  </a:lnTo>
                  <a:lnTo>
                    <a:pt x="242" y="49"/>
                  </a:lnTo>
                  <a:lnTo>
                    <a:pt x="250" y="54"/>
                  </a:lnTo>
                  <a:lnTo>
                    <a:pt x="258" y="61"/>
                  </a:lnTo>
                  <a:lnTo>
                    <a:pt x="266" y="67"/>
                  </a:lnTo>
                  <a:lnTo>
                    <a:pt x="275" y="73"/>
                  </a:lnTo>
                  <a:lnTo>
                    <a:pt x="286" y="80"/>
                  </a:lnTo>
                  <a:lnTo>
                    <a:pt x="299" y="86"/>
                  </a:lnTo>
                  <a:lnTo>
                    <a:pt x="312" y="93"/>
                  </a:lnTo>
                  <a:lnTo>
                    <a:pt x="325" y="99"/>
                  </a:lnTo>
                  <a:lnTo>
                    <a:pt x="350" y="110"/>
                  </a:lnTo>
                  <a:lnTo>
                    <a:pt x="373" y="118"/>
                  </a:lnTo>
                  <a:lnTo>
                    <a:pt x="394" y="126"/>
                  </a:lnTo>
                  <a:lnTo>
                    <a:pt x="411" y="134"/>
                  </a:lnTo>
                  <a:lnTo>
                    <a:pt x="430" y="142"/>
                  </a:lnTo>
                  <a:lnTo>
                    <a:pt x="446" y="150"/>
                  </a:lnTo>
                  <a:lnTo>
                    <a:pt x="464" y="161"/>
                  </a:lnTo>
                  <a:lnTo>
                    <a:pt x="482" y="173"/>
                  </a:lnTo>
                  <a:lnTo>
                    <a:pt x="499" y="189"/>
                  </a:lnTo>
                  <a:lnTo>
                    <a:pt x="518" y="206"/>
                  </a:lnTo>
                  <a:lnTo>
                    <a:pt x="522" y="211"/>
                  </a:lnTo>
                  <a:lnTo>
                    <a:pt x="525" y="219"/>
                  </a:lnTo>
                  <a:lnTo>
                    <a:pt x="528" y="227"/>
                  </a:lnTo>
                  <a:lnTo>
                    <a:pt x="530" y="237"/>
                  </a:lnTo>
                  <a:lnTo>
                    <a:pt x="531" y="246"/>
                  </a:lnTo>
                  <a:lnTo>
                    <a:pt x="531" y="257"/>
                  </a:lnTo>
                  <a:lnTo>
                    <a:pt x="530" y="267"/>
                  </a:lnTo>
                  <a:lnTo>
                    <a:pt x="528" y="277"/>
                  </a:lnTo>
                  <a:lnTo>
                    <a:pt x="523" y="286"/>
                  </a:lnTo>
                  <a:lnTo>
                    <a:pt x="518" y="293"/>
                  </a:lnTo>
                  <a:close/>
                </a:path>
              </a:pathLst>
            </a:custGeom>
            <a:solidFill>
              <a:srgbClr val="3300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1778" name="Freeform 33"/>
            <p:cNvSpPr>
              <a:spLocks/>
            </p:cNvSpPr>
            <p:nvPr/>
          </p:nvSpPr>
          <p:spPr bwMode="auto">
            <a:xfrm>
              <a:off x="1029" y="3239"/>
              <a:ext cx="266" cy="204"/>
            </a:xfrm>
            <a:custGeom>
              <a:avLst/>
              <a:gdLst>
                <a:gd name="T0" fmla="*/ 251 w 531"/>
                <a:gd name="T1" fmla="*/ 154 h 406"/>
                <a:gd name="T2" fmla="*/ 235 w 531"/>
                <a:gd name="T3" fmla="*/ 166 h 406"/>
                <a:gd name="T4" fmla="*/ 218 w 531"/>
                <a:gd name="T5" fmla="*/ 176 h 406"/>
                <a:gd name="T6" fmla="*/ 199 w 531"/>
                <a:gd name="T7" fmla="*/ 184 h 406"/>
                <a:gd name="T8" fmla="*/ 179 w 531"/>
                <a:gd name="T9" fmla="*/ 191 h 406"/>
                <a:gd name="T10" fmla="*/ 165 w 531"/>
                <a:gd name="T11" fmla="*/ 195 h 406"/>
                <a:gd name="T12" fmla="*/ 157 w 531"/>
                <a:gd name="T13" fmla="*/ 196 h 406"/>
                <a:gd name="T14" fmla="*/ 149 w 531"/>
                <a:gd name="T15" fmla="*/ 197 h 406"/>
                <a:gd name="T16" fmla="*/ 141 w 531"/>
                <a:gd name="T17" fmla="*/ 198 h 406"/>
                <a:gd name="T18" fmla="*/ 133 w 531"/>
                <a:gd name="T19" fmla="*/ 200 h 406"/>
                <a:gd name="T20" fmla="*/ 120 w 531"/>
                <a:gd name="T21" fmla="*/ 201 h 406"/>
                <a:gd name="T22" fmla="*/ 102 w 531"/>
                <a:gd name="T23" fmla="*/ 203 h 406"/>
                <a:gd name="T24" fmla="*/ 83 w 531"/>
                <a:gd name="T25" fmla="*/ 204 h 406"/>
                <a:gd name="T26" fmla="*/ 63 w 531"/>
                <a:gd name="T27" fmla="*/ 203 h 406"/>
                <a:gd name="T28" fmla="*/ 45 w 531"/>
                <a:gd name="T29" fmla="*/ 200 h 406"/>
                <a:gd name="T30" fmla="*/ 30 w 531"/>
                <a:gd name="T31" fmla="*/ 195 h 406"/>
                <a:gd name="T32" fmla="*/ 18 w 531"/>
                <a:gd name="T33" fmla="*/ 187 h 406"/>
                <a:gd name="T34" fmla="*/ 8 w 531"/>
                <a:gd name="T35" fmla="*/ 177 h 406"/>
                <a:gd name="T36" fmla="*/ 2 w 531"/>
                <a:gd name="T37" fmla="*/ 163 h 406"/>
                <a:gd name="T38" fmla="*/ 0 w 531"/>
                <a:gd name="T39" fmla="*/ 149 h 406"/>
                <a:gd name="T40" fmla="*/ 8 w 531"/>
                <a:gd name="T41" fmla="*/ 129 h 406"/>
                <a:gd name="T42" fmla="*/ 22 w 531"/>
                <a:gd name="T43" fmla="*/ 109 h 406"/>
                <a:gd name="T44" fmla="*/ 39 w 531"/>
                <a:gd name="T45" fmla="*/ 94 h 406"/>
                <a:gd name="T46" fmla="*/ 57 w 531"/>
                <a:gd name="T47" fmla="*/ 80 h 406"/>
                <a:gd name="T48" fmla="*/ 76 w 531"/>
                <a:gd name="T49" fmla="*/ 66 h 406"/>
                <a:gd name="T50" fmla="*/ 91 w 531"/>
                <a:gd name="T51" fmla="*/ 51 h 406"/>
                <a:gd name="T52" fmla="*/ 97 w 531"/>
                <a:gd name="T53" fmla="*/ 39 h 406"/>
                <a:gd name="T54" fmla="*/ 100 w 531"/>
                <a:gd name="T55" fmla="*/ 26 h 406"/>
                <a:gd name="T56" fmla="*/ 103 w 531"/>
                <a:gd name="T57" fmla="*/ 14 h 406"/>
                <a:gd name="T58" fmla="*/ 103 w 531"/>
                <a:gd name="T59" fmla="*/ 3 h 406"/>
                <a:gd name="T60" fmla="*/ 103 w 531"/>
                <a:gd name="T61" fmla="*/ 0 h 406"/>
                <a:gd name="T62" fmla="*/ 107 w 531"/>
                <a:gd name="T63" fmla="*/ 4 h 406"/>
                <a:gd name="T64" fmla="*/ 109 w 531"/>
                <a:gd name="T65" fmla="*/ 10 h 406"/>
                <a:gd name="T66" fmla="*/ 112 w 531"/>
                <a:gd name="T67" fmla="*/ 15 h 406"/>
                <a:gd name="T68" fmla="*/ 115 w 531"/>
                <a:gd name="T69" fmla="*/ 19 h 406"/>
                <a:gd name="T70" fmla="*/ 119 w 531"/>
                <a:gd name="T71" fmla="*/ 22 h 406"/>
                <a:gd name="T72" fmla="*/ 125 w 531"/>
                <a:gd name="T73" fmla="*/ 27 h 406"/>
                <a:gd name="T74" fmla="*/ 133 w 531"/>
                <a:gd name="T75" fmla="*/ 34 h 406"/>
                <a:gd name="T76" fmla="*/ 143 w 531"/>
                <a:gd name="T77" fmla="*/ 40 h 406"/>
                <a:gd name="T78" fmla="*/ 156 w 531"/>
                <a:gd name="T79" fmla="*/ 47 h 406"/>
                <a:gd name="T80" fmla="*/ 175 w 531"/>
                <a:gd name="T81" fmla="*/ 55 h 406"/>
                <a:gd name="T82" fmla="*/ 197 w 531"/>
                <a:gd name="T83" fmla="*/ 63 h 406"/>
                <a:gd name="T84" fmla="*/ 215 w 531"/>
                <a:gd name="T85" fmla="*/ 71 h 406"/>
                <a:gd name="T86" fmla="*/ 232 w 531"/>
                <a:gd name="T87" fmla="*/ 81 h 406"/>
                <a:gd name="T88" fmla="*/ 250 w 531"/>
                <a:gd name="T89" fmla="*/ 95 h 406"/>
                <a:gd name="T90" fmla="*/ 261 w 531"/>
                <a:gd name="T91" fmla="*/ 106 h 406"/>
                <a:gd name="T92" fmla="*/ 264 w 531"/>
                <a:gd name="T93" fmla="*/ 114 h 406"/>
                <a:gd name="T94" fmla="*/ 266 w 531"/>
                <a:gd name="T95" fmla="*/ 124 h 406"/>
                <a:gd name="T96" fmla="*/ 265 w 531"/>
                <a:gd name="T97" fmla="*/ 134 h 406"/>
                <a:gd name="T98" fmla="*/ 262 w 531"/>
                <a:gd name="T99" fmla="*/ 144 h 406"/>
                <a:gd name="T100" fmla="*/ 259 w 531"/>
                <a:gd name="T101" fmla="*/ 147 h 40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1"/>
                <a:gd name="T154" fmla="*/ 0 h 406"/>
                <a:gd name="T155" fmla="*/ 531 w 531"/>
                <a:gd name="T156" fmla="*/ 406 h 40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1" h="406">
                  <a:moveTo>
                    <a:pt x="518" y="293"/>
                  </a:moveTo>
                  <a:lnTo>
                    <a:pt x="502" y="307"/>
                  </a:lnTo>
                  <a:lnTo>
                    <a:pt x="486" y="320"/>
                  </a:lnTo>
                  <a:lnTo>
                    <a:pt x="470" y="331"/>
                  </a:lnTo>
                  <a:lnTo>
                    <a:pt x="453" y="342"/>
                  </a:lnTo>
                  <a:lnTo>
                    <a:pt x="435" y="350"/>
                  </a:lnTo>
                  <a:lnTo>
                    <a:pt x="416" y="360"/>
                  </a:lnTo>
                  <a:lnTo>
                    <a:pt x="397" y="366"/>
                  </a:lnTo>
                  <a:lnTo>
                    <a:pt x="378" y="374"/>
                  </a:lnTo>
                  <a:lnTo>
                    <a:pt x="358" y="381"/>
                  </a:lnTo>
                  <a:lnTo>
                    <a:pt x="338" y="385"/>
                  </a:lnTo>
                  <a:lnTo>
                    <a:pt x="330" y="389"/>
                  </a:lnTo>
                  <a:lnTo>
                    <a:pt x="322" y="390"/>
                  </a:lnTo>
                  <a:lnTo>
                    <a:pt x="314" y="390"/>
                  </a:lnTo>
                  <a:lnTo>
                    <a:pt x="306" y="392"/>
                  </a:lnTo>
                  <a:lnTo>
                    <a:pt x="298" y="393"/>
                  </a:lnTo>
                  <a:lnTo>
                    <a:pt x="290" y="393"/>
                  </a:lnTo>
                  <a:lnTo>
                    <a:pt x="282" y="395"/>
                  </a:lnTo>
                  <a:lnTo>
                    <a:pt x="274" y="397"/>
                  </a:lnTo>
                  <a:lnTo>
                    <a:pt x="266" y="398"/>
                  </a:lnTo>
                  <a:lnTo>
                    <a:pt x="258" y="400"/>
                  </a:lnTo>
                  <a:lnTo>
                    <a:pt x="240" y="401"/>
                  </a:lnTo>
                  <a:lnTo>
                    <a:pt x="222" y="403"/>
                  </a:lnTo>
                  <a:lnTo>
                    <a:pt x="203" y="405"/>
                  </a:lnTo>
                  <a:lnTo>
                    <a:pt x="184" y="406"/>
                  </a:lnTo>
                  <a:lnTo>
                    <a:pt x="165" y="406"/>
                  </a:lnTo>
                  <a:lnTo>
                    <a:pt x="146" y="406"/>
                  </a:lnTo>
                  <a:lnTo>
                    <a:pt x="126" y="405"/>
                  </a:lnTo>
                  <a:lnTo>
                    <a:pt x="109" y="401"/>
                  </a:lnTo>
                  <a:lnTo>
                    <a:pt x="90" y="398"/>
                  </a:lnTo>
                  <a:lnTo>
                    <a:pt x="72" y="393"/>
                  </a:lnTo>
                  <a:lnTo>
                    <a:pt x="59" y="389"/>
                  </a:lnTo>
                  <a:lnTo>
                    <a:pt x="48" y="381"/>
                  </a:lnTo>
                  <a:lnTo>
                    <a:pt x="35" y="373"/>
                  </a:lnTo>
                  <a:lnTo>
                    <a:pt x="26" y="363"/>
                  </a:lnTo>
                  <a:lnTo>
                    <a:pt x="16" y="352"/>
                  </a:lnTo>
                  <a:lnTo>
                    <a:pt x="8" y="339"/>
                  </a:lnTo>
                  <a:lnTo>
                    <a:pt x="3" y="325"/>
                  </a:lnTo>
                  <a:lnTo>
                    <a:pt x="0" y="310"/>
                  </a:lnTo>
                  <a:lnTo>
                    <a:pt x="0" y="296"/>
                  </a:lnTo>
                  <a:lnTo>
                    <a:pt x="5" y="280"/>
                  </a:lnTo>
                  <a:lnTo>
                    <a:pt x="16" y="256"/>
                  </a:lnTo>
                  <a:lnTo>
                    <a:pt x="29" y="235"/>
                  </a:lnTo>
                  <a:lnTo>
                    <a:pt x="43" y="217"/>
                  </a:lnTo>
                  <a:lnTo>
                    <a:pt x="59" y="201"/>
                  </a:lnTo>
                  <a:lnTo>
                    <a:pt x="77" y="187"/>
                  </a:lnTo>
                  <a:lnTo>
                    <a:pt x="94" y="174"/>
                  </a:lnTo>
                  <a:lnTo>
                    <a:pt x="114" y="160"/>
                  </a:lnTo>
                  <a:lnTo>
                    <a:pt x="133" y="145"/>
                  </a:lnTo>
                  <a:lnTo>
                    <a:pt x="152" y="131"/>
                  </a:lnTo>
                  <a:lnTo>
                    <a:pt x="171" y="113"/>
                  </a:lnTo>
                  <a:lnTo>
                    <a:pt x="181" y="102"/>
                  </a:lnTo>
                  <a:lnTo>
                    <a:pt x="187" y="89"/>
                  </a:lnTo>
                  <a:lnTo>
                    <a:pt x="194" y="77"/>
                  </a:lnTo>
                  <a:lnTo>
                    <a:pt x="198" y="64"/>
                  </a:lnTo>
                  <a:lnTo>
                    <a:pt x="200" y="51"/>
                  </a:lnTo>
                  <a:lnTo>
                    <a:pt x="203" y="38"/>
                  </a:lnTo>
                  <a:lnTo>
                    <a:pt x="205" y="27"/>
                  </a:lnTo>
                  <a:lnTo>
                    <a:pt x="205" y="16"/>
                  </a:lnTo>
                  <a:lnTo>
                    <a:pt x="205" y="6"/>
                  </a:lnTo>
                  <a:lnTo>
                    <a:pt x="205" y="0"/>
                  </a:lnTo>
                  <a:lnTo>
                    <a:pt x="206" y="0"/>
                  </a:lnTo>
                  <a:lnTo>
                    <a:pt x="210" y="3"/>
                  </a:lnTo>
                  <a:lnTo>
                    <a:pt x="213" y="8"/>
                  </a:lnTo>
                  <a:lnTo>
                    <a:pt x="216" y="14"/>
                  </a:lnTo>
                  <a:lnTo>
                    <a:pt x="218" y="19"/>
                  </a:lnTo>
                  <a:lnTo>
                    <a:pt x="221" y="25"/>
                  </a:lnTo>
                  <a:lnTo>
                    <a:pt x="224" y="30"/>
                  </a:lnTo>
                  <a:lnTo>
                    <a:pt x="227" y="35"/>
                  </a:lnTo>
                  <a:lnTo>
                    <a:pt x="229" y="38"/>
                  </a:lnTo>
                  <a:lnTo>
                    <a:pt x="232" y="40"/>
                  </a:lnTo>
                  <a:lnTo>
                    <a:pt x="237" y="43"/>
                  </a:lnTo>
                  <a:lnTo>
                    <a:pt x="242" y="49"/>
                  </a:lnTo>
                  <a:lnTo>
                    <a:pt x="250" y="54"/>
                  </a:lnTo>
                  <a:lnTo>
                    <a:pt x="258" y="61"/>
                  </a:lnTo>
                  <a:lnTo>
                    <a:pt x="266" y="67"/>
                  </a:lnTo>
                  <a:lnTo>
                    <a:pt x="275" y="73"/>
                  </a:lnTo>
                  <a:lnTo>
                    <a:pt x="286" y="80"/>
                  </a:lnTo>
                  <a:lnTo>
                    <a:pt x="299" y="86"/>
                  </a:lnTo>
                  <a:lnTo>
                    <a:pt x="312" y="93"/>
                  </a:lnTo>
                  <a:lnTo>
                    <a:pt x="325" y="99"/>
                  </a:lnTo>
                  <a:lnTo>
                    <a:pt x="350" y="110"/>
                  </a:lnTo>
                  <a:lnTo>
                    <a:pt x="373" y="118"/>
                  </a:lnTo>
                  <a:lnTo>
                    <a:pt x="394" y="126"/>
                  </a:lnTo>
                  <a:lnTo>
                    <a:pt x="411" y="134"/>
                  </a:lnTo>
                  <a:lnTo>
                    <a:pt x="430" y="142"/>
                  </a:lnTo>
                  <a:lnTo>
                    <a:pt x="446" y="150"/>
                  </a:lnTo>
                  <a:lnTo>
                    <a:pt x="464" y="161"/>
                  </a:lnTo>
                  <a:lnTo>
                    <a:pt x="482" y="173"/>
                  </a:lnTo>
                  <a:lnTo>
                    <a:pt x="499" y="189"/>
                  </a:lnTo>
                  <a:lnTo>
                    <a:pt x="518" y="206"/>
                  </a:lnTo>
                  <a:lnTo>
                    <a:pt x="522" y="211"/>
                  </a:lnTo>
                  <a:lnTo>
                    <a:pt x="525" y="219"/>
                  </a:lnTo>
                  <a:lnTo>
                    <a:pt x="528" y="227"/>
                  </a:lnTo>
                  <a:lnTo>
                    <a:pt x="530" y="237"/>
                  </a:lnTo>
                  <a:lnTo>
                    <a:pt x="531" y="246"/>
                  </a:lnTo>
                  <a:lnTo>
                    <a:pt x="531" y="257"/>
                  </a:lnTo>
                  <a:lnTo>
                    <a:pt x="530" y="267"/>
                  </a:lnTo>
                  <a:lnTo>
                    <a:pt x="528" y="277"/>
                  </a:lnTo>
                  <a:lnTo>
                    <a:pt x="523" y="286"/>
                  </a:lnTo>
                  <a:lnTo>
                    <a:pt x="518" y="293"/>
                  </a:lnTo>
                </a:path>
              </a:pathLst>
            </a:custGeom>
            <a:solidFill>
              <a:srgbClr val="FFFFFF"/>
            </a:solidFill>
            <a:ln w="4763">
              <a:solidFill>
                <a:srgbClr val="000000"/>
              </a:solidFill>
              <a:round/>
              <a:headEnd/>
              <a:tailEnd/>
            </a:ln>
          </p:spPr>
          <p:txBody>
            <a:bodyPr/>
            <a:lstStyle/>
            <a:p>
              <a:endParaRPr lang="zh-CN" altLang="en-US" dirty="0">
                <a:latin typeface="微软雅黑" panose="020B0503020204020204" pitchFamily="34" charset="-122"/>
              </a:endParaRPr>
            </a:p>
          </p:txBody>
        </p:sp>
      </p:grpSp>
      <p:sp>
        <p:nvSpPr>
          <p:cNvPr id="209962" name="AutoShape 42"/>
          <p:cNvSpPr>
            <a:spLocks noChangeArrowheads="1"/>
          </p:cNvSpPr>
          <p:nvPr/>
        </p:nvSpPr>
        <p:spPr bwMode="auto">
          <a:xfrm>
            <a:off x="3132138" y="896938"/>
            <a:ext cx="4135437" cy="1763712"/>
          </a:xfrm>
          <a:prstGeom prst="cloudCallout">
            <a:avLst>
              <a:gd name="adj1" fmla="val -78407"/>
              <a:gd name="adj2" fmla="val 85718"/>
            </a:avLst>
          </a:prstGeom>
          <a:gradFill rotWithShape="1">
            <a:gsLst>
              <a:gs pos="0">
                <a:srgbClr val="000000"/>
              </a:gs>
              <a:gs pos="20000">
                <a:srgbClr val="000040"/>
              </a:gs>
              <a:gs pos="50000">
                <a:srgbClr val="400040"/>
              </a:gs>
              <a:gs pos="75000">
                <a:srgbClr val="8F0040"/>
              </a:gs>
              <a:gs pos="89999">
                <a:srgbClr val="F27300"/>
              </a:gs>
              <a:gs pos="100000">
                <a:srgbClr val="FFBF00"/>
              </a:gs>
            </a:gsLst>
            <a:lin ang="5400000" scaled="1"/>
          </a:gradFill>
          <a:ln>
            <a:noFill/>
          </a:ln>
          <a:effectLst>
            <a:outerShdw dist="53882" dir="2700000" algn="ctr" rotWithShape="0">
              <a:srgbClr val="04000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17999" tIns="46798" rIns="0" bIns="46798"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2400" b="1" dirty="0">
                <a:solidFill>
                  <a:schemeClr val="bg1"/>
                </a:solidFill>
                <a:latin typeface="微软雅黑" panose="020B0503020204020204" pitchFamily="34" charset="-122"/>
                <a:ea typeface="仿宋_GB2312" pitchFamily="49" charset="-122"/>
              </a:rPr>
              <a:t>大专以上学历、全国统考成绩合格，有专业实践经验。</a:t>
            </a:r>
          </a:p>
        </p:txBody>
      </p:sp>
      <p:sp>
        <p:nvSpPr>
          <p:cNvPr id="31750" name="Rectangle 35"/>
          <p:cNvSpPr>
            <a:spLocks noChangeArrowheads="1"/>
          </p:cNvSpPr>
          <p:nvPr/>
        </p:nvSpPr>
        <p:spPr bwMode="auto">
          <a:xfrm>
            <a:off x="2195513" y="303213"/>
            <a:ext cx="2881312"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altLang="zh-CN" sz="2400" dirty="0">
                <a:latin typeface="微软雅黑" panose="020B0503020204020204" pitchFamily="34" charset="-122"/>
              </a:rPr>
              <a:t>2.</a:t>
            </a:r>
            <a:r>
              <a:rPr lang="zh-CN" altLang="en-US" sz="2400" dirty="0">
                <a:latin typeface="微软雅黑" panose="020B0503020204020204" pitchFamily="34" charset="-122"/>
              </a:rPr>
              <a:t>专业人士资格管理</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09962"/>
                                        </p:tgtEl>
                                        <p:attrNameLst>
                                          <p:attrName>style.visibility</p:attrName>
                                        </p:attrNameLst>
                                      </p:cBhvr>
                                      <p:to>
                                        <p:strVal val="visible"/>
                                      </p:to>
                                    </p:set>
                                    <p:animEffect transition="in" filter="wipe(down)">
                                      <p:cBhvr>
                                        <p:cTn id="7" dur="2000"/>
                                        <p:tgtEl>
                                          <p:spTgt spid="209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6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1004888" y="65088"/>
            <a:ext cx="8139112" cy="596900"/>
          </a:xfrm>
          <a:prstGeom prst="rect">
            <a:avLst/>
          </a:prstGeom>
        </p:spPr>
        <p:txBody>
          <a:bodyPr/>
          <a:lstStyle/>
          <a:p>
            <a:r>
              <a:rPr lang="zh-CN" altLang="en-US" smtClean="0">
                <a:ea typeface="楷体_GB2312" pitchFamily="49" charset="-122"/>
              </a:rPr>
              <a:t>知识链接</a:t>
            </a:r>
          </a:p>
        </p:txBody>
      </p:sp>
      <p:grpSp>
        <p:nvGrpSpPr>
          <p:cNvPr id="32772" name="Group 5"/>
          <p:cNvGrpSpPr>
            <a:grpSpLocks/>
          </p:cNvGrpSpPr>
          <p:nvPr/>
        </p:nvGrpSpPr>
        <p:grpSpPr bwMode="auto">
          <a:xfrm>
            <a:off x="1692275" y="1006475"/>
            <a:ext cx="6013450" cy="3617913"/>
            <a:chOff x="1003" y="1344"/>
            <a:chExt cx="3989" cy="2338"/>
          </a:xfrm>
        </p:grpSpPr>
        <p:sp>
          <p:nvSpPr>
            <p:cNvPr id="61446" name="Oval 6"/>
            <p:cNvSpPr>
              <a:spLocks noChangeArrowheads="1"/>
            </p:cNvSpPr>
            <p:nvPr/>
          </p:nvSpPr>
          <p:spPr bwMode="gray">
            <a:xfrm>
              <a:off x="1488" y="2847"/>
              <a:ext cx="3504" cy="835"/>
            </a:xfrm>
            <a:prstGeom prst="ellipse">
              <a:avLst/>
            </a:prstGeom>
            <a:gradFill rotWithShape="1">
              <a:gsLst>
                <a:gs pos="0">
                  <a:schemeClr val="bg2"/>
                </a:gs>
                <a:gs pos="100000">
                  <a:schemeClr val="bg2">
                    <a:gamma/>
                    <a:tint val="3137"/>
                    <a:invGamma/>
                  </a:schemeClr>
                </a:gs>
              </a:gsLst>
              <a:lin ang="2700000" scaled="1"/>
            </a:gradFill>
            <a:ln>
              <a:noFill/>
            </a:ln>
            <a:effectLst/>
            <a:extLst>
              <a:ext uri="{91240B29-F687-4F45-9708-019B960494DF}">
                <a14:hiddenLine xmlns:a14="http://schemas.microsoft.com/office/drawing/2010/main" w="3175">
                  <a:solidFill>
                    <a:schemeClr val="tx1"/>
                  </a:solidFill>
                  <a:round/>
                  <a:headEnd/>
                  <a:tailEnd type="none" w="sm" len="sm"/>
                </a14:hiddenLine>
              </a:ext>
              <a:ext uri="{AF507438-7753-43E0-B8FC-AC1667EBCBE1}">
                <a14:hiddenEffects xmlns:a14="http://schemas.microsoft.com/office/drawing/2010/main">
                  <a:effectLst>
                    <a:outerShdw dist="71842" dir="2700000" algn="ctr" rotWithShape="0">
                      <a:schemeClr val="bg2"/>
                    </a:outerShdw>
                  </a:effectLst>
                </a14:hiddenEffects>
              </a:ext>
            </a:extLst>
          </p:spPr>
          <p:txBody>
            <a:bodyPr vert="eaVert" wrap="none" lIns="92075" tIns="46038" rIns="92075" bIns="46038" anchor="ctr"/>
            <a:lstStyle/>
            <a:p>
              <a:pPr>
                <a:defRPr/>
              </a:pPr>
              <a:endParaRPr lang="zh-CN" altLang="en-US" dirty="0">
                <a:latin typeface="微软雅黑" panose="020B0503020204020204" pitchFamily="34" charset="-122"/>
              </a:endParaRPr>
            </a:p>
          </p:txBody>
        </p:sp>
        <p:sp>
          <p:nvSpPr>
            <p:cNvPr id="61447" name="Oval 7"/>
            <p:cNvSpPr>
              <a:spLocks noChangeArrowheads="1"/>
            </p:cNvSpPr>
            <p:nvPr/>
          </p:nvSpPr>
          <p:spPr bwMode="gray">
            <a:xfrm rot="-998297">
              <a:off x="1054" y="1517"/>
              <a:ext cx="3583" cy="1900"/>
            </a:xfrm>
            <a:prstGeom prst="ellipse">
              <a:avLst/>
            </a:prstGeom>
            <a:gradFill rotWithShape="0">
              <a:gsLst>
                <a:gs pos="0">
                  <a:schemeClr val="bg2">
                    <a:gamma/>
                    <a:shade val="39216"/>
                    <a:invGamma/>
                  </a:schemeClr>
                </a:gs>
                <a:gs pos="50000">
                  <a:schemeClr val="bg2"/>
                </a:gs>
                <a:gs pos="100000">
                  <a:schemeClr val="bg2">
                    <a:gamma/>
                    <a:shade val="39216"/>
                    <a:invGamma/>
                  </a:schemeClr>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dirty="0">
                <a:latin typeface="微软雅黑" panose="020B0503020204020204" pitchFamily="34" charset="-122"/>
              </a:endParaRPr>
            </a:p>
          </p:txBody>
        </p:sp>
        <p:sp>
          <p:nvSpPr>
            <p:cNvPr id="32775" name="Oval 8"/>
            <p:cNvSpPr>
              <a:spLocks noChangeArrowheads="1"/>
            </p:cNvSpPr>
            <p:nvPr/>
          </p:nvSpPr>
          <p:spPr bwMode="gray">
            <a:xfrm rot="-998297">
              <a:off x="1066" y="1414"/>
              <a:ext cx="3505" cy="1841"/>
            </a:xfrm>
            <a:prstGeom prst="ellipse">
              <a:avLst/>
            </a:prstGeom>
            <a:gradFill rotWithShape="1">
              <a:gsLst>
                <a:gs pos="0">
                  <a:srgbClr val="2791BB"/>
                </a:gs>
                <a:gs pos="100000">
                  <a:srgbClr val="000000"/>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dirty="0">
                <a:latin typeface="微软雅黑" panose="020B0503020204020204" pitchFamily="34" charset="-122"/>
              </a:endParaRPr>
            </a:p>
          </p:txBody>
        </p:sp>
        <p:sp>
          <p:nvSpPr>
            <p:cNvPr id="61449" name="Arc 9"/>
            <p:cNvSpPr>
              <a:spLocks/>
            </p:cNvSpPr>
            <p:nvPr/>
          </p:nvSpPr>
          <p:spPr bwMode="gray">
            <a:xfrm rot="-998297">
              <a:off x="2740" y="1344"/>
              <a:ext cx="1795" cy="1239"/>
            </a:xfrm>
            <a:custGeom>
              <a:avLst/>
              <a:gdLst>
                <a:gd name="G0" fmla="+- 0 0 0"/>
                <a:gd name="G1" fmla="+- 17105 0 0"/>
                <a:gd name="G2" fmla="+- 21600 0 0"/>
                <a:gd name="T0" fmla="*/ 13190 w 21600"/>
                <a:gd name="T1" fmla="*/ 0 h 29046"/>
                <a:gd name="T2" fmla="*/ 17999 w 21600"/>
                <a:gd name="T3" fmla="*/ 29046 h 29046"/>
                <a:gd name="T4" fmla="*/ 0 w 21600"/>
                <a:gd name="T5" fmla="*/ 17105 h 29046"/>
              </a:gdLst>
              <a:ahLst/>
              <a:cxnLst>
                <a:cxn ang="0">
                  <a:pos x="T0" y="T1"/>
                </a:cxn>
                <a:cxn ang="0">
                  <a:pos x="T2" y="T3"/>
                </a:cxn>
                <a:cxn ang="0">
                  <a:pos x="T4" y="T5"/>
                </a:cxn>
              </a:cxnLst>
              <a:rect l="0" t="0" r="r" b="b"/>
              <a:pathLst>
                <a:path w="21600" h="29046" fill="none" extrusionOk="0">
                  <a:moveTo>
                    <a:pt x="13190" y="-1"/>
                  </a:moveTo>
                  <a:cubicBezTo>
                    <a:pt x="18493" y="4089"/>
                    <a:pt x="21600" y="10407"/>
                    <a:pt x="21600" y="17105"/>
                  </a:cubicBezTo>
                  <a:cubicBezTo>
                    <a:pt x="21600" y="21352"/>
                    <a:pt x="20347" y="25506"/>
                    <a:pt x="17999" y="29046"/>
                  </a:cubicBezTo>
                </a:path>
                <a:path w="21600" h="29046" stroke="0" extrusionOk="0">
                  <a:moveTo>
                    <a:pt x="13190" y="-1"/>
                  </a:moveTo>
                  <a:cubicBezTo>
                    <a:pt x="18493" y="4089"/>
                    <a:pt x="21600" y="10407"/>
                    <a:pt x="21600" y="17105"/>
                  </a:cubicBezTo>
                  <a:cubicBezTo>
                    <a:pt x="21600" y="21352"/>
                    <a:pt x="20347" y="25506"/>
                    <a:pt x="17999" y="29046"/>
                  </a:cubicBezTo>
                  <a:lnTo>
                    <a:pt x="0" y="17105"/>
                  </a:lnTo>
                  <a:close/>
                </a:path>
              </a:pathLst>
            </a:custGeom>
            <a:gradFill rotWithShape="1">
              <a:gsLst>
                <a:gs pos="0">
                  <a:schemeClr val="hlink"/>
                </a:gs>
                <a:gs pos="100000">
                  <a:schemeClr val="hlink">
                    <a:gamma/>
                    <a:tint val="66667"/>
                    <a:invGamma/>
                  </a:scheme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dirty="0">
                <a:latin typeface="微软雅黑" panose="020B0503020204020204" pitchFamily="34" charset="-122"/>
              </a:endParaRPr>
            </a:p>
          </p:txBody>
        </p:sp>
        <p:sp>
          <p:nvSpPr>
            <p:cNvPr id="61450" name="Arc 10"/>
            <p:cNvSpPr>
              <a:spLocks/>
            </p:cNvSpPr>
            <p:nvPr/>
          </p:nvSpPr>
          <p:spPr bwMode="gray">
            <a:xfrm rot="20601703" flipH="1">
              <a:off x="1221" y="2525"/>
              <a:ext cx="2067" cy="930"/>
            </a:xfrm>
            <a:custGeom>
              <a:avLst/>
              <a:gdLst>
                <a:gd name="G0" fmla="+- 3659 0 0"/>
                <a:gd name="G1" fmla="+- 0 0 0"/>
                <a:gd name="G2" fmla="+- 21600 0 0"/>
                <a:gd name="T0" fmla="*/ 25114 w 25114"/>
                <a:gd name="T1" fmla="*/ 2497 h 21600"/>
                <a:gd name="T2" fmla="*/ 0 w 25114"/>
                <a:gd name="T3" fmla="*/ 21288 h 21600"/>
                <a:gd name="T4" fmla="*/ 3659 w 25114"/>
                <a:gd name="T5" fmla="*/ 0 h 21600"/>
              </a:gdLst>
              <a:ahLst/>
              <a:cxnLst>
                <a:cxn ang="0">
                  <a:pos x="T0" y="T1"/>
                </a:cxn>
                <a:cxn ang="0">
                  <a:pos x="T2" y="T3"/>
                </a:cxn>
                <a:cxn ang="0">
                  <a:pos x="T4" y="T5"/>
                </a:cxn>
              </a:cxnLst>
              <a:rect l="0" t="0" r="r" b="b"/>
              <a:pathLst>
                <a:path w="25114" h="21600" fill="none" extrusionOk="0">
                  <a:moveTo>
                    <a:pt x="25114" y="2497"/>
                  </a:moveTo>
                  <a:cubicBezTo>
                    <a:pt x="23846" y="13386"/>
                    <a:pt x="14622" y="21599"/>
                    <a:pt x="3659" y="21600"/>
                  </a:cubicBezTo>
                  <a:cubicBezTo>
                    <a:pt x="2432" y="21600"/>
                    <a:pt x="1208" y="21495"/>
                    <a:pt x="0" y="21287"/>
                  </a:cubicBezTo>
                </a:path>
                <a:path w="25114" h="21600" stroke="0" extrusionOk="0">
                  <a:moveTo>
                    <a:pt x="25114" y="2497"/>
                  </a:moveTo>
                  <a:cubicBezTo>
                    <a:pt x="23846" y="13386"/>
                    <a:pt x="14622" y="21599"/>
                    <a:pt x="3659" y="21600"/>
                  </a:cubicBezTo>
                  <a:cubicBezTo>
                    <a:pt x="2432" y="21600"/>
                    <a:pt x="1208" y="21495"/>
                    <a:pt x="0" y="21287"/>
                  </a:cubicBezTo>
                  <a:lnTo>
                    <a:pt x="3659" y="0"/>
                  </a:lnTo>
                  <a:close/>
                </a:path>
              </a:pathLst>
            </a:custGeom>
            <a:gradFill rotWithShape="1">
              <a:gsLst>
                <a:gs pos="0">
                  <a:schemeClr val="accent1"/>
                </a:gs>
                <a:gs pos="100000">
                  <a:schemeClr val="accent1">
                    <a:gamma/>
                    <a:shade val="60784"/>
                    <a:invGamma/>
                  </a:scheme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dirty="0">
                <a:latin typeface="微软雅黑" panose="020B0503020204020204" pitchFamily="34" charset="-122"/>
              </a:endParaRPr>
            </a:p>
          </p:txBody>
        </p:sp>
        <p:sp>
          <p:nvSpPr>
            <p:cNvPr id="32778" name="Arc 11"/>
            <p:cNvSpPr>
              <a:spLocks/>
            </p:cNvSpPr>
            <p:nvPr/>
          </p:nvSpPr>
          <p:spPr bwMode="gray">
            <a:xfrm rot="-998297">
              <a:off x="1811" y="1396"/>
              <a:ext cx="1974" cy="893"/>
            </a:xfrm>
            <a:custGeom>
              <a:avLst/>
              <a:gdLst>
                <a:gd name="T0" fmla="*/ 0 w 23826"/>
                <a:gd name="T1" fmla="*/ 111 h 21600"/>
                <a:gd name="T2" fmla="*/ 1974 w 23826"/>
                <a:gd name="T3" fmla="*/ 193 h 21600"/>
                <a:gd name="T4" fmla="*/ 864 w 23826"/>
                <a:gd name="T5" fmla="*/ 893 h 21600"/>
                <a:gd name="T6" fmla="*/ 0 60000 65536"/>
                <a:gd name="T7" fmla="*/ 0 60000 65536"/>
                <a:gd name="T8" fmla="*/ 0 60000 65536"/>
              </a:gdLst>
              <a:ahLst/>
              <a:cxnLst>
                <a:cxn ang="T6">
                  <a:pos x="T0" y="T1"/>
                </a:cxn>
                <a:cxn ang="T7">
                  <a:pos x="T2" y="T3"/>
                </a:cxn>
                <a:cxn ang="T8">
                  <a:pos x="T4" y="T5"/>
                </a:cxn>
              </a:cxnLst>
              <a:rect l="0" t="0" r="r" b="b"/>
              <a:pathLst>
                <a:path w="23826" h="21600" fill="none" extrusionOk="0">
                  <a:moveTo>
                    <a:pt x="0" y="2683"/>
                  </a:moveTo>
                  <a:cubicBezTo>
                    <a:pt x="3193" y="923"/>
                    <a:pt x="6780" y="-1"/>
                    <a:pt x="10427" y="0"/>
                  </a:cubicBezTo>
                  <a:cubicBezTo>
                    <a:pt x="15290" y="0"/>
                    <a:pt x="20011" y="1641"/>
                    <a:pt x="23825" y="4658"/>
                  </a:cubicBezTo>
                </a:path>
                <a:path w="23826" h="21600" stroke="0" extrusionOk="0">
                  <a:moveTo>
                    <a:pt x="0" y="2683"/>
                  </a:moveTo>
                  <a:cubicBezTo>
                    <a:pt x="3193" y="923"/>
                    <a:pt x="6780" y="-1"/>
                    <a:pt x="10427" y="0"/>
                  </a:cubicBezTo>
                  <a:cubicBezTo>
                    <a:pt x="15290" y="0"/>
                    <a:pt x="20011" y="1641"/>
                    <a:pt x="23825" y="4658"/>
                  </a:cubicBezTo>
                  <a:lnTo>
                    <a:pt x="10427" y="21600"/>
                  </a:lnTo>
                  <a:lnTo>
                    <a:pt x="0" y="2683"/>
                  </a:lnTo>
                  <a:close/>
                </a:path>
              </a:pathLst>
            </a:custGeom>
            <a:gradFill rotWithShape="1">
              <a:gsLst>
                <a:gs pos="0">
                  <a:srgbClr val="5CB8CA"/>
                </a:gs>
                <a:gs pos="100000">
                  <a:srgbClr val="30616A"/>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latin typeface="微软雅黑" panose="020B0503020204020204" pitchFamily="34" charset="-122"/>
              </a:endParaRPr>
            </a:p>
          </p:txBody>
        </p:sp>
        <p:sp>
          <p:nvSpPr>
            <p:cNvPr id="61452" name="Arc 12"/>
            <p:cNvSpPr>
              <a:spLocks/>
            </p:cNvSpPr>
            <p:nvPr/>
          </p:nvSpPr>
          <p:spPr bwMode="gray">
            <a:xfrm rot="20601703" flipH="1">
              <a:off x="1003" y="1728"/>
              <a:ext cx="1795" cy="1331"/>
            </a:xfrm>
            <a:custGeom>
              <a:avLst/>
              <a:gdLst>
                <a:gd name="G0" fmla="+- 0 0 0"/>
                <a:gd name="G1" fmla="+- 20162 0 0"/>
                <a:gd name="G2" fmla="+- 21600 0 0"/>
                <a:gd name="T0" fmla="*/ 7749 w 21600"/>
                <a:gd name="T1" fmla="*/ 0 h 30685"/>
                <a:gd name="T2" fmla="*/ 18863 w 21600"/>
                <a:gd name="T3" fmla="*/ 30685 h 30685"/>
                <a:gd name="T4" fmla="*/ 0 w 21600"/>
                <a:gd name="T5" fmla="*/ 20162 h 30685"/>
              </a:gdLst>
              <a:ahLst/>
              <a:cxnLst>
                <a:cxn ang="0">
                  <a:pos x="T0" y="T1"/>
                </a:cxn>
                <a:cxn ang="0">
                  <a:pos x="T2" y="T3"/>
                </a:cxn>
                <a:cxn ang="0">
                  <a:pos x="T4" y="T5"/>
                </a:cxn>
              </a:cxnLst>
              <a:rect l="0" t="0" r="r" b="b"/>
              <a:pathLst>
                <a:path w="21600" h="30685" fill="none" extrusionOk="0">
                  <a:moveTo>
                    <a:pt x="7749" y="-1"/>
                  </a:moveTo>
                  <a:cubicBezTo>
                    <a:pt x="16093" y="3206"/>
                    <a:pt x="21600" y="11222"/>
                    <a:pt x="21600" y="20162"/>
                  </a:cubicBezTo>
                  <a:cubicBezTo>
                    <a:pt x="21600" y="23845"/>
                    <a:pt x="20657" y="27468"/>
                    <a:pt x="18863" y="30685"/>
                  </a:cubicBezTo>
                </a:path>
                <a:path w="21600" h="30685" stroke="0" extrusionOk="0">
                  <a:moveTo>
                    <a:pt x="7749" y="-1"/>
                  </a:moveTo>
                  <a:cubicBezTo>
                    <a:pt x="16093" y="3206"/>
                    <a:pt x="21600" y="11222"/>
                    <a:pt x="21600" y="20162"/>
                  </a:cubicBezTo>
                  <a:cubicBezTo>
                    <a:pt x="21600" y="23845"/>
                    <a:pt x="20657" y="27468"/>
                    <a:pt x="18863" y="30685"/>
                  </a:cubicBezTo>
                  <a:lnTo>
                    <a:pt x="0" y="20162"/>
                  </a:lnTo>
                  <a:close/>
                </a:path>
              </a:pathLst>
            </a:custGeom>
            <a:gradFill rotWithShape="1">
              <a:gsLst>
                <a:gs pos="0">
                  <a:schemeClr val="tx1"/>
                </a:gs>
                <a:gs pos="100000">
                  <a:schemeClr val="tx1">
                    <a:gamma/>
                    <a:shade val="54510"/>
                    <a:invGamma/>
                  </a:schemeClr>
                </a:gs>
              </a:gsLst>
              <a:lin ang="270000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dirty="0">
                <a:latin typeface="微软雅黑" panose="020B0503020204020204" pitchFamily="34" charset="-122"/>
              </a:endParaRPr>
            </a:p>
          </p:txBody>
        </p:sp>
        <p:sp>
          <p:nvSpPr>
            <p:cNvPr id="61453" name="Oval 13"/>
            <p:cNvSpPr>
              <a:spLocks noChangeArrowheads="1"/>
            </p:cNvSpPr>
            <p:nvPr/>
          </p:nvSpPr>
          <p:spPr bwMode="gray">
            <a:xfrm rot="-998297">
              <a:off x="1987" y="1864"/>
              <a:ext cx="1699" cy="844"/>
            </a:xfrm>
            <a:prstGeom prst="ellipse">
              <a:avLst/>
            </a:prstGeom>
            <a:gradFill rotWithShape="0">
              <a:gsLst>
                <a:gs pos="0">
                  <a:schemeClr val="bg2"/>
                </a:gs>
                <a:gs pos="50000">
                  <a:schemeClr val="bg2">
                    <a:gamma/>
                    <a:tint val="24314"/>
                    <a:invGamma/>
                  </a:schemeClr>
                </a:gs>
                <a:gs pos="100000">
                  <a:schemeClr val="bg2"/>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dirty="0">
                <a:latin typeface="微软雅黑" panose="020B0503020204020204" pitchFamily="34" charset="-122"/>
              </a:endParaRPr>
            </a:p>
          </p:txBody>
        </p:sp>
        <p:sp>
          <p:nvSpPr>
            <p:cNvPr id="32781" name="Text Box 14"/>
            <p:cNvSpPr txBox="1">
              <a:spLocks noChangeArrowheads="1"/>
            </p:cNvSpPr>
            <p:nvPr/>
          </p:nvSpPr>
          <p:spPr bwMode="gray">
            <a:xfrm>
              <a:off x="1389" y="2292"/>
              <a:ext cx="444"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en-US" altLang="zh-CN" b="1">
                  <a:solidFill>
                    <a:srgbClr val="FFFFFF"/>
                  </a:solidFill>
                  <a:latin typeface="Verdana" pitchFamily="34" charset="0"/>
                </a:rPr>
                <a:t>……</a:t>
              </a:r>
            </a:p>
          </p:txBody>
        </p:sp>
        <p:sp>
          <p:nvSpPr>
            <p:cNvPr id="32782" name="Text Box 15"/>
            <p:cNvSpPr txBox="1">
              <a:spLocks noChangeArrowheads="1"/>
            </p:cNvSpPr>
            <p:nvPr/>
          </p:nvSpPr>
          <p:spPr bwMode="gray">
            <a:xfrm>
              <a:off x="2358" y="1519"/>
              <a:ext cx="893"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a:solidFill>
                    <a:srgbClr val="FFFFFF"/>
                  </a:solidFill>
                  <a:latin typeface="Verdana" pitchFamily="34" charset="0"/>
                </a:rPr>
                <a:t>结构工程师</a:t>
              </a:r>
            </a:p>
          </p:txBody>
        </p:sp>
        <p:sp>
          <p:nvSpPr>
            <p:cNvPr id="32783" name="Text Box 16"/>
            <p:cNvSpPr txBox="1">
              <a:spLocks noChangeArrowheads="1"/>
            </p:cNvSpPr>
            <p:nvPr/>
          </p:nvSpPr>
          <p:spPr bwMode="gray">
            <a:xfrm>
              <a:off x="3664" y="1712"/>
              <a:ext cx="585"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a:solidFill>
                    <a:srgbClr val="FFFFFF"/>
                  </a:solidFill>
                  <a:latin typeface="Verdana" pitchFamily="34" charset="0"/>
                </a:rPr>
                <a:t>造价师</a:t>
              </a:r>
            </a:p>
          </p:txBody>
        </p:sp>
        <p:grpSp>
          <p:nvGrpSpPr>
            <p:cNvPr id="32784" name="Group 17"/>
            <p:cNvGrpSpPr>
              <a:grpSpLocks/>
            </p:cNvGrpSpPr>
            <p:nvPr/>
          </p:nvGrpSpPr>
          <p:grpSpPr bwMode="auto">
            <a:xfrm>
              <a:off x="2981" y="1931"/>
              <a:ext cx="1719" cy="1171"/>
              <a:chOff x="2981" y="1931"/>
              <a:chExt cx="1719" cy="1171"/>
            </a:xfrm>
          </p:grpSpPr>
          <p:sp>
            <p:nvSpPr>
              <p:cNvPr id="61458" name="Freeform 18"/>
              <p:cNvSpPr>
                <a:spLocks/>
              </p:cNvSpPr>
              <p:nvPr/>
            </p:nvSpPr>
            <p:spPr bwMode="gray">
              <a:xfrm>
                <a:off x="3570" y="2316"/>
                <a:ext cx="1118" cy="240"/>
              </a:xfrm>
              <a:custGeom>
                <a:avLst/>
                <a:gdLst>
                  <a:gd name="T0" fmla="*/ 21 w 1117"/>
                  <a:gd name="T1" fmla="*/ 888 h 1119"/>
                  <a:gd name="T2" fmla="*/ 1117 w 1117"/>
                  <a:gd name="T3" fmla="*/ 0 h 1119"/>
                  <a:gd name="T4" fmla="*/ 1093 w 1117"/>
                  <a:gd name="T5" fmla="*/ 256 h 1119"/>
                  <a:gd name="T6" fmla="*/ 717 w 1117"/>
                  <a:gd name="T7" fmla="*/ 704 h 1119"/>
                  <a:gd name="T8" fmla="*/ 17 w 1117"/>
                  <a:gd name="T9" fmla="*/ 1119 h 1119"/>
                  <a:gd name="T10" fmla="*/ 21 w 1117"/>
                  <a:gd name="T11" fmla="*/ 888 h 1119"/>
                </a:gdLst>
                <a:ahLst/>
                <a:cxnLst>
                  <a:cxn ang="0">
                    <a:pos x="T0" y="T1"/>
                  </a:cxn>
                  <a:cxn ang="0">
                    <a:pos x="T2" y="T3"/>
                  </a:cxn>
                  <a:cxn ang="0">
                    <a:pos x="T4" y="T5"/>
                  </a:cxn>
                  <a:cxn ang="0">
                    <a:pos x="T6" y="T7"/>
                  </a:cxn>
                  <a:cxn ang="0">
                    <a:pos x="T8" y="T9"/>
                  </a:cxn>
                  <a:cxn ang="0">
                    <a:pos x="T10" y="T11"/>
                  </a:cxn>
                </a:cxnLst>
                <a:rect l="0" t="0" r="r" b="b"/>
                <a:pathLst>
                  <a:path w="1117" h="1119">
                    <a:moveTo>
                      <a:pt x="21" y="888"/>
                    </a:moveTo>
                    <a:lnTo>
                      <a:pt x="1117" y="0"/>
                    </a:lnTo>
                    <a:lnTo>
                      <a:pt x="1093" y="256"/>
                    </a:lnTo>
                    <a:cubicBezTo>
                      <a:pt x="1026" y="373"/>
                      <a:pt x="896" y="560"/>
                      <a:pt x="717" y="704"/>
                    </a:cubicBezTo>
                    <a:cubicBezTo>
                      <a:pt x="538" y="848"/>
                      <a:pt x="133" y="1088"/>
                      <a:pt x="17" y="1119"/>
                    </a:cubicBezTo>
                    <a:cubicBezTo>
                      <a:pt x="0" y="1037"/>
                      <a:pt x="21" y="888"/>
                      <a:pt x="21" y="888"/>
                    </a:cubicBezTo>
                    <a:close/>
                  </a:path>
                </a:pathLst>
              </a:custGeom>
              <a:gradFill rotWithShape="0">
                <a:gsLst>
                  <a:gs pos="0">
                    <a:schemeClr val="folHlink">
                      <a:gamma/>
                      <a:shade val="60784"/>
                      <a:invGamma/>
                    </a:schemeClr>
                  </a:gs>
                  <a:gs pos="100000">
                    <a:schemeClr val="folHlink"/>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endParaRPr lang="zh-CN" altLang="en-US" dirty="0">
                  <a:latin typeface="微软雅黑" panose="020B0503020204020204" pitchFamily="34" charset="-122"/>
                </a:endParaRPr>
              </a:p>
            </p:txBody>
          </p:sp>
          <p:sp>
            <p:nvSpPr>
              <p:cNvPr id="61459" name="Arc 19"/>
              <p:cNvSpPr>
                <a:spLocks/>
              </p:cNvSpPr>
              <p:nvPr/>
            </p:nvSpPr>
            <p:spPr bwMode="gray">
              <a:xfrm rot="-1060795">
                <a:off x="2981" y="1931"/>
                <a:ext cx="1720" cy="1172"/>
              </a:xfrm>
              <a:custGeom>
                <a:avLst/>
                <a:gdLst>
                  <a:gd name="G0" fmla="+- 0 0 0"/>
                  <a:gd name="G1" fmla="+- 0 0 0"/>
                  <a:gd name="G2" fmla="+- 21600 0 0"/>
                  <a:gd name="T0" fmla="*/ 18016 w 18016"/>
                  <a:gd name="T1" fmla="*/ 11915 h 21282"/>
                  <a:gd name="T2" fmla="*/ 3695 w 18016"/>
                  <a:gd name="T3" fmla="*/ 21282 h 21282"/>
                  <a:gd name="T4" fmla="*/ 0 w 18016"/>
                  <a:gd name="T5" fmla="*/ 0 h 21282"/>
                </a:gdLst>
                <a:ahLst/>
                <a:cxnLst>
                  <a:cxn ang="0">
                    <a:pos x="T0" y="T1"/>
                  </a:cxn>
                  <a:cxn ang="0">
                    <a:pos x="T2" y="T3"/>
                  </a:cxn>
                  <a:cxn ang="0">
                    <a:pos x="T4" y="T5"/>
                  </a:cxn>
                </a:cxnLst>
                <a:rect l="0" t="0" r="r" b="b"/>
                <a:pathLst>
                  <a:path w="18016" h="21282" fill="none" extrusionOk="0">
                    <a:moveTo>
                      <a:pt x="18016" y="11915"/>
                    </a:moveTo>
                    <a:cubicBezTo>
                      <a:pt x="14735" y="16875"/>
                      <a:pt x="9554" y="20264"/>
                      <a:pt x="3694" y="21281"/>
                    </a:cubicBezTo>
                  </a:path>
                  <a:path w="18016" h="21282" stroke="0" extrusionOk="0">
                    <a:moveTo>
                      <a:pt x="18016" y="11915"/>
                    </a:moveTo>
                    <a:cubicBezTo>
                      <a:pt x="14735" y="16875"/>
                      <a:pt x="9554" y="20264"/>
                      <a:pt x="3694" y="21281"/>
                    </a:cubicBezTo>
                    <a:lnTo>
                      <a:pt x="0" y="0"/>
                    </a:lnTo>
                    <a:close/>
                  </a:path>
                </a:pathLst>
              </a:custGeom>
              <a:gradFill rotWithShape="1">
                <a:gsLst>
                  <a:gs pos="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dirty="0">
                  <a:latin typeface="微软雅黑" panose="020B0503020204020204" pitchFamily="34" charset="-122"/>
                </a:endParaRPr>
              </a:p>
            </p:txBody>
          </p:sp>
          <p:sp>
            <p:nvSpPr>
              <p:cNvPr id="61460" name="Freeform 20"/>
              <p:cNvSpPr>
                <a:spLocks/>
              </p:cNvSpPr>
              <p:nvPr/>
            </p:nvSpPr>
            <p:spPr bwMode="gray">
              <a:xfrm>
                <a:off x="3026" y="2616"/>
                <a:ext cx="582" cy="239"/>
              </a:xfrm>
              <a:custGeom>
                <a:avLst/>
                <a:gdLst>
                  <a:gd name="T0" fmla="*/ 582 w 582"/>
                  <a:gd name="T1" fmla="*/ 572 h 826"/>
                  <a:gd name="T2" fmla="*/ 562 w 582"/>
                  <a:gd name="T3" fmla="*/ 826 h 826"/>
                  <a:gd name="T4" fmla="*/ 0 w 582"/>
                  <a:gd name="T5" fmla="*/ 42 h 826"/>
                  <a:gd name="T6" fmla="*/ 90 w 582"/>
                  <a:gd name="T7" fmla="*/ 0 h 826"/>
                  <a:gd name="T8" fmla="*/ 582 w 582"/>
                  <a:gd name="T9" fmla="*/ 572 h 826"/>
                </a:gdLst>
                <a:ahLst/>
                <a:cxnLst>
                  <a:cxn ang="0">
                    <a:pos x="T0" y="T1"/>
                  </a:cxn>
                  <a:cxn ang="0">
                    <a:pos x="T2" y="T3"/>
                  </a:cxn>
                  <a:cxn ang="0">
                    <a:pos x="T4" y="T5"/>
                  </a:cxn>
                  <a:cxn ang="0">
                    <a:pos x="T6" y="T7"/>
                  </a:cxn>
                  <a:cxn ang="0">
                    <a:pos x="T8" y="T9"/>
                  </a:cxn>
                </a:cxnLst>
                <a:rect l="0" t="0" r="r" b="b"/>
                <a:pathLst>
                  <a:path w="582" h="826">
                    <a:moveTo>
                      <a:pt x="582" y="572"/>
                    </a:moveTo>
                    <a:lnTo>
                      <a:pt x="562" y="826"/>
                    </a:lnTo>
                    <a:lnTo>
                      <a:pt x="0" y="42"/>
                    </a:lnTo>
                    <a:lnTo>
                      <a:pt x="90" y="0"/>
                    </a:lnTo>
                    <a:lnTo>
                      <a:pt x="582" y="572"/>
                    </a:lnTo>
                    <a:close/>
                  </a:path>
                </a:pathLst>
              </a:custGeom>
              <a:gradFill rotWithShape="1">
                <a:gsLst>
                  <a:gs pos="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endParaRPr lang="zh-CN" altLang="en-US" dirty="0">
                  <a:latin typeface="微软雅黑" panose="020B0503020204020204" pitchFamily="34" charset="-122"/>
                </a:endParaRPr>
              </a:p>
            </p:txBody>
          </p:sp>
          <p:sp>
            <p:nvSpPr>
              <p:cNvPr id="32791" name="Text Box 21"/>
              <p:cNvSpPr txBox="1">
                <a:spLocks noChangeArrowheads="1"/>
              </p:cNvSpPr>
              <p:nvPr/>
            </p:nvSpPr>
            <p:spPr bwMode="gray">
              <a:xfrm>
                <a:off x="3398" y="2443"/>
                <a:ext cx="738" cy="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sz="2400" b="1">
                    <a:solidFill>
                      <a:srgbClr val="FFFFFF"/>
                    </a:solidFill>
                    <a:latin typeface="Verdana" pitchFamily="34" charset="0"/>
                  </a:rPr>
                  <a:t>建造师</a:t>
                </a:r>
              </a:p>
            </p:txBody>
          </p:sp>
        </p:grpSp>
        <p:sp>
          <p:nvSpPr>
            <p:cNvPr id="32785" name="Text Box 22"/>
            <p:cNvSpPr txBox="1">
              <a:spLocks noChangeArrowheads="1"/>
            </p:cNvSpPr>
            <p:nvPr/>
          </p:nvSpPr>
          <p:spPr bwMode="gray">
            <a:xfrm>
              <a:off x="2080" y="2911"/>
              <a:ext cx="585"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a:r>
                <a:rPr lang="zh-CN" altLang="en-US" b="1">
                  <a:solidFill>
                    <a:srgbClr val="FFFFFF"/>
                  </a:solidFill>
                  <a:latin typeface="Verdana" pitchFamily="34" charset="0"/>
                </a:rPr>
                <a:t>咨询师</a:t>
              </a:r>
            </a:p>
          </p:txBody>
        </p:sp>
        <p:sp>
          <p:nvSpPr>
            <p:cNvPr id="32786" name="Freeform 23"/>
            <p:cNvSpPr>
              <a:spLocks/>
            </p:cNvSpPr>
            <p:nvPr/>
          </p:nvSpPr>
          <p:spPr bwMode="gray">
            <a:xfrm>
              <a:off x="2928" y="2658"/>
              <a:ext cx="528" cy="698"/>
            </a:xfrm>
            <a:custGeom>
              <a:avLst/>
              <a:gdLst>
                <a:gd name="T0" fmla="*/ 0 w 528"/>
                <a:gd name="T1" fmla="*/ 34 h 698"/>
                <a:gd name="T2" fmla="*/ 248 w 528"/>
                <a:gd name="T3" fmla="*/ 546 h 698"/>
                <a:gd name="T4" fmla="*/ 256 w 528"/>
                <a:gd name="T5" fmla="*/ 698 h 698"/>
                <a:gd name="T6" fmla="*/ 435 w 528"/>
                <a:gd name="T7" fmla="*/ 642 h 698"/>
                <a:gd name="T8" fmla="*/ 528 w 528"/>
                <a:gd name="T9" fmla="*/ 594 h 698"/>
                <a:gd name="T10" fmla="*/ 119 w 528"/>
                <a:gd name="T11" fmla="*/ 0 h 698"/>
                <a:gd name="T12" fmla="*/ 0 w 528"/>
                <a:gd name="T13" fmla="*/ 34 h 6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8" h="698">
                  <a:moveTo>
                    <a:pt x="0" y="34"/>
                  </a:moveTo>
                  <a:lnTo>
                    <a:pt x="248" y="546"/>
                  </a:lnTo>
                  <a:lnTo>
                    <a:pt x="256" y="698"/>
                  </a:lnTo>
                  <a:lnTo>
                    <a:pt x="435" y="642"/>
                  </a:lnTo>
                  <a:lnTo>
                    <a:pt x="528" y="594"/>
                  </a:lnTo>
                  <a:lnTo>
                    <a:pt x="119" y="0"/>
                  </a:lnTo>
                  <a:lnTo>
                    <a:pt x="0" y="34"/>
                  </a:lnTo>
                  <a:close/>
                </a:path>
              </a:pathLst>
            </a:custGeom>
            <a:solidFill>
              <a:schemeClr val="tx1">
                <a:alpha val="49019"/>
              </a:schemeClr>
            </a:soli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latin typeface="微软雅黑" panose="020B0503020204020204" pitchFamily="34" charset="-122"/>
              </a:endParaRPr>
            </a:p>
          </p:txBody>
        </p:sp>
        <p:sp>
          <p:nvSpPr>
            <p:cNvPr id="32787" name="Oval 24"/>
            <p:cNvSpPr>
              <a:spLocks noChangeArrowheads="1"/>
            </p:cNvSpPr>
            <p:nvPr/>
          </p:nvSpPr>
          <p:spPr bwMode="gray">
            <a:xfrm rot="-998297">
              <a:off x="2052" y="2022"/>
              <a:ext cx="1630" cy="701"/>
            </a:xfrm>
            <a:prstGeom prst="ellipse">
              <a:avLst/>
            </a:prstGeom>
            <a:solidFill>
              <a:srgbClr val="FFFFFF"/>
            </a:solidFill>
            <a:ln>
              <a:noFill/>
            </a:ln>
            <a:effectLst/>
            <a:extLst>
              <a:ext uri="{91240B29-F687-4F45-9708-019B960494DF}">
                <a14:hiddenLine xmlns:a14="http://schemas.microsoft.com/office/drawing/2010/main" w="12700">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en-US" dirty="0">
                <a:latin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1004888" y="65088"/>
            <a:ext cx="8139112" cy="596900"/>
          </a:xfrm>
          <a:prstGeom prst="rect">
            <a:avLst/>
          </a:prstGeom>
          <a:noFill/>
        </p:spPr>
        <p:txBody>
          <a:bodyPr/>
          <a:lstStyle/>
          <a:p>
            <a:r>
              <a:rPr lang="zh-CN" altLang="en-US" smtClean="0">
                <a:solidFill>
                  <a:schemeClr val="tx1"/>
                </a:solidFill>
              </a:rPr>
              <a:t>二级建造师资格证书</a:t>
            </a:r>
          </a:p>
        </p:txBody>
      </p:sp>
      <p:pic>
        <p:nvPicPr>
          <p:cNvPr id="8" name="Picture 5" descr="M:\素材资源\二级建造师印章.jpg"/>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4967288" y="1050925"/>
            <a:ext cx="4176712" cy="2979738"/>
          </a:xfrm>
          <a:prstGeom prst="rect">
            <a:avLst/>
          </a:prstGeom>
          <a:noFill/>
        </p:spPr>
      </p:pic>
      <p:pic>
        <p:nvPicPr>
          <p:cNvPr id="337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946150"/>
            <a:ext cx="3238500" cy="340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2350" y="974725"/>
            <a:ext cx="4967288"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0" name="Picture 6" descr="M:\素材资源\二级建造师印章.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2350" y="1168400"/>
            <a:ext cx="38449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5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2114550" y="1824038"/>
            <a:ext cx="2044700"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endParaRPr>
          </a:p>
        </p:txBody>
      </p:sp>
      <p:sp>
        <p:nvSpPr>
          <p:cNvPr id="3" name="MH_Others_2"/>
          <p:cNvSpPr/>
          <p:nvPr>
            <p:custDataLst>
              <p:tags r:id="rId3"/>
            </p:custDataLst>
          </p:nvPr>
        </p:nvSpPr>
        <p:spPr>
          <a:xfrm>
            <a:off x="1298575" y="1206500"/>
            <a:ext cx="3722688" cy="2792413"/>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endParaRPr>
          </a:p>
        </p:txBody>
      </p:sp>
      <p:sp>
        <p:nvSpPr>
          <p:cNvPr id="4" name="MH_Others_3"/>
          <p:cNvSpPr/>
          <p:nvPr>
            <p:custDataLst>
              <p:tags r:id="rId4"/>
            </p:custDataLst>
          </p:nvPr>
        </p:nvSpPr>
        <p:spPr>
          <a:xfrm>
            <a:off x="2255838" y="1944688"/>
            <a:ext cx="1744662" cy="13081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4400">
                <a:solidFill>
                  <a:srgbClr val="FFFFFF"/>
                </a:solidFill>
                <a:latin typeface="微软雅黑" panose="020B0503020204020204" pitchFamily="34" charset="-122"/>
                <a:ea typeface="微软雅黑" panose="020B0503020204020204" pitchFamily="34" charset="-122"/>
              </a:rPr>
              <a:t>目录</a:t>
            </a:r>
            <a:endParaRPr lang="en-US" altLang="zh-CN" sz="4400">
              <a:solidFill>
                <a:srgbClr val="FFFFFF"/>
              </a:solidFill>
              <a:latin typeface="微软雅黑" panose="020B0503020204020204" pitchFamily="34" charset="-122"/>
              <a:ea typeface="微软雅黑" panose="020B0503020204020204" pitchFamily="34" charset="-122"/>
            </a:endParaRPr>
          </a:p>
          <a:p>
            <a:pPr algn="ctr">
              <a:defRPr/>
            </a:pPr>
            <a:r>
              <a:rPr lang="en-US" altLang="zh-CN" sz="1400">
                <a:solidFill>
                  <a:srgbClr val="FFFFFF"/>
                </a:solidFill>
                <a:latin typeface="微软雅黑" panose="020B0503020204020204" pitchFamily="34" charset="-122"/>
                <a:ea typeface="微软雅黑" panose="020B0503020204020204" pitchFamily="34" charset="-122"/>
              </a:rPr>
              <a:t>CONTENTS</a:t>
            </a:r>
            <a:endParaRPr lang="zh-CN" altLang="en-US" sz="1400" dirty="0">
              <a:solidFill>
                <a:srgbClr val="FFFFFF"/>
              </a:solidFill>
              <a:latin typeface="微软雅黑" panose="020B0503020204020204" pitchFamily="34" charset="-122"/>
              <a:ea typeface="微软雅黑" panose="020B0503020204020204" pitchFamily="34" charset="-122"/>
            </a:endParaRPr>
          </a:p>
        </p:txBody>
      </p:sp>
      <p:sp>
        <p:nvSpPr>
          <p:cNvPr id="7" name="MH_Entry_1">
            <a:hlinkClick r:id="rId12" action="ppaction://hlinksldjump"/>
          </p:cNvPr>
          <p:cNvSpPr>
            <a:spLocks noChangeArrowheads="1"/>
          </p:cNvSpPr>
          <p:nvPr>
            <p:custDataLst>
              <p:tags r:id="rId5"/>
            </p:custDataLst>
          </p:nvPr>
        </p:nvSpPr>
        <p:spPr bwMode="auto">
          <a:xfrm>
            <a:off x="4586288" y="1000125"/>
            <a:ext cx="35782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1600">
                <a:solidFill>
                  <a:srgbClr val="A3A3A3"/>
                </a:solidFill>
                <a:latin typeface="+mn-lt"/>
                <a:ea typeface="+mn-ea"/>
              </a:rPr>
              <a:t>学习工程招投标基础知识</a:t>
            </a:r>
            <a:endParaRPr lang="zh-CN" altLang="en-US" sz="1600" dirty="0">
              <a:solidFill>
                <a:srgbClr val="A3A3A3"/>
              </a:solidFill>
              <a:latin typeface="+mn-lt"/>
              <a:ea typeface="+mn-ea"/>
            </a:endParaRPr>
          </a:p>
        </p:txBody>
      </p:sp>
      <p:sp>
        <p:nvSpPr>
          <p:cNvPr id="8" name="MH_Entry_2">
            <a:hlinkClick r:id="rId12" action="ppaction://hlinksldjump"/>
          </p:cNvPr>
          <p:cNvSpPr>
            <a:spLocks noChangeArrowheads="1"/>
          </p:cNvSpPr>
          <p:nvPr>
            <p:custDataLst>
              <p:tags r:id="rId6"/>
            </p:custDataLst>
          </p:nvPr>
        </p:nvSpPr>
        <p:spPr bwMode="auto">
          <a:xfrm>
            <a:off x="5402263" y="1809750"/>
            <a:ext cx="298291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1600">
                <a:solidFill>
                  <a:srgbClr val="A3A3A3"/>
                </a:solidFill>
                <a:latin typeface="+mn-lt"/>
                <a:ea typeface="+mn-ea"/>
              </a:rPr>
              <a:t>认识建筑市场</a:t>
            </a:r>
            <a:endParaRPr lang="zh-CN" altLang="en-US" sz="1600" dirty="0">
              <a:solidFill>
                <a:srgbClr val="A3A3A3"/>
              </a:solidFill>
              <a:latin typeface="+mn-lt"/>
              <a:ea typeface="+mn-ea"/>
            </a:endParaRPr>
          </a:p>
        </p:txBody>
      </p:sp>
      <p:sp>
        <p:nvSpPr>
          <p:cNvPr id="19" name="MH_Entry_3"/>
          <p:cNvSpPr>
            <a:spLocks noChangeArrowheads="1"/>
          </p:cNvSpPr>
          <p:nvPr>
            <p:custDataLst>
              <p:tags r:id="rId7"/>
            </p:custDataLst>
          </p:nvPr>
        </p:nvSpPr>
        <p:spPr bwMode="auto">
          <a:xfrm>
            <a:off x="5426075" y="2771775"/>
            <a:ext cx="30130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2000" b="1" dirty="0">
                <a:solidFill>
                  <a:schemeClr val="tx1">
                    <a:lumMod val="75000"/>
                    <a:lumOff val="25000"/>
                  </a:schemeClr>
                </a:solidFill>
                <a:latin typeface="+mn-lt"/>
                <a:ea typeface="+mn-ea"/>
              </a:rPr>
              <a:t>认识建设工程交易中心</a:t>
            </a:r>
          </a:p>
        </p:txBody>
      </p:sp>
      <p:sp>
        <p:nvSpPr>
          <p:cNvPr id="15" name="MH_Number_1">
            <a:hlinkClick r:id="rId12" action="ppaction://hlinksldjump"/>
          </p:cNvPr>
          <p:cNvSpPr/>
          <p:nvPr>
            <p:custDataLst>
              <p:tags r:id="rId8"/>
            </p:custDataLst>
          </p:nvPr>
        </p:nvSpPr>
        <p:spPr>
          <a:xfrm>
            <a:off x="3835400" y="1181100"/>
            <a:ext cx="550863"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1</a:t>
            </a:r>
            <a:endParaRPr lang="zh-CN" altLang="en-US" sz="2400" dirty="0">
              <a:solidFill>
                <a:srgbClr val="FFFFFF"/>
              </a:solidFill>
              <a:cs typeface="Arial Unicode MS" panose="020B0604020202020204" pitchFamily="34" charset="-122"/>
            </a:endParaRPr>
          </a:p>
        </p:txBody>
      </p:sp>
      <p:sp>
        <p:nvSpPr>
          <p:cNvPr id="17" name="MH_Number_2">
            <a:hlinkClick r:id="rId12" action="ppaction://hlinksldjump"/>
          </p:cNvPr>
          <p:cNvSpPr/>
          <p:nvPr>
            <p:custDataLst>
              <p:tags r:id="rId9"/>
            </p:custDataLst>
          </p:nvPr>
        </p:nvSpPr>
        <p:spPr>
          <a:xfrm>
            <a:off x="4662488" y="1893888"/>
            <a:ext cx="550862" cy="414337"/>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2</a:t>
            </a:r>
            <a:endParaRPr lang="zh-CN" altLang="en-US" sz="2400" dirty="0">
              <a:solidFill>
                <a:srgbClr val="FFFFFF"/>
              </a:solidFill>
              <a:cs typeface="Arial Unicode MS" panose="020B0604020202020204" pitchFamily="34" charset="-122"/>
            </a:endParaRPr>
          </a:p>
        </p:txBody>
      </p:sp>
      <p:sp>
        <p:nvSpPr>
          <p:cNvPr id="21" name="MH_Number_3"/>
          <p:cNvSpPr/>
          <p:nvPr>
            <p:custDataLst>
              <p:tags r:id="rId10"/>
            </p:custDataLst>
          </p:nvPr>
        </p:nvSpPr>
        <p:spPr>
          <a:xfrm>
            <a:off x="4684713" y="2838450"/>
            <a:ext cx="550862" cy="414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3</a:t>
            </a:r>
            <a:endParaRPr lang="zh-CN" altLang="en-US" sz="2400" dirty="0">
              <a:solidFill>
                <a:srgbClr val="FFFFFF"/>
              </a:solidFill>
              <a:cs typeface="Arial Unicode MS" panose="020B0604020202020204" pitchFamily="34" charset="-122"/>
            </a:endParaRPr>
          </a:p>
        </p:txBody>
      </p:sp>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body" idx="4294967295"/>
          </p:nvPr>
        </p:nvSpPr>
        <p:spPr>
          <a:xfrm>
            <a:off x="0" y="1816100"/>
            <a:ext cx="8218488" cy="1835150"/>
          </a:xfrm>
          <a:prstGeom prst="rect">
            <a:avLst/>
          </a:prstGeom>
        </p:spPr>
        <p:txBody>
          <a:bodyPr rtlCol="0">
            <a:normAutofit/>
          </a:bodyPr>
          <a:lstStyle/>
          <a:p>
            <a:pPr marL="271451" indent="-271451" defTabSz="514325" fontAlgn="auto">
              <a:lnSpc>
                <a:spcPct val="130000"/>
              </a:lnSpc>
              <a:spcAft>
                <a:spcPts val="0"/>
              </a:spcAft>
              <a:buFontTx/>
              <a:buNone/>
              <a:defRPr/>
            </a:pPr>
            <a:r>
              <a:rPr sz="2800" b="1" dirty="0" smtClean="0">
                <a:latin typeface="宋体" pitchFamily="2" charset="-122"/>
              </a:rPr>
              <a:t>　</a:t>
            </a:r>
            <a:r>
              <a:rPr lang="en-US" altLang="zh-CN" sz="2800" b="1" dirty="0" smtClean="0">
                <a:latin typeface="宋体" pitchFamily="2" charset="-122"/>
              </a:rPr>
              <a:t>1.</a:t>
            </a:r>
            <a:r>
              <a:rPr sz="2800" b="1" dirty="0" smtClean="0">
                <a:latin typeface="宋体" pitchFamily="2" charset="-122"/>
              </a:rPr>
              <a:t>建设工程交易中心的性质</a:t>
            </a:r>
          </a:p>
          <a:p>
            <a:pPr marL="271451" indent="-271451" defTabSz="514325" fontAlgn="auto">
              <a:lnSpc>
                <a:spcPct val="130000"/>
              </a:lnSpc>
              <a:spcAft>
                <a:spcPts val="0"/>
              </a:spcAft>
              <a:buFontTx/>
              <a:buNone/>
              <a:defRPr/>
            </a:pPr>
            <a:r>
              <a:rPr sz="2800" dirty="0" smtClean="0">
                <a:latin typeface="宋体" pitchFamily="2" charset="-122"/>
              </a:rPr>
              <a:t>   建设工程交易中心是一种有形建设工程市场。</a:t>
            </a:r>
          </a:p>
          <a:p>
            <a:pPr marL="271451" indent="-271451" defTabSz="514325" fontAlgn="auto">
              <a:lnSpc>
                <a:spcPct val="130000"/>
              </a:lnSpc>
              <a:spcAft>
                <a:spcPts val="0"/>
              </a:spcAft>
              <a:buFontTx/>
              <a:buNone/>
              <a:defRPr/>
            </a:pPr>
            <a:r>
              <a:rPr dirty="0" smtClean="0"/>
              <a:t>　</a:t>
            </a:r>
            <a:endParaRPr dirty="0"/>
          </a:p>
        </p:txBody>
      </p:sp>
      <p:sp>
        <p:nvSpPr>
          <p:cNvPr id="34819" name="Rectangle 3"/>
          <p:cNvSpPr>
            <a:spLocks noGrp="1" noChangeArrowheads="1"/>
          </p:cNvSpPr>
          <p:nvPr>
            <p:ph type="title" idx="4294967295"/>
          </p:nvPr>
        </p:nvSpPr>
        <p:spPr>
          <a:xfrm>
            <a:off x="0" y="1168400"/>
            <a:ext cx="7164388" cy="647700"/>
          </a:xfrm>
          <a:prstGeom prst="rect">
            <a:avLst/>
          </a:prstGeom>
        </p:spPr>
        <p:txBody>
          <a:bodyPr rtlCol="0">
            <a:normAutofit fontScale="90000"/>
          </a:bodyPr>
          <a:lstStyle/>
          <a:p>
            <a:pPr defTabSz="514325" fontAlgn="auto">
              <a:spcAft>
                <a:spcPts val="0"/>
              </a:spcAft>
              <a:buFontTx/>
              <a:buChar char="•"/>
              <a:defRPr/>
            </a:pPr>
            <a:r>
              <a:rPr lang="en-US" altLang="zh-CN" dirty="0">
                <a:latin typeface="宋体" pitchFamily="2" charset="-122"/>
              </a:rPr>
              <a:t> </a:t>
            </a:r>
            <a:r>
              <a:rPr lang="zh-CN" altLang="en-US" dirty="0">
                <a:latin typeface="宋体" pitchFamily="2" charset="-122"/>
              </a:rPr>
              <a:t>一、建设工程交易中心的性质和功能</a:t>
            </a:r>
            <a:br>
              <a:rPr lang="zh-CN" altLang="en-US" dirty="0">
                <a:latin typeface="宋体" pitchFamily="2" charset="-122"/>
              </a:rPr>
            </a:br>
            <a:endParaRPr lang="zh-CN" altLang="en-US" dirty="0">
              <a:latin typeface="宋体" pitchFamily="2" charset="-122"/>
            </a:endParaRPr>
          </a:p>
        </p:txBody>
      </p:sp>
      <p:pic>
        <p:nvPicPr>
          <p:cNvPr id="35844" name="Picture 6" descr="gif015">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699542"/>
            <a:ext cx="3744913"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48122" y="3253950"/>
            <a:ext cx="7940302" cy="1212640"/>
          </a:xfrm>
          <a:prstGeom prst="rect">
            <a:avLst/>
          </a:prstGeom>
        </p:spPr>
        <p:txBody>
          <a:bodyPr wrap="square">
            <a:spAutoFit/>
          </a:bodyPr>
          <a:lstStyle/>
          <a:p>
            <a:pPr>
              <a:lnSpc>
                <a:spcPct val="130000"/>
              </a:lnSpc>
            </a:pPr>
            <a:r>
              <a:rPr lang="zh-CN" altLang="en-US" sz="2800" dirty="0" smtClean="0">
                <a:solidFill>
                  <a:schemeClr val="accent1"/>
                </a:solidFill>
                <a:latin typeface="宋体" pitchFamily="2" charset="-122"/>
                <a:ea typeface="+mj-ea"/>
              </a:rPr>
              <a:t>是</a:t>
            </a:r>
            <a:r>
              <a:rPr lang="zh-CN" altLang="en-US" sz="2800" dirty="0">
                <a:solidFill>
                  <a:schemeClr val="accent1"/>
                </a:solidFill>
                <a:latin typeface="宋体" pitchFamily="2" charset="-122"/>
                <a:ea typeface="+mj-ea"/>
              </a:rPr>
              <a:t>经政府主管部门批准的，为建设工程交易活动提供服务的场所</a:t>
            </a:r>
            <a:r>
              <a:rPr lang="zh-CN" altLang="en-US" dirty="0">
                <a:latin typeface="宋体" panose="02010600030101010101" pitchFamily="2" charset="-122"/>
              </a:rPr>
              <a:t>。</a:t>
            </a:r>
          </a:p>
        </p:txBody>
      </p:sp>
    </p:spTree>
  </p:cSld>
  <p:clrMapOvr>
    <a:masterClrMapping/>
  </p:clrMapOvr>
  <p:transition>
    <p:pull dir="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004888" y="65088"/>
            <a:ext cx="8139112" cy="596900"/>
          </a:xfrm>
          <a:prstGeom prst="rect">
            <a:avLst/>
          </a:prstGeom>
        </p:spPr>
        <p:txBody>
          <a:bodyPr/>
          <a:lstStyle/>
          <a:p>
            <a:r>
              <a:rPr lang="en-US" altLang="zh-CN" smtClean="0"/>
              <a:t>         </a:t>
            </a:r>
          </a:p>
        </p:txBody>
      </p:sp>
      <p:sp>
        <p:nvSpPr>
          <p:cNvPr id="36867" name="Rectangle 5"/>
          <p:cNvSpPr>
            <a:spLocks noChangeArrowheads="1"/>
          </p:cNvSpPr>
          <p:nvPr/>
        </p:nvSpPr>
        <p:spPr bwMode="auto">
          <a:xfrm>
            <a:off x="0" y="842963"/>
            <a:ext cx="4284663" cy="253841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6" tIns="45718" rIns="91436" bIns="45718"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r>
              <a:rPr lang="en-US" altLang="zh-CN" sz="2800" dirty="0">
                <a:solidFill>
                  <a:srgbClr val="CC0099"/>
                </a:solidFill>
                <a:latin typeface="微软雅黑" panose="020B0503020204020204" pitchFamily="34" charset="-122"/>
              </a:rPr>
              <a:t>           2.</a:t>
            </a:r>
            <a:r>
              <a:rPr lang="zh-CN" altLang="en-US" sz="2800" dirty="0">
                <a:solidFill>
                  <a:srgbClr val="CC0099"/>
                </a:solidFill>
                <a:latin typeface="微软雅黑" panose="020B0503020204020204" pitchFamily="34" charset="-122"/>
              </a:rPr>
              <a:t>建设工程交易中心应具备的功能</a:t>
            </a:r>
          </a:p>
          <a:p>
            <a:pPr algn="ctr" eaLnBrk="1" hangingPunct="1"/>
            <a:r>
              <a:rPr lang="zh-CN" altLang="en-US" sz="2800" dirty="0">
                <a:solidFill>
                  <a:srgbClr val="CC0099"/>
                </a:solidFill>
                <a:latin typeface="微软雅黑" panose="020B0503020204020204" pitchFamily="34" charset="-122"/>
              </a:rPr>
              <a:t>（</a:t>
            </a:r>
            <a:r>
              <a:rPr lang="en-US" altLang="zh-CN" sz="2800" dirty="0">
                <a:solidFill>
                  <a:srgbClr val="CC0099"/>
                </a:solidFill>
                <a:latin typeface="微软雅黑" panose="020B0503020204020204" pitchFamily="34" charset="-122"/>
              </a:rPr>
              <a:t>1</a:t>
            </a:r>
            <a:r>
              <a:rPr lang="zh-CN" altLang="en-US" sz="2800" dirty="0">
                <a:solidFill>
                  <a:srgbClr val="CC0099"/>
                </a:solidFill>
                <a:latin typeface="微软雅黑" panose="020B0503020204020204" pitchFamily="34" charset="-122"/>
              </a:rPr>
              <a:t>）场所服务功能。</a:t>
            </a:r>
          </a:p>
          <a:p>
            <a:pPr algn="ctr" eaLnBrk="1" hangingPunct="1"/>
            <a:r>
              <a:rPr lang="zh-CN" altLang="en-US" sz="2800" dirty="0">
                <a:solidFill>
                  <a:srgbClr val="CC0099"/>
                </a:solidFill>
                <a:latin typeface="微软雅黑" panose="020B0503020204020204" pitchFamily="34" charset="-122"/>
              </a:rPr>
              <a:t>（</a:t>
            </a:r>
            <a:r>
              <a:rPr lang="en-US" altLang="zh-CN" sz="2800" dirty="0">
                <a:solidFill>
                  <a:srgbClr val="CC0099"/>
                </a:solidFill>
                <a:latin typeface="微软雅黑" panose="020B0503020204020204" pitchFamily="34" charset="-122"/>
              </a:rPr>
              <a:t>2</a:t>
            </a:r>
            <a:r>
              <a:rPr lang="zh-CN" altLang="en-US" sz="2800" dirty="0">
                <a:solidFill>
                  <a:srgbClr val="CC0099"/>
                </a:solidFill>
                <a:latin typeface="微软雅黑" panose="020B0503020204020204" pitchFamily="34" charset="-122"/>
              </a:rPr>
              <a:t>）信息服务功能。</a:t>
            </a:r>
          </a:p>
          <a:p>
            <a:pPr algn="ctr" eaLnBrk="1" hangingPunct="1"/>
            <a:r>
              <a:rPr lang="zh-CN" altLang="en-US" sz="2800" dirty="0">
                <a:solidFill>
                  <a:srgbClr val="CC0099"/>
                </a:solidFill>
                <a:latin typeface="微软雅黑" panose="020B0503020204020204" pitchFamily="34" charset="-122"/>
              </a:rPr>
              <a:t>（</a:t>
            </a:r>
            <a:r>
              <a:rPr lang="en-US" altLang="zh-CN" sz="2800" dirty="0">
                <a:solidFill>
                  <a:srgbClr val="CC0099"/>
                </a:solidFill>
                <a:latin typeface="微软雅黑" panose="020B0503020204020204" pitchFamily="34" charset="-122"/>
              </a:rPr>
              <a:t>3</a:t>
            </a:r>
            <a:r>
              <a:rPr lang="zh-CN" altLang="en-US" sz="2800" dirty="0">
                <a:solidFill>
                  <a:srgbClr val="CC0099"/>
                </a:solidFill>
                <a:latin typeface="微软雅黑" panose="020B0503020204020204" pitchFamily="34" charset="-122"/>
              </a:rPr>
              <a:t>）集中办公功能。</a:t>
            </a:r>
          </a:p>
          <a:p>
            <a:pPr algn="ctr" eaLnBrk="1" hangingPunct="1"/>
            <a:r>
              <a:rPr lang="zh-CN" altLang="en-US" sz="2800" dirty="0">
                <a:solidFill>
                  <a:srgbClr val="CC0099"/>
                </a:solidFill>
                <a:latin typeface="微软雅黑" panose="020B0503020204020204" pitchFamily="34" charset="-122"/>
              </a:rPr>
              <a:t>（</a:t>
            </a:r>
            <a:r>
              <a:rPr lang="en-US" altLang="zh-CN" sz="2800" dirty="0">
                <a:solidFill>
                  <a:srgbClr val="CC0099"/>
                </a:solidFill>
                <a:latin typeface="微软雅黑" panose="020B0503020204020204" pitchFamily="34" charset="-122"/>
              </a:rPr>
              <a:t>4</a:t>
            </a:r>
            <a:r>
              <a:rPr lang="zh-CN" altLang="en-US" sz="2800" dirty="0">
                <a:solidFill>
                  <a:srgbClr val="CC0099"/>
                </a:solidFill>
                <a:latin typeface="微软雅黑" panose="020B0503020204020204" pitchFamily="34" charset="-122"/>
              </a:rPr>
              <a:t>）咨询服务功能。</a:t>
            </a:r>
          </a:p>
        </p:txBody>
      </p:sp>
      <p:pic>
        <p:nvPicPr>
          <p:cNvPr id="36868"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1058863"/>
            <a:ext cx="4608512" cy="250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11530" y="483518"/>
            <a:ext cx="3390993" cy="392415"/>
          </a:xfrm>
          <a:prstGeom prst="rect">
            <a:avLst/>
          </a:prstGeom>
        </p:spPr>
        <p:txBody>
          <a:bodyPr wrap="none" lIns="68580" tIns="34290" rIns="68580" bIns="34290">
            <a:spAutoFit/>
          </a:bodyPr>
          <a:lstStyle/>
          <a:p>
            <a:r>
              <a:rPr lang="en-US" altLang="zh-CN" sz="2100" b="1" dirty="0" smtClean="0">
                <a:latin typeface="宋体" panose="02010600030101010101" pitchFamily="2" charset="-122"/>
              </a:rPr>
              <a:t>**</a:t>
            </a:r>
            <a:r>
              <a:rPr lang="zh-CN" altLang="en-GB" sz="2100" b="1" dirty="0" smtClean="0">
                <a:latin typeface="宋体" panose="02010600030101010101" pitchFamily="2" charset="-122"/>
              </a:rPr>
              <a:t>建设</a:t>
            </a:r>
            <a:r>
              <a:rPr lang="zh-CN" altLang="en-GB" sz="2100" b="1" dirty="0">
                <a:latin typeface="宋体" panose="02010600030101010101" pitchFamily="2" charset="-122"/>
              </a:rPr>
              <a:t>工程交易中心的作用</a:t>
            </a:r>
            <a:endParaRPr lang="zh-CN" altLang="en-US" sz="2100" b="1" dirty="0">
              <a:latin typeface="宋体" panose="02010600030101010101" pitchFamily="2" charset="-122"/>
            </a:endParaRPr>
          </a:p>
        </p:txBody>
      </p:sp>
      <p:sp>
        <p:nvSpPr>
          <p:cNvPr id="9" name="TextBox 8"/>
          <p:cNvSpPr txBox="1"/>
          <p:nvPr/>
        </p:nvSpPr>
        <p:spPr>
          <a:xfrm>
            <a:off x="811530" y="1059582"/>
            <a:ext cx="7623810" cy="1329595"/>
          </a:xfrm>
          <a:prstGeom prst="rect">
            <a:avLst/>
          </a:prstGeom>
          <a:noFill/>
        </p:spPr>
        <p:txBody>
          <a:bodyPr wrap="square" lIns="68580" tIns="34290" rIns="68580" bIns="34290" rtlCol="0">
            <a:spAutoFit/>
          </a:bodyPr>
          <a:lstStyle/>
          <a:p>
            <a:pPr>
              <a:lnSpc>
                <a:spcPct val="130000"/>
              </a:lnSpc>
            </a:pPr>
            <a:r>
              <a:rPr lang="zh-CN" altLang="en-US" sz="2100" dirty="0">
                <a:latin typeface="宋体" panose="02010600030101010101" pitchFamily="2" charset="-122"/>
              </a:rPr>
              <a:t>对于全部使用国有资金投资，以及国有资金投资占控股或主导地位的房屋建筑工程项目和市政工程项目，必须在建设工程交易中心报建、发布招标信息、合同授予、申领施工许可证。</a:t>
            </a:r>
          </a:p>
        </p:txBody>
      </p:sp>
      <p:sp>
        <p:nvSpPr>
          <p:cNvPr id="10" name="矩形 9"/>
          <p:cNvSpPr/>
          <p:nvPr/>
        </p:nvSpPr>
        <p:spPr>
          <a:xfrm>
            <a:off x="731520" y="2611108"/>
            <a:ext cx="4572000" cy="2008242"/>
          </a:xfrm>
          <a:prstGeom prst="rect">
            <a:avLst/>
          </a:prstGeom>
        </p:spPr>
        <p:txBody>
          <a:bodyPr lIns="68580" tIns="34290" rIns="68580" bIns="34290">
            <a:spAutoFit/>
          </a:bodyPr>
          <a:lstStyle/>
          <a:p>
            <a:pPr marL="457200" indent="-457200"/>
            <a:r>
              <a:rPr lang="en-US" altLang="zh-CN" sz="2100" b="1" dirty="0" smtClean="0">
                <a:latin typeface="宋体" panose="02010600030101010101" pitchFamily="2" charset="-122"/>
              </a:rPr>
              <a:t>**</a:t>
            </a:r>
            <a:r>
              <a:rPr lang="zh-CN" altLang="en-US" sz="2100" b="1" dirty="0" smtClean="0">
                <a:latin typeface="宋体" panose="02010600030101010101" pitchFamily="2" charset="-122"/>
              </a:rPr>
              <a:t>建设</a:t>
            </a:r>
            <a:r>
              <a:rPr lang="zh-CN" altLang="en-US" sz="2100" b="1" dirty="0">
                <a:latin typeface="宋体" panose="02010600030101010101" pitchFamily="2" charset="-122"/>
              </a:rPr>
              <a:t>工程交易中心的运行</a:t>
            </a:r>
            <a:r>
              <a:rPr lang="zh-CN" altLang="en-US" sz="2100" b="1" dirty="0" smtClean="0">
                <a:latin typeface="宋体" panose="02010600030101010101" pitchFamily="2" charset="-122"/>
              </a:rPr>
              <a:t>原则</a:t>
            </a:r>
            <a:endParaRPr lang="zh-CN" altLang="en-US" sz="2100" b="1" dirty="0">
              <a:latin typeface="宋体" panose="02010600030101010101" pitchFamily="2" charset="-122"/>
            </a:endParaRPr>
          </a:p>
          <a:p>
            <a:pPr marL="457200" indent="-457200"/>
            <a:r>
              <a:rPr lang="en-US" altLang="zh-CN" sz="2100" dirty="0">
                <a:latin typeface="宋体" panose="02010600030101010101" pitchFamily="2" charset="-122"/>
              </a:rPr>
              <a:t>  1</a:t>
            </a:r>
            <a:r>
              <a:rPr lang="zh-CN" altLang="en-US" sz="2100" dirty="0">
                <a:latin typeface="宋体" panose="02010600030101010101" pitchFamily="2" charset="-122"/>
              </a:rPr>
              <a:t>、</a:t>
            </a:r>
            <a:r>
              <a:rPr lang="zh-CN" altLang="en-GB" sz="2100" dirty="0">
                <a:latin typeface="宋体" panose="02010600030101010101" pitchFamily="2" charset="-122"/>
              </a:rPr>
              <a:t>信息公开原则</a:t>
            </a:r>
          </a:p>
          <a:p>
            <a:pPr marL="457200" indent="-457200"/>
            <a:r>
              <a:rPr lang="en-US" altLang="zh-CN" sz="2100" dirty="0">
                <a:latin typeface="宋体" panose="02010600030101010101" pitchFamily="2" charset="-122"/>
              </a:rPr>
              <a:t>  2</a:t>
            </a:r>
            <a:r>
              <a:rPr lang="zh-CN" altLang="en-US" sz="2100" dirty="0">
                <a:latin typeface="宋体" panose="02010600030101010101" pitchFamily="2" charset="-122"/>
              </a:rPr>
              <a:t>、</a:t>
            </a:r>
            <a:r>
              <a:rPr lang="zh-CN" altLang="en-GB" sz="2100" dirty="0">
                <a:latin typeface="宋体" panose="02010600030101010101" pitchFamily="2" charset="-122"/>
              </a:rPr>
              <a:t>依法管理原则</a:t>
            </a:r>
          </a:p>
          <a:p>
            <a:pPr marL="457200" indent="-457200"/>
            <a:r>
              <a:rPr lang="en-US" altLang="zh-CN" sz="2100" dirty="0">
                <a:latin typeface="宋体" panose="02010600030101010101" pitchFamily="2" charset="-122"/>
              </a:rPr>
              <a:t>  3</a:t>
            </a:r>
            <a:r>
              <a:rPr lang="zh-CN" altLang="en-US" sz="2100" dirty="0">
                <a:latin typeface="宋体" panose="02010600030101010101" pitchFamily="2" charset="-122"/>
              </a:rPr>
              <a:t>、公平竞争原则 </a:t>
            </a:r>
          </a:p>
          <a:p>
            <a:pPr marL="457200" indent="-457200"/>
            <a:r>
              <a:rPr lang="en-US" altLang="zh-CN" sz="2100" dirty="0">
                <a:latin typeface="宋体" panose="02010600030101010101" pitchFamily="2" charset="-122"/>
              </a:rPr>
              <a:t>  4</a:t>
            </a:r>
            <a:r>
              <a:rPr lang="zh-CN" altLang="en-US" sz="2100" dirty="0">
                <a:latin typeface="宋体" panose="02010600030101010101" pitchFamily="2" charset="-122"/>
              </a:rPr>
              <a:t>、</a:t>
            </a:r>
            <a:r>
              <a:rPr lang="zh-CN" altLang="en-GB" sz="2100" dirty="0">
                <a:latin typeface="宋体" panose="02010600030101010101" pitchFamily="2" charset="-122"/>
              </a:rPr>
              <a:t>属地进入原则</a:t>
            </a:r>
          </a:p>
          <a:p>
            <a:pPr marL="457200" indent="-457200"/>
            <a:r>
              <a:rPr lang="en-US" altLang="zh-CN" sz="2100" dirty="0">
                <a:latin typeface="宋体" panose="02010600030101010101" pitchFamily="2" charset="-122"/>
              </a:rPr>
              <a:t>  5</a:t>
            </a:r>
            <a:r>
              <a:rPr lang="zh-CN" altLang="en-US" sz="2100" dirty="0">
                <a:latin typeface="宋体" panose="02010600030101010101" pitchFamily="2" charset="-122"/>
              </a:rPr>
              <a:t>、办事公正原则</a:t>
            </a:r>
            <a:r>
              <a:rPr lang="zh-CN" altLang="en-US" dirty="0">
                <a:latin typeface="微软雅黑" panose="020B0503020204020204" pitchFamily="34" charset="-122"/>
              </a:rPr>
              <a:t> </a:t>
            </a:r>
            <a:endParaRPr lang="en-GB" altLang="zh-CN" dirty="0">
              <a:latin typeface="微软雅黑" panose="020B0503020204020204" pitchFamily="34" charset="-122"/>
            </a:endParaRPr>
          </a:p>
        </p:txBody>
      </p:sp>
    </p:spTree>
    <p:extLst>
      <p:ext uri="{BB962C8B-B14F-4D97-AF65-F5344CB8AC3E}">
        <p14:creationId xmlns:p14="http://schemas.microsoft.com/office/powerpoint/2010/main" val="15243040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descr="济南工程交易中心"/>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262890" y="679150"/>
            <a:ext cx="297180" cy="140589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工程报建</a:t>
            </a:r>
          </a:p>
        </p:txBody>
      </p:sp>
      <p:cxnSp>
        <p:nvCxnSpPr>
          <p:cNvPr id="7" name="直接箭头连接符 6"/>
          <p:cNvCxnSpPr>
            <a:stCxn id="5" idx="3"/>
          </p:cNvCxnSpPr>
          <p:nvPr/>
        </p:nvCxnSpPr>
        <p:spPr>
          <a:xfrm>
            <a:off x="560070" y="1382095"/>
            <a:ext cx="2743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914400" y="679150"/>
            <a:ext cx="297180" cy="140589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招标申请</a:t>
            </a:r>
          </a:p>
        </p:txBody>
      </p:sp>
      <p:sp>
        <p:nvSpPr>
          <p:cNvPr id="10" name="圆角矩形 9"/>
          <p:cNvSpPr/>
          <p:nvPr/>
        </p:nvSpPr>
        <p:spPr>
          <a:xfrm>
            <a:off x="1988820" y="393400"/>
            <a:ext cx="2571750" cy="3086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履行勘察设计招标程序</a:t>
            </a:r>
          </a:p>
        </p:txBody>
      </p:sp>
      <p:sp>
        <p:nvSpPr>
          <p:cNvPr id="11" name="圆角矩形 10"/>
          <p:cNvSpPr/>
          <p:nvPr/>
        </p:nvSpPr>
        <p:spPr>
          <a:xfrm>
            <a:off x="1988820" y="896320"/>
            <a:ext cx="2571750" cy="3086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履行施工招标程序</a:t>
            </a:r>
          </a:p>
        </p:txBody>
      </p:sp>
      <p:sp>
        <p:nvSpPr>
          <p:cNvPr id="12" name="圆角矩形 11"/>
          <p:cNvSpPr/>
          <p:nvPr/>
        </p:nvSpPr>
        <p:spPr>
          <a:xfrm>
            <a:off x="1988820" y="1513540"/>
            <a:ext cx="2571750" cy="3086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履行监理招标程序</a:t>
            </a:r>
          </a:p>
        </p:txBody>
      </p:sp>
      <p:sp>
        <p:nvSpPr>
          <p:cNvPr id="13" name="圆角矩形 12"/>
          <p:cNvSpPr/>
          <p:nvPr/>
        </p:nvSpPr>
        <p:spPr>
          <a:xfrm>
            <a:off x="1988820" y="2085040"/>
            <a:ext cx="2571750" cy="3086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履行设备招标程序</a:t>
            </a:r>
          </a:p>
        </p:txBody>
      </p:sp>
      <p:sp>
        <p:nvSpPr>
          <p:cNvPr id="14" name="圆角矩形 13"/>
          <p:cNvSpPr/>
          <p:nvPr/>
        </p:nvSpPr>
        <p:spPr>
          <a:xfrm>
            <a:off x="5669280" y="4780"/>
            <a:ext cx="342900" cy="30518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发包方与中标方签订合同</a:t>
            </a:r>
          </a:p>
        </p:txBody>
      </p:sp>
      <p:sp>
        <p:nvSpPr>
          <p:cNvPr id="15" name="圆角矩形 14"/>
          <p:cNvSpPr/>
          <p:nvPr/>
        </p:nvSpPr>
        <p:spPr>
          <a:xfrm>
            <a:off x="6460986" y="4780"/>
            <a:ext cx="342900" cy="30518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进行质量、安全登记</a:t>
            </a:r>
          </a:p>
        </p:txBody>
      </p:sp>
      <p:sp>
        <p:nvSpPr>
          <p:cNvPr id="16" name="圆角矩形 15"/>
          <p:cNvSpPr/>
          <p:nvPr/>
        </p:nvSpPr>
        <p:spPr>
          <a:xfrm>
            <a:off x="7172682" y="4780"/>
            <a:ext cx="342900" cy="30518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统一缴纳相关费用</a:t>
            </a:r>
          </a:p>
        </p:txBody>
      </p:sp>
      <p:sp>
        <p:nvSpPr>
          <p:cNvPr id="17" name="圆角矩形 16"/>
          <p:cNvSpPr/>
          <p:nvPr/>
        </p:nvSpPr>
        <p:spPr>
          <a:xfrm>
            <a:off x="7924026" y="4780"/>
            <a:ext cx="342900" cy="305181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latin typeface="宋体" panose="02010600030101010101" pitchFamily="2" charset="-122"/>
                <a:ea typeface="宋体" panose="02010600030101010101" pitchFamily="2" charset="-122"/>
              </a:rPr>
              <a:t>申请领取施工许可证</a:t>
            </a:r>
          </a:p>
        </p:txBody>
      </p:sp>
      <p:cxnSp>
        <p:nvCxnSpPr>
          <p:cNvPr id="19" name="直接箭头连接符 18"/>
          <p:cNvCxnSpPr>
            <a:stCxn id="9" idx="3"/>
          </p:cNvCxnSpPr>
          <p:nvPr/>
        </p:nvCxnSpPr>
        <p:spPr>
          <a:xfrm flipV="1">
            <a:off x="1211580" y="1364950"/>
            <a:ext cx="354330" cy="1714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endCxn id="10" idx="1"/>
          </p:cNvCxnSpPr>
          <p:nvPr/>
        </p:nvCxnSpPr>
        <p:spPr>
          <a:xfrm>
            <a:off x="1588770" y="547705"/>
            <a:ext cx="40005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endCxn id="13" idx="1"/>
          </p:cNvCxnSpPr>
          <p:nvPr/>
        </p:nvCxnSpPr>
        <p:spPr>
          <a:xfrm>
            <a:off x="1588770" y="2239345"/>
            <a:ext cx="40005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577340" y="547705"/>
            <a:ext cx="22860" cy="169164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endCxn id="11" idx="1"/>
          </p:cNvCxnSpPr>
          <p:nvPr/>
        </p:nvCxnSpPr>
        <p:spPr>
          <a:xfrm>
            <a:off x="1600200" y="1050625"/>
            <a:ext cx="3886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1600200" y="1662130"/>
            <a:ext cx="3886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stCxn id="14" idx="3"/>
            <a:endCxn id="15" idx="1"/>
          </p:cNvCxnSpPr>
          <p:nvPr/>
        </p:nvCxnSpPr>
        <p:spPr>
          <a:xfrm>
            <a:off x="6012180" y="1530685"/>
            <a:ext cx="448806"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15" idx="3"/>
            <a:endCxn id="16" idx="1"/>
          </p:cNvCxnSpPr>
          <p:nvPr/>
        </p:nvCxnSpPr>
        <p:spPr>
          <a:xfrm>
            <a:off x="6803886" y="1530685"/>
            <a:ext cx="368796"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16" idx="3"/>
            <a:endCxn id="17" idx="1"/>
          </p:cNvCxnSpPr>
          <p:nvPr/>
        </p:nvCxnSpPr>
        <p:spPr>
          <a:xfrm>
            <a:off x="7515582" y="1530685"/>
            <a:ext cx="40844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086350" y="527702"/>
            <a:ext cx="22860" cy="171164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9" name="直接连接符 48"/>
          <p:cNvCxnSpPr>
            <a:endCxn id="10" idx="3"/>
          </p:cNvCxnSpPr>
          <p:nvPr/>
        </p:nvCxnSpPr>
        <p:spPr>
          <a:xfrm flipH="1">
            <a:off x="4560570" y="547705"/>
            <a:ext cx="53721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11" idx="3"/>
          </p:cNvCxnSpPr>
          <p:nvPr/>
        </p:nvCxnSpPr>
        <p:spPr>
          <a:xfrm>
            <a:off x="4560570" y="1050625"/>
            <a:ext cx="52578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12" idx="3"/>
          </p:cNvCxnSpPr>
          <p:nvPr/>
        </p:nvCxnSpPr>
        <p:spPr>
          <a:xfrm>
            <a:off x="4560570" y="1667845"/>
            <a:ext cx="54864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13" idx="3"/>
          </p:cNvCxnSpPr>
          <p:nvPr/>
        </p:nvCxnSpPr>
        <p:spPr>
          <a:xfrm>
            <a:off x="4560570" y="2239345"/>
            <a:ext cx="54864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7" name="直接箭头连接符 56"/>
          <p:cNvCxnSpPr>
            <a:endCxn id="14" idx="1"/>
          </p:cNvCxnSpPr>
          <p:nvPr/>
        </p:nvCxnSpPr>
        <p:spPr>
          <a:xfrm>
            <a:off x="5097780" y="1530685"/>
            <a:ext cx="57150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nvGrpSpPr>
          <p:cNvPr id="30" name="Group 5"/>
          <p:cNvGrpSpPr>
            <a:grpSpLocks noChangeAspect="1"/>
          </p:cNvGrpSpPr>
          <p:nvPr/>
        </p:nvGrpSpPr>
        <p:grpSpPr bwMode="auto">
          <a:xfrm>
            <a:off x="6691601" y="3327474"/>
            <a:ext cx="1874838" cy="1512888"/>
            <a:chOff x="4150" y="2432"/>
            <a:chExt cx="1223" cy="1361"/>
          </a:xfrm>
        </p:grpSpPr>
        <p:sp>
          <p:nvSpPr>
            <p:cNvPr id="31" name="AutoShape 6"/>
            <p:cNvSpPr>
              <a:spLocks noChangeAspect="1" noChangeArrowheads="1"/>
            </p:cNvSpPr>
            <p:nvPr/>
          </p:nvSpPr>
          <p:spPr bwMode="auto">
            <a:xfrm>
              <a:off x="4150" y="2432"/>
              <a:ext cx="1223" cy="1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endParaRPr lang="zh-CN" altLang="zh-CN" dirty="0">
                <a:latin typeface="微软雅黑" panose="020B0503020204020204" pitchFamily="34" charset="-122"/>
              </a:endParaRPr>
            </a:p>
          </p:txBody>
        </p:sp>
        <p:sp>
          <p:nvSpPr>
            <p:cNvPr id="33" name="Freeform 7"/>
            <p:cNvSpPr>
              <a:spLocks/>
            </p:cNvSpPr>
            <p:nvPr/>
          </p:nvSpPr>
          <p:spPr bwMode="auto">
            <a:xfrm>
              <a:off x="4643" y="3495"/>
              <a:ext cx="485" cy="298"/>
            </a:xfrm>
            <a:custGeom>
              <a:avLst/>
              <a:gdLst>
                <a:gd name="T0" fmla="*/ 15 w 485"/>
                <a:gd name="T1" fmla="*/ 62 h 298"/>
                <a:gd name="T2" fmla="*/ 11 w 485"/>
                <a:gd name="T3" fmla="*/ 71 h 298"/>
                <a:gd name="T4" fmla="*/ 8 w 485"/>
                <a:gd name="T5" fmla="*/ 80 h 298"/>
                <a:gd name="T6" fmla="*/ 6 w 485"/>
                <a:gd name="T7" fmla="*/ 89 h 298"/>
                <a:gd name="T8" fmla="*/ 2 w 485"/>
                <a:gd name="T9" fmla="*/ 106 h 298"/>
                <a:gd name="T10" fmla="*/ 0 w 485"/>
                <a:gd name="T11" fmla="*/ 137 h 298"/>
                <a:gd name="T12" fmla="*/ 0 w 485"/>
                <a:gd name="T13" fmla="*/ 298 h 298"/>
                <a:gd name="T14" fmla="*/ 485 w 485"/>
                <a:gd name="T15" fmla="*/ 284 h 298"/>
                <a:gd name="T16" fmla="*/ 483 w 485"/>
                <a:gd name="T17" fmla="*/ 255 h 298"/>
                <a:gd name="T18" fmla="*/ 481 w 485"/>
                <a:gd name="T19" fmla="*/ 225 h 298"/>
                <a:gd name="T20" fmla="*/ 481 w 485"/>
                <a:gd name="T21" fmla="*/ 197 h 298"/>
                <a:gd name="T22" fmla="*/ 481 w 485"/>
                <a:gd name="T23" fmla="*/ 168 h 298"/>
                <a:gd name="T24" fmla="*/ 480 w 485"/>
                <a:gd name="T25" fmla="*/ 142 h 298"/>
                <a:gd name="T26" fmla="*/ 476 w 485"/>
                <a:gd name="T27" fmla="*/ 113 h 298"/>
                <a:gd name="T28" fmla="*/ 474 w 485"/>
                <a:gd name="T29" fmla="*/ 87 h 298"/>
                <a:gd name="T30" fmla="*/ 473 w 485"/>
                <a:gd name="T31" fmla="*/ 64 h 298"/>
                <a:gd name="T32" fmla="*/ 471 w 485"/>
                <a:gd name="T33" fmla="*/ 46 h 298"/>
                <a:gd name="T34" fmla="*/ 467 w 485"/>
                <a:gd name="T35" fmla="*/ 27 h 298"/>
                <a:gd name="T36" fmla="*/ 464 w 485"/>
                <a:gd name="T37" fmla="*/ 9 h 298"/>
                <a:gd name="T38" fmla="*/ 448 w 485"/>
                <a:gd name="T39" fmla="*/ 2 h 298"/>
                <a:gd name="T40" fmla="*/ 419 w 485"/>
                <a:gd name="T41" fmla="*/ 5 h 298"/>
                <a:gd name="T42" fmla="*/ 393 w 485"/>
                <a:gd name="T43" fmla="*/ 9 h 298"/>
                <a:gd name="T44" fmla="*/ 364 w 485"/>
                <a:gd name="T45" fmla="*/ 12 h 298"/>
                <a:gd name="T46" fmla="*/ 336 w 485"/>
                <a:gd name="T47" fmla="*/ 16 h 298"/>
                <a:gd name="T48" fmla="*/ 309 w 485"/>
                <a:gd name="T49" fmla="*/ 19 h 298"/>
                <a:gd name="T50" fmla="*/ 281 w 485"/>
                <a:gd name="T51" fmla="*/ 23 h 298"/>
                <a:gd name="T52" fmla="*/ 253 w 485"/>
                <a:gd name="T53" fmla="*/ 27 h 298"/>
                <a:gd name="T54" fmla="*/ 224 w 485"/>
                <a:gd name="T55" fmla="*/ 30 h 298"/>
                <a:gd name="T56" fmla="*/ 197 w 485"/>
                <a:gd name="T57" fmla="*/ 35 h 298"/>
                <a:gd name="T58" fmla="*/ 169 w 485"/>
                <a:gd name="T59" fmla="*/ 39 h 298"/>
                <a:gd name="T60" fmla="*/ 141 w 485"/>
                <a:gd name="T61" fmla="*/ 42 h 298"/>
                <a:gd name="T62" fmla="*/ 114 w 485"/>
                <a:gd name="T63" fmla="*/ 46 h 298"/>
                <a:gd name="T64" fmla="*/ 86 w 485"/>
                <a:gd name="T65" fmla="*/ 50 h 298"/>
                <a:gd name="T66" fmla="*/ 57 w 485"/>
                <a:gd name="T67" fmla="*/ 53 h 298"/>
                <a:gd name="T68" fmla="*/ 31 w 485"/>
                <a:gd name="T69" fmla="*/ 57 h 29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85"/>
                <a:gd name="T106" fmla="*/ 0 h 298"/>
                <a:gd name="T107" fmla="*/ 485 w 485"/>
                <a:gd name="T108" fmla="*/ 298 h 29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85" h="298">
                  <a:moveTo>
                    <a:pt x="16" y="58"/>
                  </a:moveTo>
                  <a:lnTo>
                    <a:pt x="15" y="62"/>
                  </a:lnTo>
                  <a:lnTo>
                    <a:pt x="13" y="67"/>
                  </a:lnTo>
                  <a:lnTo>
                    <a:pt x="11" y="71"/>
                  </a:lnTo>
                  <a:lnTo>
                    <a:pt x="9" y="76"/>
                  </a:lnTo>
                  <a:lnTo>
                    <a:pt x="8" y="80"/>
                  </a:lnTo>
                  <a:lnTo>
                    <a:pt x="8" y="83"/>
                  </a:lnTo>
                  <a:lnTo>
                    <a:pt x="6" y="89"/>
                  </a:lnTo>
                  <a:lnTo>
                    <a:pt x="4" y="92"/>
                  </a:lnTo>
                  <a:lnTo>
                    <a:pt x="2" y="106"/>
                  </a:lnTo>
                  <a:lnTo>
                    <a:pt x="2" y="122"/>
                  </a:lnTo>
                  <a:lnTo>
                    <a:pt x="0" y="137"/>
                  </a:lnTo>
                  <a:lnTo>
                    <a:pt x="0" y="152"/>
                  </a:lnTo>
                  <a:lnTo>
                    <a:pt x="0" y="298"/>
                  </a:lnTo>
                  <a:lnTo>
                    <a:pt x="485" y="298"/>
                  </a:lnTo>
                  <a:lnTo>
                    <a:pt x="485" y="284"/>
                  </a:lnTo>
                  <a:lnTo>
                    <a:pt x="485" y="270"/>
                  </a:lnTo>
                  <a:lnTo>
                    <a:pt x="483" y="255"/>
                  </a:lnTo>
                  <a:lnTo>
                    <a:pt x="483" y="239"/>
                  </a:lnTo>
                  <a:lnTo>
                    <a:pt x="481" y="225"/>
                  </a:lnTo>
                  <a:lnTo>
                    <a:pt x="481" y="211"/>
                  </a:lnTo>
                  <a:lnTo>
                    <a:pt x="481" y="197"/>
                  </a:lnTo>
                  <a:lnTo>
                    <a:pt x="481" y="183"/>
                  </a:lnTo>
                  <a:lnTo>
                    <a:pt x="481" y="168"/>
                  </a:lnTo>
                  <a:lnTo>
                    <a:pt x="480" y="154"/>
                  </a:lnTo>
                  <a:lnTo>
                    <a:pt x="480" y="142"/>
                  </a:lnTo>
                  <a:lnTo>
                    <a:pt x="478" y="128"/>
                  </a:lnTo>
                  <a:lnTo>
                    <a:pt x="476" y="113"/>
                  </a:lnTo>
                  <a:lnTo>
                    <a:pt x="476" y="101"/>
                  </a:lnTo>
                  <a:lnTo>
                    <a:pt x="474" y="87"/>
                  </a:lnTo>
                  <a:lnTo>
                    <a:pt x="473" y="74"/>
                  </a:lnTo>
                  <a:lnTo>
                    <a:pt x="473" y="64"/>
                  </a:lnTo>
                  <a:lnTo>
                    <a:pt x="471" y="55"/>
                  </a:lnTo>
                  <a:lnTo>
                    <a:pt x="471" y="46"/>
                  </a:lnTo>
                  <a:lnTo>
                    <a:pt x="469" y="37"/>
                  </a:lnTo>
                  <a:lnTo>
                    <a:pt x="467" y="27"/>
                  </a:lnTo>
                  <a:lnTo>
                    <a:pt x="466" y="18"/>
                  </a:lnTo>
                  <a:lnTo>
                    <a:pt x="464" y="9"/>
                  </a:lnTo>
                  <a:lnTo>
                    <a:pt x="462" y="0"/>
                  </a:lnTo>
                  <a:lnTo>
                    <a:pt x="448" y="2"/>
                  </a:lnTo>
                  <a:lnTo>
                    <a:pt x="434" y="3"/>
                  </a:lnTo>
                  <a:lnTo>
                    <a:pt x="419" y="5"/>
                  </a:lnTo>
                  <a:lnTo>
                    <a:pt x="407" y="7"/>
                  </a:lnTo>
                  <a:lnTo>
                    <a:pt x="393" y="9"/>
                  </a:lnTo>
                  <a:lnTo>
                    <a:pt x="379" y="11"/>
                  </a:lnTo>
                  <a:lnTo>
                    <a:pt x="364" y="12"/>
                  </a:lnTo>
                  <a:lnTo>
                    <a:pt x="350" y="14"/>
                  </a:lnTo>
                  <a:lnTo>
                    <a:pt x="336" y="16"/>
                  </a:lnTo>
                  <a:lnTo>
                    <a:pt x="322" y="18"/>
                  </a:lnTo>
                  <a:lnTo>
                    <a:pt x="309" y="19"/>
                  </a:lnTo>
                  <a:lnTo>
                    <a:pt x="295" y="21"/>
                  </a:lnTo>
                  <a:lnTo>
                    <a:pt x="281" y="23"/>
                  </a:lnTo>
                  <a:lnTo>
                    <a:pt x="267" y="25"/>
                  </a:lnTo>
                  <a:lnTo>
                    <a:pt x="253" y="27"/>
                  </a:lnTo>
                  <a:lnTo>
                    <a:pt x="238" y="28"/>
                  </a:lnTo>
                  <a:lnTo>
                    <a:pt x="224" y="30"/>
                  </a:lnTo>
                  <a:lnTo>
                    <a:pt x="212" y="34"/>
                  </a:lnTo>
                  <a:lnTo>
                    <a:pt x="197" y="35"/>
                  </a:lnTo>
                  <a:lnTo>
                    <a:pt x="183" y="37"/>
                  </a:lnTo>
                  <a:lnTo>
                    <a:pt x="169" y="39"/>
                  </a:lnTo>
                  <a:lnTo>
                    <a:pt x="155" y="41"/>
                  </a:lnTo>
                  <a:lnTo>
                    <a:pt x="141" y="42"/>
                  </a:lnTo>
                  <a:lnTo>
                    <a:pt x="126" y="44"/>
                  </a:lnTo>
                  <a:lnTo>
                    <a:pt x="114" y="46"/>
                  </a:lnTo>
                  <a:lnTo>
                    <a:pt x="100" y="48"/>
                  </a:lnTo>
                  <a:lnTo>
                    <a:pt x="86" y="50"/>
                  </a:lnTo>
                  <a:lnTo>
                    <a:pt x="71" y="51"/>
                  </a:lnTo>
                  <a:lnTo>
                    <a:pt x="57" y="53"/>
                  </a:lnTo>
                  <a:lnTo>
                    <a:pt x="43" y="55"/>
                  </a:lnTo>
                  <a:lnTo>
                    <a:pt x="31" y="57"/>
                  </a:lnTo>
                  <a:lnTo>
                    <a:pt x="16" y="58"/>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4" name="Freeform 8"/>
            <p:cNvSpPr>
              <a:spLocks/>
            </p:cNvSpPr>
            <p:nvPr/>
          </p:nvSpPr>
          <p:spPr bwMode="auto">
            <a:xfrm>
              <a:off x="4150" y="3534"/>
              <a:ext cx="458" cy="248"/>
            </a:xfrm>
            <a:custGeom>
              <a:avLst/>
              <a:gdLst>
                <a:gd name="T0" fmla="*/ 167 w 458"/>
                <a:gd name="T1" fmla="*/ 160 h 248"/>
                <a:gd name="T2" fmla="*/ 154 w 458"/>
                <a:gd name="T3" fmla="*/ 129 h 248"/>
                <a:gd name="T4" fmla="*/ 140 w 458"/>
                <a:gd name="T5" fmla="*/ 106 h 248"/>
                <a:gd name="T6" fmla="*/ 124 w 458"/>
                <a:gd name="T7" fmla="*/ 87 h 248"/>
                <a:gd name="T8" fmla="*/ 107 w 458"/>
                <a:gd name="T9" fmla="*/ 73 h 248"/>
                <a:gd name="T10" fmla="*/ 89 w 458"/>
                <a:gd name="T11" fmla="*/ 60 h 248"/>
                <a:gd name="T12" fmla="*/ 71 w 458"/>
                <a:gd name="T13" fmla="*/ 50 h 248"/>
                <a:gd name="T14" fmla="*/ 53 w 458"/>
                <a:gd name="T15" fmla="*/ 39 h 248"/>
                <a:gd name="T16" fmla="*/ 34 w 458"/>
                <a:gd name="T17" fmla="*/ 28 h 248"/>
                <a:gd name="T18" fmla="*/ 16 w 458"/>
                <a:gd name="T19" fmla="*/ 16 h 248"/>
                <a:gd name="T20" fmla="*/ 0 w 458"/>
                <a:gd name="T21" fmla="*/ 0 h 248"/>
                <a:gd name="T22" fmla="*/ 23 w 458"/>
                <a:gd name="T23" fmla="*/ 3 h 248"/>
                <a:gd name="T24" fmla="*/ 48 w 458"/>
                <a:gd name="T25" fmla="*/ 7 h 248"/>
                <a:gd name="T26" fmla="*/ 73 w 458"/>
                <a:gd name="T27" fmla="*/ 14 h 248"/>
                <a:gd name="T28" fmla="*/ 101 w 458"/>
                <a:gd name="T29" fmla="*/ 23 h 248"/>
                <a:gd name="T30" fmla="*/ 130 w 458"/>
                <a:gd name="T31" fmla="*/ 32 h 248"/>
                <a:gd name="T32" fmla="*/ 158 w 458"/>
                <a:gd name="T33" fmla="*/ 41 h 248"/>
                <a:gd name="T34" fmla="*/ 188 w 458"/>
                <a:gd name="T35" fmla="*/ 51 h 248"/>
                <a:gd name="T36" fmla="*/ 217 w 458"/>
                <a:gd name="T37" fmla="*/ 62 h 248"/>
                <a:gd name="T38" fmla="*/ 247 w 458"/>
                <a:gd name="T39" fmla="*/ 71 h 248"/>
                <a:gd name="T40" fmla="*/ 275 w 458"/>
                <a:gd name="T41" fmla="*/ 82 h 248"/>
                <a:gd name="T42" fmla="*/ 302 w 458"/>
                <a:gd name="T43" fmla="*/ 92 h 248"/>
                <a:gd name="T44" fmla="*/ 325 w 458"/>
                <a:gd name="T45" fmla="*/ 108 h 248"/>
                <a:gd name="T46" fmla="*/ 346 w 458"/>
                <a:gd name="T47" fmla="*/ 124 h 248"/>
                <a:gd name="T48" fmla="*/ 362 w 458"/>
                <a:gd name="T49" fmla="*/ 140 h 248"/>
                <a:gd name="T50" fmla="*/ 378 w 458"/>
                <a:gd name="T51" fmla="*/ 154 h 248"/>
                <a:gd name="T52" fmla="*/ 391 w 458"/>
                <a:gd name="T53" fmla="*/ 170 h 248"/>
                <a:gd name="T54" fmla="*/ 403 w 458"/>
                <a:gd name="T55" fmla="*/ 184 h 248"/>
                <a:gd name="T56" fmla="*/ 415 w 458"/>
                <a:gd name="T57" fmla="*/ 199 h 248"/>
                <a:gd name="T58" fmla="*/ 426 w 458"/>
                <a:gd name="T59" fmla="*/ 215 h 248"/>
                <a:gd name="T60" fmla="*/ 440 w 458"/>
                <a:gd name="T61" fmla="*/ 229 h 248"/>
                <a:gd name="T62" fmla="*/ 453 w 458"/>
                <a:gd name="T63" fmla="*/ 245 h 248"/>
                <a:gd name="T64" fmla="*/ 440 w 458"/>
                <a:gd name="T65" fmla="*/ 245 h 248"/>
                <a:gd name="T66" fmla="*/ 414 w 458"/>
                <a:gd name="T67" fmla="*/ 236 h 248"/>
                <a:gd name="T68" fmla="*/ 385 w 458"/>
                <a:gd name="T69" fmla="*/ 225 h 248"/>
                <a:gd name="T70" fmla="*/ 357 w 458"/>
                <a:gd name="T71" fmla="*/ 215 h 248"/>
                <a:gd name="T72" fmla="*/ 330 w 458"/>
                <a:gd name="T73" fmla="*/ 202 h 248"/>
                <a:gd name="T74" fmla="*/ 302 w 458"/>
                <a:gd name="T75" fmla="*/ 193 h 248"/>
                <a:gd name="T76" fmla="*/ 275 w 458"/>
                <a:gd name="T77" fmla="*/ 184 h 248"/>
                <a:gd name="T78" fmla="*/ 249 w 458"/>
                <a:gd name="T79" fmla="*/ 179 h 248"/>
                <a:gd name="T80" fmla="*/ 222 w 458"/>
                <a:gd name="T81" fmla="*/ 176 h 248"/>
                <a:gd name="T82" fmla="*/ 197 w 458"/>
                <a:gd name="T83" fmla="*/ 177 h 248"/>
                <a:gd name="T84" fmla="*/ 174 w 458"/>
                <a:gd name="T85" fmla="*/ 183 h 24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58"/>
                <a:gd name="T130" fmla="*/ 0 h 248"/>
                <a:gd name="T131" fmla="*/ 458 w 458"/>
                <a:gd name="T132" fmla="*/ 248 h 24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58" h="248">
                  <a:moveTo>
                    <a:pt x="174" y="183"/>
                  </a:moveTo>
                  <a:lnTo>
                    <a:pt x="170" y="170"/>
                  </a:lnTo>
                  <a:lnTo>
                    <a:pt x="167" y="160"/>
                  </a:lnTo>
                  <a:lnTo>
                    <a:pt x="163" y="149"/>
                  </a:lnTo>
                  <a:lnTo>
                    <a:pt x="158" y="138"/>
                  </a:lnTo>
                  <a:lnTo>
                    <a:pt x="154" y="129"/>
                  </a:lnTo>
                  <a:lnTo>
                    <a:pt x="149" y="121"/>
                  </a:lnTo>
                  <a:lnTo>
                    <a:pt x="146" y="113"/>
                  </a:lnTo>
                  <a:lnTo>
                    <a:pt x="140" y="106"/>
                  </a:lnTo>
                  <a:lnTo>
                    <a:pt x="135" y="99"/>
                  </a:lnTo>
                  <a:lnTo>
                    <a:pt x="130" y="92"/>
                  </a:lnTo>
                  <a:lnTo>
                    <a:pt x="124" y="87"/>
                  </a:lnTo>
                  <a:lnTo>
                    <a:pt x="119" y="82"/>
                  </a:lnTo>
                  <a:lnTo>
                    <a:pt x="114" y="76"/>
                  </a:lnTo>
                  <a:lnTo>
                    <a:pt x="107" y="73"/>
                  </a:lnTo>
                  <a:lnTo>
                    <a:pt x="101" y="67"/>
                  </a:lnTo>
                  <a:lnTo>
                    <a:pt x="96" y="64"/>
                  </a:lnTo>
                  <a:lnTo>
                    <a:pt x="89" y="60"/>
                  </a:lnTo>
                  <a:lnTo>
                    <a:pt x="83" y="57"/>
                  </a:lnTo>
                  <a:lnTo>
                    <a:pt x="78" y="53"/>
                  </a:lnTo>
                  <a:lnTo>
                    <a:pt x="71" y="50"/>
                  </a:lnTo>
                  <a:lnTo>
                    <a:pt x="66" y="46"/>
                  </a:lnTo>
                  <a:lnTo>
                    <a:pt x="59" y="43"/>
                  </a:lnTo>
                  <a:lnTo>
                    <a:pt x="53" y="39"/>
                  </a:lnTo>
                  <a:lnTo>
                    <a:pt x="46" y="35"/>
                  </a:lnTo>
                  <a:lnTo>
                    <a:pt x="41" y="32"/>
                  </a:lnTo>
                  <a:lnTo>
                    <a:pt x="34" y="28"/>
                  </a:lnTo>
                  <a:lnTo>
                    <a:pt x="28" y="25"/>
                  </a:lnTo>
                  <a:lnTo>
                    <a:pt x="23" y="19"/>
                  </a:lnTo>
                  <a:lnTo>
                    <a:pt x="16" y="16"/>
                  </a:lnTo>
                  <a:lnTo>
                    <a:pt x="11" y="11"/>
                  </a:lnTo>
                  <a:lnTo>
                    <a:pt x="5" y="5"/>
                  </a:lnTo>
                  <a:lnTo>
                    <a:pt x="0" y="0"/>
                  </a:lnTo>
                  <a:lnTo>
                    <a:pt x="7" y="0"/>
                  </a:lnTo>
                  <a:lnTo>
                    <a:pt x="14" y="2"/>
                  </a:lnTo>
                  <a:lnTo>
                    <a:pt x="23" y="3"/>
                  </a:lnTo>
                  <a:lnTo>
                    <a:pt x="30" y="3"/>
                  </a:lnTo>
                  <a:lnTo>
                    <a:pt x="39" y="5"/>
                  </a:lnTo>
                  <a:lnTo>
                    <a:pt x="48" y="7"/>
                  </a:lnTo>
                  <a:lnTo>
                    <a:pt x="57" y="11"/>
                  </a:lnTo>
                  <a:lnTo>
                    <a:pt x="64" y="12"/>
                  </a:lnTo>
                  <a:lnTo>
                    <a:pt x="73" y="14"/>
                  </a:lnTo>
                  <a:lnTo>
                    <a:pt x="83" y="18"/>
                  </a:lnTo>
                  <a:lnTo>
                    <a:pt x="92" y="19"/>
                  </a:lnTo>
                  <a:lnTo>
                    <a:pt x="101" y="23"/>
                  </a:lnTo>
                  <a:lnTo>
                    <a:pt x="110" y="25"/>
                  </a:lnTo>
                  <a:lnTo>
                    <a:pt x="119" y="28"/>
                  </a:lnTo>
                  <a:lnTo>
                    <a:pt x="130" y="32"/>
                  </a:lnTo>
                  <a:lnTo>
                    <a:pt x="138" y="35"/>
                  </a:lnTo>
                  <a:lnTo>
                    <a:pt x="149" y="37"/>
                  </a:lnTo>
                  <a:lnTo>
                    <a:pt x="158" y="41"/>
                  </a:lnTo>
                  <a:lnTo>
                    <a:pt x="169" y="44"/>
                  </a:lnTo>
                  <a:lnTo>
                    <a:pt x="178" y="48"/>
                  </a:lnTo>
                  <a:lnTo>
                    <a:pt x="188" y="51"/>
                  </a:lnTo>
                  <a:lnTo>
                    <a:pt x="197" y="55"/>
                  </a:lnTo>
                  <a:lnTo>
                    <a:pt x="208" y="58"/>
                  </a:lnTo>
                  <a:lnTo>
                    <a:pt x="217" y="62"/>
                  </a:lnTo>
                  <a:lnTo>
                    <a:pt x="227" y="66"/>
                  </a:lnTo>
                  <a:lnTo>
                    <a:pt x="236" y="69"/>
                  </a:lnTo>
                  <a:lnTo>
                    <a:pt x="247" y="71"/>
                  </a:lnTo>
                  <a:lnTo>
                    <a:pt x="256" y="74"/>
                  </a:lnTo>
                  <a:lnTo>
                    <a:pt x="264" y="78"/>
                  </a:lnTo>
                  <a:lnTo>
                    <a:pt x="275" y="82"/>
                  </a:lnTo>
                  <a:lnTo>
                    <a:pt x="284" y="83"/>
                  </a:lnTo>
                  <a:lnTo>
                    <a:pt x="293" y="87"/>
                  </a:lnTo>
                  <a:lnTo>
                    <a:pt x="302" y="92"/>
                  </a:lnTo>
                  <a:lnTo>
                    <a:pt x="311" y="98"/>
                  </a:lnTo>
                  <a:lnTo>
                    <a:pt x="318" y="103"/>
                  </a:lnTo>
                  <a:lnTo>
                    <a:pt x="325" y="108"/>
                  </a:lnTo>
                  <a:lnTo>
                    <a:pt x="332" y="113"/>
                  </a:lnTo>
                  <a:lnTo>
                    <a:pt x="339" y="119"/>
                  </a:lnTo>
                  <a:lnTo>
                    <a:pt x="346" y="124"/>
                  </a:lnTo>
                  <a:lnTo>
                    <a:pt x="351" y="129"/>
                  </a:lnTo>
                  <a:lnTo>
                    <a:pt x="357" y="135"/>
                  </a:lnTo>
                  <a:lnTo>
                    <a:pt x="362" y="140"/>
                  </a:lnTo>
                  <a:lnTo>
                    <a:pt x="367" y="144"/>
                  </a:lnTo>
                  <a:lnTo>
                    <a:pt x="373" y="149"/>
                  </a:lnTo>
                  <a:lnTo>
                    <a:pt x="378" y="154"/>
                  </a:lnTo>
                  <a:lnTo>
                    <a:pt x="382" y="160"/>
                  </a:lnTo>
                  <a:lnTo>
                    <a:pt x="387" y="165"/>
                  </a:lnTo>
                  <a:lnTo>
                    <a:pt x="391" y="170"/>
                  </a:lnTo>
                  <a:lnTo>
                    <a:pt x="396" y="174"/>
                  </a:lnTo>
                  <a:lnTo>
                    <a:pt x="399" y="179"/>
                  </a:lnTo>
                  <a:lnTo>
                    <a:pt x="403" y="184"/>
                  </a:lnTo>
                  <a:lnTo>
                    <a:pt x="406" y="190"/>
                  </a:lnTo>
                  <a:lnTo>
                    <a:pt x="412" y="195"/>
                  </a:lnTo>
                  <a:lnTo>
                    <a:pt x="415" y="199"/>
                  </a:lnTo>
                  <a:lnTo>
                    <a:pt x="419" y="204"/>
                  </a:lnTo>
                  <a:lnTo>
                    <a:pt x="422" y="209"/>
                  </a:lnTo>
                  <a:lnTo>
                    <a:pt x="426" y="215"/>
                  </a:lnTo>
                  <a:lnTo>
                    <a:pt x="431" y="220"/>
                  </a:lnTo>
                  <a:lnTo>
                    <a:pt x="435" y="224"/>
                  </a:lnTo>
                  <a:lnTo>
                    <a:pt x="440" y="229"/>
                  </a:lnTo>
                  <a:lnTo>
                    <a:pt x="444" y="234"/>
                  </a:lnTo>
                  <a:lnTo>
                    <a:pt x="449" y="239"/>
                  </a:lnTo>
                  <a:lnTo>
                    <a:pt x="453" y="245"/>
                  </a:lnTo>
                  <a:lnTo>
                    <a:pt x="458" y="248"/>
                  </a:lnTo>
                  <a:lnTo>
                    <a:pt x="449" y="247"/>
                  </a:lnTo>
                  <a:lnTo>
                    <a:pt x="440" y="245"/>
                  </a:lnTo>
                  <a:lnTo>
                    <a:pt x="431" y="241"/>
                  </a:lnTo>
                  <a:lnTo>
                    <a:pt x="422" y="239"/>
                  </a:lnTo>
                  <a:lnTo>
                    <a:pt x="414" y="236"/>
                  </a:lnTo>
                  <a:lnTo>
                    <a:pt x="403" y="232"/>
                  </a:lnTo>
                  <a:lnTo>
                    <a:pt x="394" y="229"/>
                  </a:lnTo>
                  <a:lnTo>
                    <a:pt x="385" y="225"/>
                  </a:lnTo>
                  <a:lnTo>
                    <a:pt x="376" y="222"/>
                  </a:lnTo>
                  <a:lnTo>
                    <a:pt x="367" y="218"/>
                  </a:lnTo>
                  <a:lnTo>
                    <a:pt x="357" y="215"/>
                  </a:lnTo>
                  <a:lnTo>
                    <a:pt x="348" y="211"/>
                  </a:lnTo>
                  <a:lnTo>
                    <a:pt x="339" y="206"/>
                  </a:lnTo>
                  <a:lnTo>
                    <a:pt x="330" y="202"/>
                  </a:lnTo>
                  <a:lnTo>
                    <a:pt x="321" y="200"/>
                  </a:lnTo>
                  <a:lnTo>
                    <a:pt x="311" y="197"/>
                  </a:lnTo>
                  <a:lnTo>
                    <a:pt x="302" y="193"/>
                  </a:lnTo>
                  <a:lnTo>
                    <a:pt x="293" y="190"/>
                  </a:lnTo>
                  <a:lnTo>
                    <a:pt x="284" y="186"/>
                  </a:lnTo>
                  <a:lnTo>
                    <a:pt x="275" y="184"/>
                  </a:lnTo>
                  <a:lnTo>
                    <a:pt x="266" y="183"/>
                  </a:lnTo>
                  <a:lnTo>
                    <a:pt x="257" y="179"/>
                  </a:lnTo>
                  <a:lnTo>
                    <a:pt x="249" y="179"/>
                  </a:lnTo>
                  <a:lnTo>
                    <a:pt x="240" y="177"/>
                  </a:lnTo>
                  <a:lnTo>
                    <a:pt x="231" y="176"/>
                  </a:lnTo>
                  <a:lnTo>
                    <a:pt x="222" y="176"/>
                  </a:lnTo>
                  <a:lnTo>
                    <a:pt x="213" y="176"/>
                  </a:lnTo>
                  <a:lnTo>
                    <a:pt x="206" y="176"/>
                  </a:lnTo>
                  <a:lnTo>
                    <a:pt x="197" y="177"/>
                  </a:lnTo>
                  <a:lnTo>
                    <a:pt x="190" y="177"/>
                  </a:lnTo>
                  <a:lnTo>
                    <a:pt x="181" y="179"/>
                  </a:lnTo>
                  <a:lnTo>
                    <a:pt x="174" y="183"/>
                  </a:lnTo>
                  <a:close/>
                </a:path>
              </a:pathLst>
            </a:custGeom>
            <a:solidFill>
              <a:srgbClr val="E3E3C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6" name="Freeform 9"/>
            <p:cNvSpPr>
              <a:spLocks/>
            </p:cNvSpPr>
            <p:nvPr/>
          </p:nvSpPr>
          <p:spPr bwMode="auto">
            <a:xfrm>
              <a:off x="4378" y="2726"/>
              <a:ext cx="991" cy="855"/>
            </a:xfrm>
            <a:custGeom>
              <a:avLst/>
              <a:gdLst>
                <a:gd name="T0" fmla="*/ 822 w 991"/>
                <a:gd name="T1" fmla="*/ 626 h 855"/>
                <a:gd name="T2" fmla="*/ 861 w 991"/>
                <a:gd name="T3" fmla="*/ 614 h 855"/>
                <a:gd name="T4" fmla="*/ 897 w 991"/>
                <a:gd name="T5" fmla="*/ 610 h 855"/>
                <a:gd name="T6" fmla="*/ 945 w 991"/>
                <a:gd name="T7" fmla="*/ 585 h 855"/>
                <a:gd name="T8" fmla="*/ 989 w 991"/>
                <a:gd name="T9" fmla="*/ 530 h 855"/>
                <a:gd name="T10" fmla="*/ 975 w 991"/>
                <a:gd name="T11" fmla="*/ 443 h 855"/>
                <a:gd name="T12" fmla="*/ 945 w 991"/>
                <a:gd name="T13" fmla="*/ 353 h 855"/>
                <a:gd name="T14" fmla="*/ 911 w 991"/>
                <a:gd name="T15" fmla="*/ 303 h 855"/>
                <a:gd name="T16" fmla="*/ 874 w 991"/>
                <a:gd name="T17" fmla="*/ 223 h 855"/>
                <a:gd name="T18" fmla="*/ 838 w 991"/>
                <a:gd name="T19" fmla="*/ 167 h 855"/>
                <a:gd name="T20" fmla="*/ 822 w 991"/>
                <a:gd name="T21" fmla="*/ 131 h 855"/>
                <a:gd name="T22" fmla="*/ 792 w 991"/>
                <a:gd name="T23" fmla="*/ 113 h 855"/>
                <a:gd name="T24" fmla="*/ 735 w 991"/>
                <a:gd name="T25" fmla="*/ 87 h 855"/>
                <a:gd name="T26" fmla="*/ 686 w 991"/>
                <a:gd name="T27" fmla="*/ 66 h 855"/>
                <a:gd name="T28" fmla="*/ 647 w 991"/>
                <a:gd name="T29" fmla="*/ 50 h 855"/>
                <a:gd name="T30" fmla="*/ 622 w 991"/>
                <a:gd name="T31" fmla="*/ 37 h 855"/>
                <a:gd name="T32" fmla="*/ 563 w 991"/>
                <a:gd name="T33" fmla="*/ 3 h 855"/>
                <a:gd name="T34" fmla="*/ 478 w 991"/>
                <a:gd name="T35" fmla="*/ 19 h 855"/>
                <a:gd name="T36" fmla="*/ 393 w 991"/>
                <a:gd name="T37" fmla="*/ 44 h 855"/>
                <a:gd name="T38" fmla="*/ 341 w 991"/>
                <a:gd name="T39" fmla="*/ 60 h 855"/>
                <a:gd name="T40" fmla="*/ 311 w 991"/>
                <a:gd name="T41" fmla="*/ 80 h 855"/>
                <a:gd name="T42" fmla="*/ 268 w 991"/>
                <a:gd name="T43" fmla="*/ 121 h 855"/>
                <a:gd name="T44" fmla="*/ 226 w 991"/>
                <a:gd name="T45" fmla="*/ 158 h 855"/>
                <a:gd name="T46" fmla="*/ 190 w 991"/>
                <a:gd name="T47" fmla="*/ 190 h 855"/>
                <a:gd name="T48" fmla="*/ 178 w 991"/>
                <a:gd name="T49" fmla="*/ 232 h 855"/>
                <a:gd name="T50" fmla="*/ 157 w 991"/>
                <a:gd name="T51" fmla="*/ 264 h 855"/>
                <a:gd name="T52" fmla="*/ 125 w 991"/>
                <a:gd name="T53" fmla="*/ 449 h 855"/>
                <a:gd name="T54" fmla="*/ 98 w 991"/>
                <a:gd name="T55" fmla="*/ 529 h 855"/>
                <a:gd name="T56" fmla="*/ 107 w 991"/>
                <a:gd name="T57" fmla="*/ 603 h 855"/>
                <a:gd name="T58" fmla="*/ 80 w 991"/>
                <a:gd name="T59" fmla="*/ 640 h 855"/>
                <a:gd name="T60" fmla="*/ 43 w 991"/>
                <a:gd name="T61" fmla="*/ 662 h 855"/>
                <a:gd name="T62" fmla="*/ 24 w 991"/>
                <a:gd name="T63" fmla="*/ 704 h 855"/>
                <a:gd name="T64" fmla="*/ 25 w 991"/>
                <a:gd name="T65" fmla="*/ 745 h 855"/>
                <a:gd name="T66" fmla="*/ 2 w 991"/>
                <a:gd name="T67" fmla="*/ 779 h 855"/>
                <a:gd name="T68" fmla="*/ 24 w 991"/>
                <a:gd name="T69" fmla="*/ 820 h 855"/>
                <a:gd name="T70" fmla="*/ 68 w 991"/>
                <a:gd name="T71" fmla="*/ 852 h 855"/>
                <a:gd name="T72" fmla="*/ 96 w 991"/>
                <a:gd name="T73" fmla="*/ 832 h 855"/>
                <a:gd name="T74" fmla="*/ 123 w 991"/>
                <a:gd name="T75" fmla="*/ 827 h 855"/>
                <a:gd name="T76" fmla="*/ 155 w 991"/>
                <a:gd name="T77" fmla="*/ 809 h 855"/>
                <a:gd name="T78" fmla="*/ 187 w 991"/>
                <a:gd name="T79" fmla="*/ 775 h 855"/>
                <a:gd name="T80" fmla="*/ 215 w 991"/>
                <a:gd name="T81" fmla="*/ 745 h 855"/>
                <a:gd name="T82" fmla="*/ 258 w 991"/>
                <a:gd name="T83" fmla="*/ 724 h 855"/>
                <a:gd name="T84" fmla="*/ 281 w 991"/>
                <a:gd name="T85" fmla="*/ 607 h 855"/>
                <a:gd name="T86" fmla="*/ 297 w 991"/>
                <a:gd name="T87" fmla="*/ 589 h 855"/>
                <a:gd name="T88" fmla="*/ 295 w 991"/>
                <a:gd name="T89" fmla="*/ 695 h 855"/>
                <a:gd name="T90" fmla="*/ 315 w 991"/>
                <a:gd name="T91" fmla="*/ 763 h 855"/>
                <a:gd name="T92" fmla="*/ 336 w 991"/>
                <a:gd name="T93" fmla="*/ 791 h 855"/>
                <a:gd name="T94" fmla="*/ 345 w 991"/>
                <a:gd name="T95" fmla="*/ 830 h 855"/>
                <a:gd name="T96" fmla="*/ 384 w 991"/>
                <a:gd name="T97" fmla="*/ 839 h 855"/>
                <a:gd name="T98" fmla="*/ 421 w 991"/>
                <a:gd name="T99" fmla="*/ 834 h 855"/>
                <a:gd name="T100" fmla="*/ 458 w 991"/>
                <a:gd name="T101" fmla="*/ 825 h 855"/>
                <a:gd name="T102" fmla="*/ 505 w 991"/>
                <a:gd name="T103" fmla="*/ 825 h 855"/>
                <a:gd name="T104" fmla="*/ 556 w 991"/>
                <a:gd name="T105" fmla="*/ 816 h 855"/>
                <a:gd name="T106" fmla="*/ 592 w 991"/>
                <a:gd name="T107" fmla="*/ 823 h 855"/>
                <a:gd name="T108" fmla="*/ 666 w 991"/>
                <a:gd name="T109" fmla="*/ 816 h 855"/>
                <a:gd name="T110" fmla="*/ 728 w 991"/>
                <a:gd name="T111" fmla="*/ 798 h 855"/>
                <a:gd name="T112" fmla="*/ 774 w 991"/>
                <a:gd name="T113" fmla="*/ 781 h 855"/>
                <a:gd name="T114" fmla="*/ 803 w 991"/>
                <a:gd name="T115" fmla="*/ 774 h 855"/>
                <a:gd name="T116" fmla="*/ 794 w 991"/>
                <a:gd name="T117" fmla="*/ 731 h 855"/>
                <a:gd name="T118" fmla="*/ 805 w 991"/>
                <a:gd name="T119" fmla="*/ 669 h 8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91"/>
                <a:gd name="T181" fmla="*/ 0 h 855"/>
                <a:gd name="T182" fmla="*/ 991 w 991"/>
                <a:gd name="T183" fmla="*/ 855 h 85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91" h="855">
                  <a:moveTo>
                    <a:pt x="796" y="617"/>
                  </a:moveTo>
                  <a:lnTo>
                    <a:pt x="799" y="617"/>
                  </a:lnTo>
                  <a:lnTo>
                    <a:pt x="801" y="619"/>
                  </a:lnTo>
                  <a:lnTo>
                    <a:pt x="803" y="619"/>
                  </a:lnTo>
                  <a:lnTo>
                    <a:pt x="806" y="621"/>
                  </a:lnTo>
                  <a:lnTo>
                    <a:pt x="808" y="621"/>
                  </a:lnTo>
                  <a:lnTo>
                    <a:pt x="810" y="623"/>
                  </a:lnTo>
                  <a:lnTo>
                    <a:pt x="813" y="623"/>
                  </a:lnTo>
                  <a:lnTo>
                    <a:pt x="815" y="624"/>
                  </a:lnTo>
                  <a:lnTo>
                    <a:pt x="817" y="624"/>
                  </a:lnTo>
                  <a:lnTo>
                    <a:pt x="820" y="624"/>
                  </a:lnTo>
                  <a:lnTo>
                    <a:pt x="822" y="626"/>
                  </a:lnTo>
                  <a:lnTo>
                    <a:pt x="826" y="626"/>
                  </a:lnTo>
                  <a:lnTo>
                    <a:pt x="828" y="626"/>
                  </a:lnTo>
                  <a:lnTo>
                    <a:pt x="829" y="626"/>
                  </a:lnTo>
                  <a:lnTo>
                    <a:pt x="833" y="626"/>
                  </a:lnTo>
                  <a:lnTo>
                    <a:pt x="835" y="626"/>
                  </a:lnTo>
                  <a:lnTo>
                    <a:pt x="838" y="626"/>
                  </a:lnTo>
                  <a:lnTo>
                    <a:pt x="844" y="624"/>
                  </a:lnTo>
                  <a:lnTo>
                    <a:pt x="847" y="623"/>
                  </a:lnTo>
                  <a:lnTo>
                    <a:pt x="851" y="621"/>
                  </a:lnTo>
                  <a:lnTo>
                    <a:pt x="854" y="619"/>
                  </a:lnTo>
                  <a:lnTo>
                    <a:pt x="858" y="617"/>
                  </a:lnTo>
                  <a:lnTo>
                    <a:pt x="861" y="614"/>
                  </a:lnTo>
                  <a:lnTo>
                    <a:pt x="865" y="612"/>
                  </a:lnTo>
                  <a:lnTo>
                    <a:pt x="868" y="612"/>
                  </a:lnTo>
                  <a:lnTo>
                    <a:pt x="872" y="612"/>
                  </a:lnTo>
                  <a:lnTo>
                    <a:pt x="874" y="612"/>
                  </a:lnTo>
                  <a:lnTo>
                    <a:pt x="877" y="612"/>
                  </a:lnTo>
                  <a:lnTo>
                    <a:pt x="879" y="612"/>
                  </a:lnTo>
                  <a:lnTo>
                    <a:pt x="883" y="612"/>
                  </a:lnTo>
                  <a:lnTo>
                    <a:pt x="886" y="612"/>
                  </a:lnTo>
                  <a:lnTo>
                    <a:pt x="888" y="612"/>
                  </a:lnTo>
                  <a:lnTo>
                    <a:pt x="891" y="612"/>
                  </a:lnTo>
                  <a:lnTo>
                    <a:pt x="895" y="610"/>
                  </a:lnTo>
                  <a:lnTo>
                    <a:pt x="897" y="610"/>
                  </a:lnTo>
                  <a:lnTo>
                    <a:pt x="900" y="610"/>
                  </a:lnTo>
                  <a:lnTo>
                    <a:pt x="902" y="610"/>
                  </a:lnTo>
                  <a:lnTo>
                    <a:pt x="906" y="609"/>
                  </a:lnTo>
                  <a:lnTo>
                    <a:pt x="907" y="609"/>
                  </a:lnTo>
                  <a:lnTo>
                    <a:pt x="911" y="607"/>
                  </a:lnTo>
                  <a:lnTo>
                    <a:pt x="916" y="603"/>
                  </a:lnTo>
                  <a:lnTo>
                    <a:pt x="920" y="601"/>
                  </a:lnTo>
                  <a:lnTo>
                    <a:pt x="925" y="598"/>
                  </a:lnTo>
                  <a:lnTo>
                    <a:pt x="931" y="594"/>
                  </a:lnTo>
                  <a:lnTo>
                    <a:pt x="936" y="593"/>
                  </a:lnTo>
                  <a:lnTo>
                    <a:pt x="939" y="589"/>
                  </a:lnTo>
                  <a:lnTo>
                    <a:pt x="945" y="585"/>
                  </a:lnTo>
                  <a:lnTo>
                    <a:pt x="950" y="582"/>
                  </a:lnTo>
                  <a:lnTo>
                    <a:pt x="954" y="578"/>
                  </a:lnTo>
                  <a:lnTo>
                    <a:pt x="959" y="575"/>
                  </a:lnTo>
                  <a:lnTo>
                    <a:pt x="962" y="569"/>
                  </a:lnTo>
                  <a:lnTo>
                    <a:pt x="968" y="566"/>
                  </a:lnTo>
                  <a:lnTo>
                    <a:pt x="971" y="562"/>
                  </a:lnTo>
                  <a:lnTo>
                    <a:pt x="977" y="559"/>
                  </a:lnTo>
                  <a:lnTo>
                    <a:pt x="980" y="554"/>
                  </a:lnTo>
                  <a:lnTo>
                    <a:pt x="984" y="550"/>
                  </a:lnTo>
                  <a:lnTo>
                    <a:pt x="987" y="545"/>
                  </a:lnTo>
                  <a:lnTo>
                    <a:pt x="989" y="538"/>
                  </a:lnTo>
                  <a:lnTo>
                    <a:pt x="989" y="530"/>
                  </a:lnTo>
                  <a:lnTo>
                    <a:pt x="989" y="525"/>
                  </a:lnTo>
                  <a:lnTo>
                    <a:pt x="991" y="520"/>
                  </a:lnTo>
                  <a:lnTo>
                    <a:pt x="991" y="514"/>
                  </a:lnTo>
                  <a:lnTo>
                    <a:pt x="991" y="511"/>
                  </a:lnTo>
                  <a:lnTo>
                    <a:pt x="991" y="506"/>
                  </a:lnTo>
                  <a:lnTo>
                    <a:pt x="989" y="497"/>
                  </a:lnTo>
                  <a:lnTo>
                    <a:pt x="986" y="488"/>
                  </a:lnTo>
                  <a:lnTo>
                    <a:pt x="984" y="479"/>
                  </a:lnTo>
                  <a:lnTo>
                    <a:pt x="982" y="470"/>
                  </a:lnTo>
                  <a:lnTo>
                    <a:pt x="980" y="461"/>
                  </a:lnTo>
                  <a:lnTo>
                    <a:pt x="978" y="452"/>
                  </a:lnTo>
                  <a:lnTo>
                    <a:pt x="975" y="443"/>
                  </a:lnTo>
                  <a:lnTo>
                    <a:pt x="973" y="435"/>
                  </a:lnTo>
                  <a:lnTo>
                    <a:pt x="971" y="426"/>
                  </a:lnTo>
                  <a:lnTo>
                    <a:pt x="968" y="417"/>
                  </a:lnTo>
                  <a:lnTo>
                    <a:pt x="966" y="408"/>
                  </a:lnTo>
                  <a:lnTo>
                    <a:pt x="962" y="399"/>
                  </a:lnTo>
                  <a:lnTo>
                    <a:pt x="961" y="390"/>
                  </a:lnTo>
                  <a:lnTo>
                    <a:pt x="957" y="383"/>
                  </a:lnTo>
                  <a:lnTo>
                    <a:pt x="954" y="374"/>
                  </a:lnTo>
                  <a:lnTo>
                    <a:pt x="952" y="365"/>
                  </a:lnTo>
                  <a:lnTo>
                    <a:pt x="950" y="360"/>
                  </a:lnTo>
                  <a:lnTo>
                    <a:pt x="947" y="357"/>
                  </a:lnTo>
                  <a:lnTo>
                    <a:pt x="945" y="353"/>
                  </a:lnTo>
                  <a:lnTo>
                    <a:pt x="943" y="348"/>
                  </a:lnTo>
                  <a:lnTo>
                    <a:pt x="939" y="344"/>
                  </a:lnTo>
                  <a:lnTo>
                    <a:pt x="938" y="341"/>
                  </a:lnTo>
                  <a:lnTo>
                    <a:pt x="934" y="335"/>
                  </a:lnTo>
                  <a:lnTo>
                    <a:pt x="931" y="332"/>
                  </a:lnTo>
                  <a:lnTo>
                    <a:pt x="929" y="328"/>
                  </a:lnTo>
                  <a:lnTo>
                    <a:pt x="925" y="325"/>
                  </a:lnTo>
                  <a:lnTo>
                    <a:pt x="923" y="319"/>
                  </a:lnTo>
                  <a:lnTo>
                    <a:pt x="920" y="316"/>
                  </a:lnTo>
                  <a:lnTo>
                    <a:pt x="916" y="312"/>
                  </a:lnTo>
                  <a:lnTo>
                    <a:pt x="915" y="309"/>
                  </a:lnTo>
                  <a:lnTo>
                    <a:pt x="911" y="303"/>
                  </a:lnTo>
                  <a:lnTo>
                    <a:pt x="909" y="300"/>
                  </a:lnTo>
                  <a:lnTo>
                    <a:pt x="906" y="293"/>
                  </a:lnTo>
                  <a:lnTo>
                    <a:pt x="902" y="284"/>
                  </a:lnTo>
                  <a:lnTo>
                    <a:pt x="899" y="277"/>
                  </a:lnTo>
                  <a:lnTo>
                    <a:pt x="895" y="270"/>
                  </a:lnTo>
                  <a:lnTo>
                    <a:pt x="891" y="261"/>
                  </a:lnTo>
                  <a:lnTo>
                    <a:pt x="888" y="254"/>
                  </a:lnTo>
                  <a:lnTo>
                    <a:pt x="884" y="247"/>
                  </a:lnTo>
                  <a:lnTo>
                    <a:pt x="881" y="238"/>
                  </a:lnTo>
                  <a:lnTo>
                    <a:pt x="879" y="234"/>
                  </a:lnTo>
                  <a:lnTo>
                    <a:pt x="876" y="229"/>
                  </a:lnTo>
                  <a:lnTo>
                    <a:pt x="874" y="223"/>
                  </a:lnTo>
                  <a:lnTo>
                    <a:pt x="870" y="220"/>
                  </a:lnTo>
                  <a:lnTo>
                    <a:pt x="867" y="215"/>
                  </a:lnTo>
                  <a:lnTo>
                    <a:pt x="865" y="209"/>
                  </a:lnTo>
                  <a:lnTo>
                    <a:pt x="861" y="204"/>
                  </a:lnTo>
                  <a:lnTo>
                    <a:pt x="858" y="200"/>
                  </a:lnTo>
                  <a:lnTo>
                    <a:pt x="856" y="195"/>
                  </a:lnTo>
                  <a:lnTo>
                    <a:pt x="852" y="190"/>
                  </a:lnTo>
                  <a:lnTo>
                    <a:pt x="851" y="186"/>
                  </a:lnTo>
                  <a:lnTo>
                    <a:pt x="847" y="181"/>
                  </a:lnTo>
                  <a:lnTo>
                    <a:pt x="844" y="176"/>
                  </a:lnTo>
                  <a:lnTo>
                    <a:pt x="842" y="172"/>
                  </a:lnTo>
                  <a:lnTo>
                    <a:pt x="838" y="167"/>
                  </a:lnTo>
                  <a:lnTo>
                    <a:pt x="836" y="161"/>
                  </a:lnTo>
                  <a:lnTo>
                    <a:pt x="835" y="158"/>
                  </a:lnTo>
                  <a:lnTo>
                    <a:pt x="835" y="156"/>
                  </a:lnTo>
                  <a:lnTo>
                    <a:pt x="833" y="152"/>
                  </a:lnTo>
                  <a:lnTo>
                    <a:pt x="833" y="149"/>
                  </a:lnTo>
                  <a:lnTo>
                    <a:pt x="831" y="145"/>
                  </a:lnTo>
                  <a:lnTo>
                    <a:pt x="831" y="142"/>
                  </a:lnTo>
                  <a:lnTo>
                    <a:pt x="831" y="138"/>
                  </a:lnTo>
                  <a:lnTo>
                    <a:pt x="829" y="135"/>
                  </a:lnTo>
                  <a:lnTo>
                    <a:pt x="828" y="133"/>
                  </a:lnTo>
                  <a:lnTo>
                    <a:pt x="824" y="131"/>
                  </a:lnTo>
                  <a:lnTo>
                    <a:pt x="822" y="131"/>
                  </a:lnTo>
                  <a:lnTo>
                    <a:pt x="819" y="129"/>
                  </a:lnTo>
                  <a:lnTo>
                    <a:pt x="817" y="128"/>
                  </a:lnTo>
                  <a:lnTo>
                    <a:pt x="815" y="126"/>
                  </a:lnTo>
                  <a:lnTo>
                    <a:pt x="812" y="124"/>
                  </a:lnTo>
                  <a:lnTo>
                    <a:pt x="810" y="122"/>
                  </a:lnTo>
                  <a:lnTo>
                    <a:pt x="806" y="121"/>
                  </a:lnTo>
                  <a:lnTo>
                    <a:pt x="805" y="121"/>
                  </a:lnTo>
                  <a:lnTo>
                    <a:pt x="801" y="119"/>
                  </a:lnTo>
                  <a:lnTo>
                    <a:pt x="799" y="117"/>
                  </a:lnTo>
                  <a:lnTo>
                    <a:pt x="796" y="115"/>
                  </a:lnTo>
                  <a:lnTo>
                    <a:pt x="794" y="113"/>
                  </a:lnTo>
                  <a:lnTo>
                    <a:pt x="792" y="113"/>
                  </a:lnTo>
                  <a:lnTo>
                    <a:pt x="789" y="112"/>
                  </a:lnTo>
                  <a:lnTo>
                    <a:pt x="783" y="110"/>
                  </a:lnTo>
                  <a:lnTo>
                    <a:pt x="780" y="106"/>
                  </a:lnTo>
                  <a:lnTo>
                    <a:pt x="774" y="105"/>
                  </a:lnTo>
                  <a:lnTo>
                    <a:pt x="769" y="103"/>
                  </a:lnTo>
                  <a:lnTo>
                    <a:pt x="765" y="99"/>
                  </a:lnTo>
                  <a:lnTo>
                    <a:pt x="760" y="97"/>
                  </a:lnTo>
                  <a:lnTo>
                    <a:pt x="755" y="96"/>
                  </a:lnTo>
                  <a:lnTo>
                    <a:pt x="749" y="94"/>
                  </a:lnTo>
                  <a:lnTo>
                    <a:pt x="746" y="90"/>
                  </a:lnTo>
                  <a:lnTo>
                    <a:pt x="741" y="89"/>
                  </a:lnTo>
                  <a:lnTo>
                    <a:pt x="735" y="87"/>
                  </a:lnTo>
                  <a:lnTo>
                    <a:pt x="730" y="85"/>
                  </a:lnTo>
                  <a:lnTo>
                    <a:pt x="725" y="82"/>
                  </a:lnTo>
                  <a:lnTo>
                    <a:pt x="721" y="80"/>
                  </a:lnTo>
                  <a:lnTo>
                    <a:pt x="716" y="78"/>
                  </a:lnTo>
                  <a:lnTo>
                    <a:pt x="710" y="76"/>
                  </a:lnTo>
                  <a:lnTo>
                    <a:pt x="707" y="74"/>
                  </a:lnTo>
                  <a:lnTo>
                    <a:pt x="703" y="73"/>
                  </a:lnTo>
                  <a:lnTo>
                    <a:pt x="700" y="71"/>
                  </a:lnTo>
                  <a:lnTo>
                    <a:pt x="696" y="69"/>
                  </a:lnTo>
                  <a:lnTo>
                    <a:pt x="693" y="69"/>
                  </a:lnTo>
                  <a:lnTo>
                    <a:pt x="689" y="67"/>
                  </a:lnTo>
                  <a:lnTo>
                    <a:pt x="686" y="66"/>
                  </a:lnTo>
                  <a:lnTo>
                    <a:pt x="682" y="64"/>
                  </a:lnTo>
                  <a:lnTo>
                    <a:pt x="678" y="64"/>
                  </a:lnTo>
                  <a:lnTo>
                    <a:pt x="675" y="62"/>
                  </a:lnTo>
                  <a:lnTo>
                    <a:pt x="671" y="60"/>
                  </a:lnTo>
                  <a:lnTo>
                    <a:pt x="668" y="58"/>
                  </a:lnTo>
                  <a:lnTo>
                    <a:pt x="664" y="57"/>
                  </a:lnTo>
                  <a:lnTo>
                    <a:pt x="661" y="57"/>
                  </a:lnTo>
                  <a:lnTo>
                    <a:pt x="657" y="55"/>
                  </a:lnTo>
                  <a:lnTo>
                    <a:pt x="654" y="53"/>
                  </a:lnTo>
                  <a:lnTo>
                    <a:pt x="652" y="51"/>
                  </a:lnTo>
                  <a:lnTo>
                    <a:pt x="650" y="51"/>
                  </a:lnTo>
                  <a:lnTo>
                    <a:pt x="647" y="50"/>
                  </a:lnTo>
                  <a:lnTo>
                    <a:pt x="645" y="50"/>
                  </a:lnTo>
                  <a:lnTo>
                    <a:pt x="643" y="48"/>
                  </a:lnTo>
                  <a:lnTo>
                    <a:pt x="641" y="48"/>
                  </a:lnTo>
                  <a:lnTo>
                    <a:pt x="638" y="46"/>
                  </a:lnTo>
                  <a:lnTo>
                    <a:pt x="636" y="46"/>
                  </a:lnTo>
                  <a:lnTo>
                    <a:pt x="634" y="44"/>
                  </a:lnTo>
                  <a:lnTo>
                    <a:pt x="632" y="42"/>
                  </a:lnTo>
                  <a:lnTo>
                    <a:pt x="629" y="42"/>
                  </a:lnTo>
                  <a:lnTo>
                    <a:pt x="627" y="41"/>
                  </a:lnTo>
                  <a:lnTo>
                    <a:pt x="625" y="41"/>
                  </a:lnTo>
                  <a:lnTo>
                    <a:pt x="623" y="39"/>
                  </a:lnTo>
                  <a:lnTo>
                    <a:pt x="622" y="37"/>
                  </a:lnTo>
                  <a:lnTo>
                    <a:pt x="620" y="35"/>
                  </a:lnTo>
                  <a:lnTo>
                    <a:pt x="615" y="32"/>
                  </a:lnTo>
                  <a:lnTo>
                    <a:pt x="611" y="26"/>
                  </a:lnTo>
                  <a:lnTo>
                    <a:pt x="607" y="19"/>
                  </a:lnTo>
                  <a:lnTo>
                    <a:pt x="604" y="14"/>
                  </a:lnTo>
                  <a:lnTo>
                    <a:pt x="600" y="9"/>
                  </a:lnTo>
                  <a:lnTo>
                    <a:pt x="597" y="3"/>
                  </a:lnTo>
                  <a:lnTo>
                    <a:pt x="592" y="2"/>
                  </a:lnTo>
                  <a:lnTo>
                    <a:pt x="586" y="0"/>
                  </a:lnTo>
                  <a:lnTo>
                    <a:pt x="579" y="2"/>
                  </a:lnTo>
                  <a:lnTo>
                    <a:pt x="572" y="2"/>
                  </a:lnTo>
                  <a:lnTo>
                    <a:pt x="563" y="3"/>
                  </a:lnTo>
                  <a:lnTo>
                    <a:pt x="556" y="3"/>
                  </a:lnTo>
                  <a:lnTo>
                    <a:pt x="549" y="5"/>
                  </a:lnTo>
                  <a:lnTo>
                    <a:pt x="542" y="5"/>
                  </a:lnTo>
                  <a:lnTo>
                    <a:pt x="535" y="7"/>
                  </a:lnTo>
                  <a:lnTo>
                    <a:pt x="528" y="9"/>
                  </a:lnTo>
                  <a:lnTo>
                    <a:pt x="521" y="11"/>
                  </a:lnTo>
                  <a:lnTo>
                    <a:pt x="513" y="11"/>
                  </a:lnTo>
                  <a:lnTo>
                    <a:pt x="506" y="12"/>
                  </a:lnTo>
                  <a:lnTo>
                    <a:pt x="499" y="14"/>
                  </a:lnTo>
                  <a:lnTo>
                    <a:pt x="492" y="16"/>
                  </a:lnTo>
                  <a:lnTo>
                    <a:pt x="485" y="18"/>
                  </a:lnTo>
                  <a:lnTo>
                    <a:pt x="478" y="19"/>
                  </a:lnTo>
                  <a:lnTo>
                    <a:pt x="471" y="21"/>
                  </a:lnTo>
                  <a:lnTo>
                    <a:pt x="464" y="25"/>
                  </a:lnTo>
                  <a:lnTo>
                    <a:pt x="457" y="26"/>
                  </a:lnTo>
                  <a:lnTo>
                    <a:pt x="450" y="28"/>
                  </a:lnTo>
                  <a:lnTo>
                    <a:pt x="442" y="30"/>
                  </a:lnTo>
                  <a:lnTo>
                    <a:pt x="435" y="32"/>
                  </a:lnTo>
                  <a:lnTo>
                    <a:pt x="428" y="34"/>
                  </a:lnTo>
                  <a:lnTo>
                    <a:pt x="421" y="35"/>
                  </a:lnTo>
                  <a:lnTo>
                    <a:pt x="414" y="39"/>
                  </a:lnTo>
                  <a:lnTo>
                    <a:pt x="407" y="41"/>
                  </a:lnTo>
                  <a:lnTo>
                    <a:pt x="400" y="42"/>
                  </a:lnTo>
                  <a:lnTo>
                    <a:pt x="393" y="44"/>
                  </a:lnTo>
                  <a:lnTo>
                    <a:pt x="386" y="46"/>
                  </a:lnTo>
                  <a:lnTo>
                    <a:pt x="379" y="48"/>
                  </a:lnTo>
                  <a:lnTo>
                    <a:pt x="371" y="50"/>
                  </a:lnTo>
                  <a:lnTo>
                    <a:pt x="364" y="53"/>
                  </a:lnTo>
                  <a:lnTo>
                    <a:pt x="357" y="55"/>
                  </a:lnTo>
                  <a:lnTo>
                    <a:pt x="355" y="55"/>
                  </a:lnTo>
                  <a:lnTo>
                    <a:pt x="354" y="55"/>
                  </a:lnTo>
                  <a:lnTo>
                    <a:pt x="350" y="57"/>
                  </a:lnTo>
                  <a:lnTo>
                    <a:pt x="348" y="57"/>
                  </a:lnTo>
                  <a:lnTo>
                    <a:pt x="347" y="58"/>
                  </a:lnTo>
                  <a:lnTo>
                    <a:pt x="345" y="58"/>
                  </a:lnTo>
                  <a:lnTo>
                    <a:pt x="341" y="60"/>
                  </a:lnTo>
                  <a:lnTo>
                    <a:pt x="339" y="60"/>
                  </a:lnTo>
                  <a:lnTo>
                    <a:pt x="338" y="62"/>
                  </a:lnTo>
                  <a:lnTo>
                    <a:pt x="336" y="62"/>
                  </a:lnTo>
                  <a:lnTo>
                    <a:pt x="332" y="64"/>
                  </a:lnTo>
                  <a:lnTo>
                    <a:pt x="331" y="64"/>
                  </a:lnTo>
                  <a:lnTo>
                    <a:pt x="329" y="66"/>
                  </a:lnTo>
                  <a:lnTo>
                    <a:pt x="327" y="67"/>
                  </a:lnTo>
                  <a:lnTo>
                    <a:pt x="325" y="69"/>
                  </a:lnTo>
                  <a:lnTo>
                    <a:pt x="323" y="69"/>
                  </a:lnTo>
                  <a:lnTo>
                    <a:pt x="320" y="73"/>
                  </a:lnTo>
                  <a:lnTo>
                    <a:pt x="315" y="76"/>
                  </a:lnTo>
                  <a:lnTo>
                    <a:pt x="311" y="80"/>
                  </a:lnTo>
                  <a:lnTo>
                    <a:pt x="308" y="83"/>
                  </a:lnTo>
                  <a:lnTo>
                    <a:pt x="304" y="87"/>
                  </a:lnTo>
                  <a:lnTo>
                    <a:pt x="302" y="90"/>
                  </a:lnTo>
                  <a:lnTo>
                    <a:pt x="299" y="94"/>
                  </a:lnTo>
                  <a:lnTo>
                    <a:pt x="295" y="97"/>
                  </a:lnTo>
                  <a:lnTo>
                    <a:pt x="292" y="101"/>
                  </a:lnTo>
                  <a:lnTo>
                    <a:pt x="286" y="105"/>
                  </a:lnTo>
                  <a:lnTo>
                    <a:pt x="283" y="106"/>
                  </a:lnTo>
                  <a:lnTo>
                    <a:pt x="279" y="110"/>
                  </a:lnTo>
                  <a:lnTo>
                    <a:pt x="276" y="113"/>
                  </a:lnTo>
                  <a:lnTo>
                    <a:pt x="272" y="117"/>
                  </a:lnTo>
                  <a:lnTo>
                    <a:pt x="268" y="121"/>
                  </a:lnTo>
                  <a:lnTo>
                    <a:pt x="265" y="124"/>
                  </a:lnTo>
                  <a:lnTo>
                    <a:pt x="261" y="128"/>
                  </a:lnTo>
                  <a:lnTo>
                    <a:pt x="258" y="129"/>
                  </a:lnTo>
                  <a:lnTo>
                    <a:pt x="254" y="133"/>
                  </a:lnTo>
                  <a:lnTo>
                    <a:pt x="251" y="137"/>
                  </a:lnTo>
                  <a:lnTo>
                    <a:pt x="247" y="140"/>
                  </a:lnTo>
                  <a:lnTo>
                    <a:pt x="244" y="144"/>
                  </a:lnTo>
                  <a:lnTo>
                    <a:pt x="238" y="147"/>
                  </a:lnTo>
                  <a:lnTo>
                    <a:pt x="235" y="151"/>
                  </a:lnTo>
                  <a:lnTo>
                    <a:pt x="233" y="152"/>
                  </a:lnTo>
                  <a:lnTo>
                    <a:pt x="229" y="156"/>
                  </a:lnTo>
                  <a:lnTo>
                    <a:pt x="226" y="158"/>
                  </a:lnTo>
                  <a:lnTo>
                    <a:pt x="224" y="160"/>
                  </a:lnTo>
                  <a:lnTo>
                    <a:pt x="221" y="163"/>
                  </a:lnTo>
                  <a:lnTo>
                    <a:pt x="217" y="165"/>
                  </a:lnTo>
                  <a:lnTo>
                    <a:pt x="213" y="168"/>
                  </a:lnTo>
                  <a:lnTo>
                    <a:pt x="212" y="170"/>
                  </a:lnTo>
                  <a:lnTo>
                    <a:pt x="208" y="174"/>
                  </a:lnTo>
                  <a:lnTo>
                    <a:pt x="205" y="176"/>
                  </a:lnTo>
                  <a:lnTo>
                    <a:pt x="201" y="179"/>
                  </a:lnTo>
                  <a:lnTo>
                    <a:pt x="199" y="181"/>
                  </a:lnTo>
                  <a:lnTo>
                    <a:pt x="196" y="184"/>
                  </a:lnTo>
                  <a:lnTo>
                    <a:pt x="194" y="186"/>
                  </a:lnTo>
                  <a:lnTo>
                    <a:pt x="190" y="190"/>
                  </a:lnTo>
                  <a:lnTo>
                    <a:pt x="189" y="193"/>
                  </a:lnTo>
                  <a:lnTo>
                    <a:pt x="187" y="197"/>
                  </a:lnTo>
                  <a:lnTo>
                    <a:pt x="185" y="199"/>
                  </a:lnTo>
                  <a:lnTo>
                    <a:pt x="185" y="202"/>
                  </a:lnTo>
                  <a:lnTo>
                    <a:pt x="183" y="206"/>
                  </a:lnTo>
                  <a:lnTo>
                    <a:pt x="183" y="211"/>
                  </a:lnTo>
                  <a:lnTo>
                    <a:pt x="183" y="215"/>
                  </a:lnTo>
                  <a:lnTo>
                    <a:pt x="183" y="218"/>
                  </a:lnTo>
                  <a:lnTo>
                    <a:pt x="181" y="222"/>
                  </a:lnTo>
                  <a:lnTo>
                    <a:pt x="180" y="225"/>
                  </a:lnTo>
                  <a:lnTo>
                    <a:pt x="180" y="229"/>
                  </a:lnTo>
                  <a:lnTo>
                    <a:pt x="178" y="232"/>
                  </a:lnTo>
                  <a:lnTo>
                    <a:pt x="178" y="236"/>
                  </a:lnTo>
                  <a:lnTo>
                    <a:pt x="176" y="239"/>
                  </a:lnTo>
                  <a:lnTo>
                    <a:pt x="174" y="243"/>
                  </a:lnTo>
                  <a:lnTo>
                    <a:pt x="173" y="247"/>
                  </a:lnTo>
                  <a:lnTo>
                    <a:pt x="171" y="250"/>
                  </a:lnTo>
                  <a:lnTo>
                    <a:pt x="169" y="252"/>
                  </a:lnTo>
                  <a:lnTo>
                    <a:pt x="167" y="254"/>
                  </a:lnTo>
                  <a:lnTo>
                    <a:pt x="166" y="257"/>
                  </a:lnTo>
                  <a:lnTo>
                    <a:pt x="162" y="257"/>
                  </a:lnTo>
                  <a:lnTo>
                    <a:pt x="160" y="261"/>
                  </a:lnTo>
                  <a:lnTo>
                    <a:pt x="158" y="262"/>
                  </a:lnTo>
                  <a:lnTo>
                    <a:pt x="157" y="264"/>
                  </a:lnTo>
                  <a:lnTo>
                    <a:pt x="155" y="266"/>
                  </a:lnTo>
                  <a:lnTo>
                    <a:pt x="151" y="286"/>
                  </a:lnTo>
                  <a:lnTo>
                    <a:pt x="148" y="305"/>
                  </a:lnTo>
                  <a:lnTo>
                    <a:pt x="146" y="325"/>
                  </a:lnTo>
                  <a:lnTo>
                    <a:pt x="142" y="344"/>
                  </a:lnTo>
                  <a:lnTo>
                    <a:pt x="141" y="364"/>
                  </a:lnTo>
                  <a:lnTo>
                    <a:pt x="139" y="383"/>
                  </a:lnTo>
                  <a:lnTo>
                    <a:pt x="135" y="403"/>
                  </a:lnTo>
                  <a:lnTo>
                    <a:pt x="132" y="422"/>
                  </a:lnTo>
                  <a:lnTo>
                    <a:pt x="130" y="431"/>
                  </a:lnTo>
                  <a:lnTo>
                    <a:pt x="128" y="440"/>
                  </a:lnTo>
                  <a:lnTo>
                    <a:pt x="125" y="449"/>
                  </a:lnTo>
                  <a:lnTo>
                    <a:pt x="123" y="458"/>
                  </a:lnTo>
                  <a:lnTo>
                    <a:pt x="119" y="467"/>
                  </a:lnTo>
                  <a:lnTo>
                    <a:pt x="116" y="475"/>
                  </a:lnTo>
                  <a:lnTo>
                    <a:pt x="114" y="484"/>
                  </a:lnTo>
                  <a:lnTo>
                    <a:pt x="110" y="493"/>
                  </a:lnTo>
                  <a:lnTo>
                    <a:pt x="109" y="499"/>
                  </a:lnTo>
                  <a:lnTo>
                    <a:pt x="107" y="504"/>
                  </a:lnTo>
                  <a:lnTo>
                    <a:pt x="105" y="507"/>
                  </a:lnTo>
                  <a:lnTo>
                    <a:pt x="103" y="513"/>
                  </a:lnTo>
                  <a:lnTo>
                    <a:pt x="102" y="518"/>
                  </a:lnTo>
                  <a:lnTo>
                    <a:pt x="100" y="523"/>
                  </a:lnTo>
                  <a:lnTo>
                    <a:pt x="98" y="529"/>
                  </a:lnTo>
                  <a:lnTo>
                    <a:pt x="96" y="534"/>
                  </a:lnTo>
                  <a:lnTo>
                    <a:pt x="95" y="545"/>
                  </a:lnTo>
                  <a:lnTo>
                    <a:pt x="95" y="555"/>
                  </a:lnTo>
                  <a:lnTo>
                    <a:pt x="93" y="566"/>
                  </a:lnTo>
                  <a:lnTo>
                    <a:pt x="95" y="577"/>
                  </a:lnTo>
                  <a:lnTo>
                    <a:pt x="95" y="580"/>
                  </a:lnTo>
                  <a:lnTo>
                    <a:pt x="96" y="584"/>
                  </a:lnTo>
                  <a:lnTo>
                    <a:pt x="98" y="589"/>
                  </a:lnTo>
                  <a:lnTo>
                    <a:pt x="100" y="593"/>
                  </a:lnTo>
                  <a:lnTo>
                    <a:pt x="102" y="596"/>
                  </a:lnTo>
                  <a:lnTo>
                    <a:pt x="105" y="600"/>
                  </a:lnTo>
                  <a:lnTo>
                    <a:pt x="107" y="603"/>
                  </a:lnTo>
                  <a:lnTo>
                    <a:pt x="109" y="607"/>
                  </a:lnTo>
                  <a:lnTo>
                    <a:pt x="105" y="610"/>
                  </a:lnTo>
                  <a:lnTo>
                    <a:pt x="103" y="614"/>
                  </a:lnTo>
                  <a:lnTo>
                    <a:pt x="100" y="617"/>
                  </a:lnTo>
                  <a:lnTo>
                    <a:pt x="98" y="621"/>
                  </a:lnTo>
                  <a:lnTo>
                    <a:pt x="95" y="623"/>
                  </a:lnTo>
                  <a:lnTo>
                    <a:pt x="93" y="626"/>
                  </a:lnTo>
                  <a:lnTo>
                    <a:pt x="89" y="630"/>
                  </a:lnTo>
                  <a:lnTo>
                    <a:pt x="87" y="633"/>
                  </a:lnTo>
                  <a:lnTo>
                    <a:pt x="84" y="635"/>
                  </a:lnTo>
                  <a:lnTo>
                    <a:pt x="82" y="639"/>
                  </a:lnTo>
                  <a:lnTo>
                    <a:pt x="80" y="640"/>
                  </a:lnTo>
                  <a:lnTo>
                    <a:pt x="79" y="642"/>
                  </a:lnTo>
                  <a:lnTo>
                    <a:pt x="77" y="646"/>
                  </a:lnTo>
                  <a:lnTo>
                    <a:pt x="75" y="648"/>
                  </a:lnTo>
                  <a:lnTo>
                    <a:pt x="71" y="649"/>
                  </a:lnTo>
                  <a:lnTo>
                    <a:pt x="70" y="651"/>
                  </a:lnTo>
                  <a:lnTo>
                    <a:pt x="66" y="655"/>
                  </a:lnTo>
                  <a:lnTo>
                    <a:pt x="63" y="655"/>
                  </a:lnTo>
                  <a:lnTo>
                    <a:pt x="59" y="656"/>
                  </a:lnTo>
                  <a:lnTo>
                    <a:pt x="54" y="656"/>
                  </a:lnTo>
                  <a:lnTo>
                    <a:pt x="50" y="658"/>
                  </a:lnTo>
                  <a:lnTo>
                    <a:pt x="47" y="660"/>
                  </a:lnTo>
                  <a:lnTo>
                    <a:pt x="43" y="662"/>
                  </a:lnTo>
                  <a:lnTo>
                    <a:pt x="41" y="664"/>
                  </a:lnTo>
                  <a:lnTo>
                    <a:pt x="38" y="667"/>
                  </a:lnTo>
                  <a:lnTo>
                    <a:pt x="36" y="671"/>
                  </a:lnTo>
                  <a:lnTo>
                    <a:pt x="34" y="672"/>
                  </a:lnTo>
                  <a:lnTo>
                    <a:pt x="32" y="676"/>
                  </a:lnTo>
                  <a:lnTo>
                    <a:pt x="31" y="681"/>
                  </a:lnTo>
                  <a:lnTo>
                    <a:pt x="31" y="685"/>
                  </a:lnTo>
                  <a:lnTo>
                    <a:pt x="29" y="688"/>
                  </a:lnTo>
                  <a:lnTo>
                    <a:pt x="27" y="692"/>
                  </a:lnTo>
                  <a:lnTo>
                    <a:pt x="25" y="695"/>
                  </a:lnTo>
                  <a:lnTo>
                    <a:pt x="25" y="699"/>
                  </a:lnTo>
                  <a:lnTo>
                    <a:pt x="24" y="704"/>
                  </a:lnTo>
                  <a:lnTo>
                    <a:pt x="22" y="708"/>
                  </a:lnTo>
                  <a:lnTo>
                    <a:pt x="20" y="711"/>
                  </a:lnTo>
                  <a:lnTo>
                    <a:pt x="20" y="717"/>
                  </a:lnTo>
                  <a:lnTo>
                    <a:pt x="18" y="720"/>
                  </a:lnTo>
                  <a:lnTo>
                    <a:pt x="18" y="724"/>
                  </a:lnTo>
                  <a:lnTo>
                    <a:pt x="18" y="727"/>
                  </a:lnTo>
                  <a:lnTo>
                    <a:pt x="20" y="731"/>
                  </a:lnTo>
                  <a:lnTo>
                    <a:pt x="20" y="735"/>
                  </a:lnTo>
                  <a:lnTo>
                    <a:pt x="22" y="736"/>
                  </a:lnTo>
                  <a:lnTo>
                    <a:pt x="24" y="740"/>
                  </a:lnTo>
                  <a:lnTo>
                    <a:pt x="24" y="742"/>
                  </a:lnTo>
                  <a:lnTo>
                    <a:pt x="25" y="745"/>
                  </a:lnTo>
                  <a:lnTo>
                    <a:pt x="27" y="749"/>
                  </a:lnTo>
                  <a:lnTo>
                    <a:pt x="24" y="752"/>
                  </a:lnTo>
                  <a:lnTo>
                    <a:pt x="22" y="756"/>
                  </a:lnTo>
                  <a:lnTo>
                    <a:pt x="18" y="758"/>
                  </a:lnTo>
                  <a:lnTo>
                    <a:pt x="16" y="761"/>
                  </a:lnTo>
                  <a:lnTo>
                    <a:pt x="13" y="765"/>
                  </a:lnTo>
                  <a:lnTo>
                    <a:pt x="11" y="768"/>
                  </a:lnTo>
                  <a:lnTo>
                    <a:pt x="8" y="772"/>
                  </a:lnTo>
                  <a:lnTo>
                    <a:pt x="6" y="775"/>
                  </a:lnTo>
                  <a:lnTo>
                    <a:pt x="4" y="777"/>
                  </a:lnTo>
                  <a:lnTo>
                    <a:pt x="2" y="779"/>
                  </a:lnTo>
                  <a:lnTo>
                    <a:pt x="0" y="781"/>
                  </a:lnTo>
                  <a:lnTo>
                    <a:pt x="0" y="782"/>
                  </a:lnTo>
                  <a:lnTo>
                    <a:pt x="0" y="784"/>
                  </a:lnTo>
                  <a:lnTo>
                    <a:pt x="0" y="786"/>
                  </a:lnTo>
                  <a:lnTo>
                    <a:pt x="0" y="788"/>
                  </a:lnTo>
                  <a:lnTo>
                    <a:pt x="4" y="793"/>
                  </a:lnTo>
                  <a:lnTo>
                    <a:pt x="8" y="797"/>
                  </a:lnTo>
                  <a:lnTo>
                    <a:pt x="11" y="802"/>
                  </a:lnTo>
                  <a:lnTo>
                    <a:pt x="13" y="805"/>
                  </a:lnTo>
                  <a:lnTo>
                    <a:pt x="16" y="811"/>
                  </a:lnTo>
                  <a:lnTo>
                    <a:pt x="20" y="816"/>
                  </a:lnTo>
                  <a:lnTo>
                    <a:pt x="24" y="820"/>
                  </a:lnTo>
                  <a:lnTo>
                    <a:pt x="27" y="825"/>
                  </a:lnTo>
                  <a:lnTo>
                    <a:pt x="31" y="829"/>
                  </a:lnTo>
                  <a:lnTo>
                    <a:pt x="36" y="832"/>
                  </a:lnTo>
                  <a:lnTo>
                    <a:pt x="39" y="837"/>
                  </a:lnTo>
                  <a:lnTo>
                    <a:pt x="43" y="841"/>
                  </a:lnTo>
                  <a:lnTo>
                    <a:pt x="47" y="845"/>
                  </a:lnTo>
                  <a:lnTo>
                    <a:pt x="52" y="848"/>
                  </a:lnTo>
                  <a:lnTo>
                    <a:pt x="55" y="852"/>
                  </a:lnTo>
                  <a:lnTo>
                    <a:pt x="61" y="855"/>
                  </a:lnTo>
                  <a:lnTo>
                    <a:pt x="64" y="855"/>
                  </a:lnTo>
                  <a:lnTo>
                    <a:pt x="66" y="855"/>
                  </a:lnTo>
                  <a:lnTo>
                    <a:pt x="68" y="852"/>
                  </a:lnTo>
                  <a:lnTo>
                    <a:pt x="71" y="850"/>
                  </a:lnTo>
                  <a:lnTo>
                    <a:pt x="73" y="846"/>
                  </a:lnTo>
                  <a:lnTo>
                    <a:pt x="75" y="843"/>
                  </a:lnTo>
                  <a:lnTo>
                    <a:pt x="79" y="839"/>
                  </a:lnTo>
                  <a:lnTo>
                    <a:pt x="80" y="837"/>
                  </a:lnTo>
                  <a:lnTo>
                    <a:pt x="82" y="836"/>
                  </a:lnTo>
                  <a:lnTo>
                    <a:pt x="86" y="836"/>
                  </a:lnTo>
                  <a:lnTo>
                    <a:pt x="87" y="836"/>
                  </a:lnTo>
                  <a:lnTo>
                    <a:pt x="89" y="834"/>
                  </a:lnTo>
                  <a:lnTo>
                    <a:pt x="91" y="834"/>
                  </a:lnTo>
                  <a:lnTo>
                    <a:pt x="95" y="832"/>
                  </a:lnTo>
                  <a:lnTo>
                    <a:pt x="96" y="832"/>
                  </a:lnTo>
                  <a:lnTo>
                    <a:pt x="98" y="830"/>
                  </a:lnTo>
                  <a:lnTo>
                    <a:pt x="100" y="830"/>
                  </a:lnTo>
                  <a:lnTo>
                    <a:pt x="103" y="830"/>
                  </a:lnTo>
                  <a:lnTo>
                    <a:pt x="105" y="829"/>
                  </a:lnTo>
                  <a:lnTo>
                    <a:pt x="107" y="829"/>
                  </a:lnTo>
                  <a:lnTo>
                    <a:pt x="109" y="829"/>
                  </a:lnTo>
                  <a:lnTo>
                    <a:pt x="110" y="827"/>
                  </a:lnTo>
                  <a:lnTo>
                    <a:pt x="114" y="827"/>
                  </a:lnTo>
                  <a:lnTo>
                    <a:pt x="116" y="825"/>
                  </a:lnTo>
                  <a:lnTo>
                    <a:pt x="118" y="825"/>
                  </a:lnTo>
                  <a:lnTo>
                    <a:pt x="121" y="827"/>
                  </a:lnTo>
                  <a:lnTo>
                    <a:pt x="123" y="827"/>
                  </a:lnTo>
                  <a:lnTo>
                    <a:pt x="125" y="827"/>
                  </a:lnTo>
                  <a:lnTo>
                    <a:pt x="128" y="829"/>
                  </a:lnTo>
                  <a:lnTo>
                    <a:pt x="130" y="829"/>
                  </a:lnTo>
                  <a:lnTo>
                    <a:pt x="132" y="827"/>
                  </a:lnTo>
                  <a:lnTo>
                    <a:pt x="134" y="827"/>
                  </a:lnTo>
                  <a:lnTo>
                    <a:pt x="137" y="825"/>
                  </a:lnTo>
                  <a:lnTo>
                    <a:pt x="141" y="821"/>
                  </a:lnTo>
                  <a:lnTo>
                    <a:pt x="144" y="820"/>
                  </a:lnTo>
                  <a:lnTo>
                    <a:pt x="146" y="816"/>
                  </a:lnTo>
                  <a:lnTo>
                    <a:pt x="150" y="814"/>
                  </a:lnTo>
                  <a:lnTo>
                    <a:pt x="153" y="811"/>
                  </a:lnTo>
                  <a:lnTo>
                    <a:pt x="155" y="809"/>
                  </a:lnTo>
                  <a:lnTo>
                    <a:pt x="158" y="805"/>
                  </a:lnTo>
                  <a:lnTo>
                    <a:pt x="160" y="802"/>
                  </a:lnTo>
                  <a:lnTo>
                    <a:pt x="164" y="800"/>
                  </a:lnTo>
                  <a:lnTo>
                    <a:pt x="166" y="797"/>
                  </a:lnTo>
                  <a:lnTo>
                    <a:pt x="169" y="793"/>
                  </a:lnTo>
                  <a:lnTo>
                    <a:pt x="171" y="791"/>
                  </a:lnTo>
                  <a:lnTo>
                    <a:pt x="174" y="788"/>
                  </a:lnTo>
                  <a:lnTo>
                    <a:pt x="176" y="784"/>
                  </a:lnTo>
                  <a:lnTo>
                    <a:pt x="180" y="782"/>
                  </a:lnTo>
                  <a:lnTo>
                    <a:pt x="181" y="779"/>
                  </a:lnTo>
                  <a:lnTo>
                    <a:pt x="183" y="777"/>
                  </a:lnTo>
                  <a:lnTo>
                    <a:pt x="187" y="775"/>
                  </a:lnTo>
                  <a:lnTo>
                    <a:pt x="189" y="772"/>
                  </a:lnTo>
                  <a:lnTo>
                    <a:pt x="190" y="770"/>
                  </a:lnTo>
                  <a:lnTo>
                    <a:pt x="194" y="768"/>
                  </a:lnTo>
                  <a:lnTo>
                    <a:pt x="196" y="765"/>
                  </a:lnTo>
                  <a:lnTo>
                    <a:pt x="197" y="763"/>
                  </a:lnTo>
                  <a:lnTo>
                    <a:pt x="201" y="761"/>
                  </a:lnTo>
                  <a:lnTo>
                    <a:pt x="203" y="758"/>
                  </a:lnTo>
                  <a:lnTo>
                    <a:pt x="205" y="756"/>
                  </a:lnTo>
                  <a:lnTo>
                    <a:pt x="208" y="752"/>
                  </a:lnTo>
                  <a:lnTo>
                    <a:pt x="210" y="750"/>
                  </a:lnTo>
                  <a:lnTo>
                    <a:pt x="212" y="749"/>
                  </a:lnTo>
                  <a:lnTo>
                    <a:pt x="215" y="745"/>
                  </a:lnTo>
                  <a:lnTo>
                    <a:pt x="217" y="743"/>
                  </a:lnTo>
                  <a:lnTo>
                    <a:pt x="221" y="743"/>
                  </a:lnTo>
                  <a:lnTo>
                    <a:pt x="224" y="745"/>
                  </a:lnTo>
                  <a:lnTo>
                    <a:pt x="228" y="745"/>
                  </a:lnTo>
                  <a:lnTo>
                    <a:pt x="231" y="747"/>
                  </a:lnTo>
                  <a:lnTo>
                    <a:pt x="233" y="747"/>
                  </a:lnTo>
                  <a:lnTo>
                    <a:pt x="237" y="747"/>
                  </a:lnTo>
                  <a:lnTo>
                    <a:pt x="240" y="747"/>
                  </a:lnTo>
                  <a:lnTo>
                    <a:pt x="242" y="745"/>
                  </a:lnTo>
                  <a:lnTo>
                    <a:pt x="247" y="738"/>
                  </a:lnTo>
                  <a:lnTo>
                    <a:pt x="252" y="731"/>
                  </a:lnTo>
                  <a:lnTo>
                    <a:pt x="258" y="724"/>
                  </a:lnTo>
                  <a:lnTo>
                    <a:pt x="261" y="715"/>
                  </a:lnTo>
                  <a:lnTo>
                    <a:pt x="265" y="706"/>
                  </a:lnTo>
                  <a:lnTo>
                    <a:pt x="268" y="697"/>
                  </a:lnTo>
                  <a:lnTo>
                    <a:pt x="272" y="690"/>
                  </a:lnTo>
                  <a:lnTo>
                    <a:pt x="276" y="681"/>
                  </a:lnTo>
                  <a:lnTo>
                    <a:pt x="279" y="669"/>
                  </a:lnTo>
                  <a:lnTo>
                    <a:pt x="279" y="658"/>
                  </a:lnTo>
                  <a:lnTo>
                    <a:pt x="281" y="646"/>
                  </a:lnTo>
                  <a:lnTo>
                    <a:pt x="281" y="633"/>
                  </a:lnTo>
                  <a:lnTo>
                    <a:pt x="281" y="624"/>
                  </a:lnTo>
                  <a:lnTo>
                    <a:pt x="281" y="616"/>
                  </a:lnTo>
                  <a:lnTo>
                    <a:pt x="281" y="607"/>
                  </a:lnTo>
                  <a:lnTo>
                    <a:pt x="281" y="598"/>
                  </a:lnTo>
                  <a:lnTo>
                    <a:pt x="283" y="594"/>
                  </a:lnTo>
                  <a:lnTo>
                    <a:pt x="283" y="591"/>
                  </a:lnTo>
                  <a:lnTo>
                    <a:pt x="284" y="589"/>
                  </a:lnTo>
                  <a:lnTo>
                    <a:pt x="286" y="585"/>
                  </a:lnTo>
                  <a:lnTo>
                    <a:pt x="286" y="582"/>
                  </a:lnTo>
                  <a:lnTo>
                    <a:pt x="288" y="578"/>
                  </a:lnTo>
                  <a:lnTo>
                    <a:pt x="290" y="575"/>
                  </a:lnTo>
                  <a:lnTo>
                    <a:pt x="292" y="571"/>
                  </a:lnTo>
                  <a:lnTo>
                    <a:pt x="293" y="578"/>
                  </a:lnTo>
                  <a:lnTo>
                    <a:pt x="295" y="584"/>
                  </a:lnTo>
                  <a:lnTo>
                    <a:pt x="297" y="589"/>
                  </a:lnTo>
                  <a:lnTo>
                    <a:pt x="297" y="594"/>
                  </a:lnTo>
                  <a:lnTo>
                    <a:pt x="299" y="600"/>
                  </a:lnTo>
                  <a:lnTo>
                    <a:pt x="300" y="605"/>
                  </a:lnTo>
                  <a:lnTo>
                    <a:pt x="302" y="612"/>
                  </a:lnTo>
                  <a:lnTo>
                    <a:pt x="302" y="617"/>
                  </a:lnTo>
                  <a:lnTo>
                    <a:pt x="304" y="626"/>
                  </a:lnTo>
                  <a:lnTo>
                    <a:pt x="302" y="635"/>
                  </a:lnTo>
                  <a:lnTo>
                    <a:pt x="302" y="646"/>
                  </a:lnTo>
                  <a:lnTo>
                    <a:pt x="300" y="655"/>
                  </a:lnTo>
                  <a:lnTo>
                    <a:pt x="299" y="667"/>
                  </a:lnTo>
                  <a:lnTo>
                    <a:pt x="297" y="681"/>
                  </a:lnTo>
                  <a:lnTo>
                    <a:pt x="295" y="695"/>
                  </a:lnTo>
                  <a:lnTo>
                    <a:pt x="295" y="708"/>
                  </a:lnTo>
                  <a:lnTo>
                    <a:pt x="295" y="715"/>
                  </a:lnTo>
                  <a:lnTo>
                    <a:pt x="295" y="722"/>
                  </a:lnTo>
                  <a:lnTo>
                    <a:pt x="297" y="729"/>
                  </a:lnTo>
                  <a:lnTo>
                    <a:pt x="299" y="736"/>
                  </a:lnTo>
                  <a:lnTo>
                    <a:pt x="300" y="740"/>
                  </a:lnTo>
                  <a:lnTo>
                    <a:pt x="302" y="745"/>
                  </a:lnTo>
                  <a:lnTo>
                    <a:pt x="304" y="749"/>
                  </a:lnTo>
                  <a:lnTo>
                    <a:pt x="306" y="752"/>
                  </a:lnTo>
                  <a:lnTo>
                    <a:pt x="309" y="756"/>
                  </a:lnTo>
                  <a:lnTo>
                    <a:pt x="313" y="759"/>
                  </a:lnTo>
                  <a:lnTo>
                    <a:pt x="315" y="763"/>
                  </a:lnTo>
                  <a:lnTo>
                    <a:pt x="318" y="766"/>
                  </a:lnTo>
                  <a:lnTo>
                    <a:pt x="320" y="768"/>
                  </a:lnTo>
                  <a:lnTo>
                    <a:pt x="322" y="768"/>
                  </a:lnTo>
                  <a:lnTo>
                    <a:pt x="325" y="770"/>
                  </a:lnTo>
                  <a:lnTo>
                    <a:pt x="327" y="770"/>
                  </a:lnTo>
                  <a:lnTo>
                    <a:pt x="331" y="770"/>
                  </a:lnTo>
                  <a:lnTo>
                    <a:pt x="332" y="770"/>
                  </a:lnTo>
                  <a:lnTo>
                    <a:pt x="336" y="772"/>
                  </a:lnTo>
                  <a:lnTo>
                    <a:pt x="338" y="772"/>
                  </a:lnTo>
                  <a:lnTo>
                    <a:pt x="338" y="777"/>
                  </a:lnTo>
                  <a:lnTo>
                    <a:pt x="336" y="784"/>
                  </a:lnTo>
                  <a:lnTo>
                    <a:pt x="336" y="791"/>
                  </a:lnTo>
                  <a:lnTo>
                    <a:pt x="334" y="798"/>
                  </a:lnTo>
                  <a:lnTo>
                    <a:pt x="332" y="804"/>
                  </a:lnTo>
                  <a:lnTo>
                    <a:pt x="332" y="811"/>
                  </a:lnTo>
                  <a:lnTo>
                    <a:pt x="332" y="816"/>
                  </a:lnTo>
                  <a:lnTo>
                    <a:pt x="334" y="823"/>
                  </a:lnTo>
                  <a:lnTo>
                    <a:pt x="334" y="825"/>
                  </a:lnTo>
                  <a:lnTo>
                    <a:pt x="336" y="827"/>
                  </a:lnTo>
                  <a:lnTo>
                    <a:pt x="338" y="829"/>
                  </a:lnTo>
                  <a:lnTo>
                    <a:pt x="339" y="829"/>
                  </a:lnTo>
                  <a:lnTo>
                    <a:pt x="341" y="830"/>
                  </a:lnTo>
                  <a:lnTo>
                    <a:pt x="343" y="830"/>
                  </a:lnTo>
                  <a:lnTo>
                    <a:pt x="345" y="830"/>
                  </a:lnTo>
                  <a:lnTo>
                    <a:pt x="348" y="832"/>
                  </a:lnTo>
                  <a:lnTo>
                    <a:pt x="350" y="832"/>
                  </a:lnTo>
                  <a:lnTo>
                    <a:pt x="354" y="834"/>
                  </a:lnTo>
                  <a:lnTo>
                    <a:pt x="357" y="834"/>
                  </a:lnTo>
                  <a:lnTo>
                    <a:pt x="361" y="836"/>
                  </a:lnTo>
                  <a:lnTo>
                    <a:pt x="364" y="836"/>
                  </a:lnTo>
                  <a:lnTo>
                    <a:pt x="368" y="836"/>
                  </a:lnTo>
                  <a:lnTo>
                    <a:pt x="371" y="837"/>
                  </a:lnTo>
                  <a:lnTo>
                    <a:pt x="375" y="837"/>
                  </a:lnTo>
                  <a:lnTo>
                    <a:pt x="377" y="837"/>
                  </a:lnTo>
                  <a:lnTo>
                    <a:pt x="380" y="839"/>
                  </a:lnTo>
                  <a:lnTo>
                    <a:pt x="384" y="839"/>
                  </a:lnTo>
                  <a:lnTo>
                    <a:pt x="387" y="839"/>
                  </a:lnTo>
                  <a:lnTo>
                    <a:pt x="391" y="839"/>
                  </a:lnTo>
                  <a:lnTo>
                    <a:pt x="394" y="839"/>
                  </a:lnTo>
                  <a:lnTo>
                    <a:pt x="398" y="839"/>
                  </a:lnTo>
                  <a:lnTo>
                    <a:pt x="400" y="839"/>
                  </a:lnTo>
                  <a:lnTo>
                    <a:pt x="403" y="839"/>
                  </a:lnTo>
                  <a:lnTo>
                    <a:pt x="407" y="839"/>
                  </a:lnTo>
                  <a:lnTo>
                    <a:pt x="409" y="837"/>
                  </a:lnTo>
                  <a:lnTo>
                    <a:pt x="412" y="837"/>
                  </a:lnTo>
                  <a:lnTo>
                    <a:pt x="416" y="836"/>
                  </a:lnTo>
                  <a:lnTo>
                    <a:pt x="418" y="836"/>
                  </a:lnTo>
                  <a:lnTo>
                    <a:pt x="421" y="834"/>
                  </a:lnTo>
                  <a:lnTo>
                    <a:pt x="425" y="832"/>
                  </a:lnTo>
                  <a:lnTo>
                    <a:pt x="426" y="832"/>
                  </a:lnTo>
                  <a:lnTo>
                    <a:pt x="430" y="830"/>
                  </a:lnTo>
                  <a:lnTo>
                    <a:pt x="432" y="829"/>
                  </a:lnTo>
                  <a:lnTo>
                    <a:pt x="435" y="829"/>
                  </a:lnTo>
                  <a:lnTo>
                    <a:pt x="439" y="827"/>
                  </a:lnTo>
                  <a:lnTo>
                    <a:pt x="441" y="827"/>
                  </a:lnTo>
                  <a:lnTo>
                    <a:pt x="444" y="825"/>
                  </a:lnTo>
                  <a:lnTo>
                    <a:pt x="446" y="825"/>
                  </a:lnTo>
                  <a:lnTo>
                    <a:pt x="451" y="825"/>
                  </a:lnTo>
                  <a:lnTo>
                    <a:pt x="455" y="825"/>
                  </a:lnTo>
                  <a:lnTo>
                    <a:pt x="458" y="825"/>
                  </a:lnTo>
                  <a:lnTo>
                    <a:pt x="462" y="823"/>
                  </a:lnTo>
                  <a:lnTo>
                    <a:pt x="465" y="825"/>
                  </a:lnTo>
                  <a:lnTo>
                    <a:pt x="469" y="825"/>
                  </a:lnTo>
                  <a:lnTo>
                    <a:pt x="473" y="825"/>
                  </a:lnTo>
                  <a:lnTo>
                    <a:pt x="478" y="825"/>
                  </a:lnTo>
                  <a:lnTo>
                    <a:pt x="481" y="825"/>
                  </a:lnTo>
                  <a:lnTo>
                    <a:pt x="485" y="825"/>
                  </a:lnTo>
                  <a:lnTo>
                    <a:pt x="489" y="825"/>
                  </a:lnTo>
                  <a:lnTo>
                    <a:pt x="492" y="825"/>
                  </a:lnTo>
                  <a:lnTo>
                    <a:pt x="496" y="825"/>
                  </a:lnTo>
                  <a:lnTo>
                    <a:pt x="499" y="825"/>
                  </a:lnTo>
                  <a:lnTo>
                    <a:pt x="505" y="825"/>
                  </a:lnTo>
                  <a:lnTo>
                    <a:pt x="508" y="825"/>
                  </a:lnTo>
                  <a:lnTo>
                    <a:pt x="512" y="825"/>
                  </a:lnTo>
                  <a:lnTo>
                    <a:pt x="517" y="823"/>
                  </a:lnTo>
                  <a:lnTo>
                    <a:pt x="521" y="823"/>
                  </a:lnTo>
                  <a:lnTo>
                    <a:pt x="524" y="823"/>
                  </a:lnTo>
                  <a:lnTo>
                    <a:pt x="529" y="821"/>
                  </a:lnTo>
                  <a:lnTo>
                    <a:pt x="533" y="820"/>
                  </a:lnTo>
                  <a:lnTo>
                    <a:pt x="538" y="820"/>
                  </a:lnTo>
                  <a:lnTo>
                    <a:pt x="542" y="820"/>
                  </a:lnTo>
                  <a:lnTo>
                    <a:pt x="547" y="818"/>
                  </a:lnTo>
                  <a:lnTo>
                    <a:pt x="551" y="818"/>
                  </a:lnTo>
                  <a:lnTo>
                    <a:pt x="556" y="816"/>
                  </a:lnTo>
                  <a:lnTo>
                    <a:pt x="560" y="816"/>
                  </a:lnTo>
                  <a:lnTo>
                    <a:pt x="565" y="814"/>
                  </a:lnTo>
                  <a:lnTo>
                    <a:pt x="568" y="814"/>
                  </a:lnTo>
                  <a:lnTo>
                    <a:pt x="574" y="814"/>
                  </a:lnTo>
                  <a:lnTo>
                    <a:pt x="577" y="814"/>
                  </a:lnTo>
                  <a:lnTo>
                    <a:pt x="579" y="814"/>
                  </a:lnTo>
                  <a:lnTo>
                    <a:pt x="581" y="816"/>
                  </a:lnTo>
                  <a:lnTo>
                    <a:pt x="584" y="818"/>
                  </a:lnTo>
                  <a:lnTo>
                    <a:pt x="586" y="820"/>
                  </a:lnTo>
                  <a:lnTo>
                    <a:pt x="588" y="820"/>
                  </a:lnTo>
                  <a:lnTo>
                    <a:pt x="590" y="821"/>
                  </a:lnTo>
                  <a:lnTo>
                    <a:pt x="592" y="823"/>
                  </a:lnTo>
                  <a:lnTo>
                    <a:pt x="593" y="823"/>
                  </a:lnTo>
                  <a:lnTo>
                    <a:pt x="600" y="823"/>
                  </a:lnTo>
                  <a:lnTo>
                    <a:pt x="607" y="823"/>
                  </a:lnTo>
                  <a:lnTo>
                    <a:pt x="613" y="823"/>
                  </a:lnTo>
                  <a:lnTo>
                    <a:pt x="620" y="821"/>
                  </a:lnTo>
                  <a:lnTo>
                    <a:pt x="627" y="821"/>
                  </a:lnTo>
                  <a:lnTo>
                    <a:pt x="634" y="821"/>
                  </a:lnTo>
                  <a:lnTo>
                    <a:pt x="639" y="820"/>
                  </a:lnTo>
                  <a:lnTo>
                    <a:pt x="647" y="820"/>
                  </a:lnTo>
                  <a:lnTo>
                    <a:pt x="652" y="818"/>
                  </a:lnTo>
                  <a:lnTo>
                    <a:pt x="659" y="818"/>
                  </a:lnTo>
                  <a:lnTo>
                    <a:pt x="666" y="816"/>
                  </a:lnTo>
                  <a:lnTo>
                    <a:pt x="671" y="814"/>
                  </a:lnTo>
                  <a:lnTo>
                    <a:pt x="678" y="814"/>
                  </a:lnTo>
                  <a:lnTo>
                    <a:pt x="686" y="813"/>
                  </a:lnTo>
                  <a:lnTo>
                    <a:pt x="691" y="811"/>
                  </a:lnTo>
                  <a:lnTo>
                    <a:pt x="698" y="809"/>
                  </a:lnTo>
                  <a:lnTo>
                    <a:pt x="702" y="809"/>
                  </a:lnTo>
                  <a:lnTo>
                    <a:pt x="707" y="807"/>
                  </a:lnTo>
                  <a:lnTo>
                    <a:pt x="710" y="805"/>
                  </a:lnTo>
                  <a:lnTo>
                    <a:pt x="716" y="804"/>
                  </a:lnTo>
                  <a:lnTo>
                    <a:pt x="719" y="804"/>
                  </a:lnTo>
                  <a:lnTo>
                    <a:pt x="725" y="802"/>
                  </a:lnTo>
                  <a:lnTo>
                    <a:pt x="728" y="798"/>
                  </a:lnTo>
                  <a:lnTo>
                    <a:pt x="732" y="797"/>
                  </a:lnTo>
                  <a:lnTo>
                    <a:pt x="737" y="795"/>
                  </a:lnTo>
                  <a:lnTo>
                    <a:pt x="741" y="793"/>
                  </a:lnTo>
                  <a:lnTo>
                    <a:pt x="746" y="791"/>
                  </a:lnTo>
                  <a:lnTo>
                    <a:pt x="749" y="790"/>
                  </a:lnTo>
                  <a:lnTo>
                    <a:pt x="755" y="788"/>
                  </a:lnTo>
                  <a:lnTo>
                    <a:pt x="758" y="786"/>
                  </a:lnTo>
                  <a:lnTo>
                    <a:pt x="762" y="784"/>
                  </a:lnTo>
                  <a:lnTo>
                    <a:pt x="767" y="782"/>
                  </a:lnTo>
                  <a:lnTo>
                    <a:pt x="769" y="782"/>
                  </a:lnTo>
                  <a:lnTo>
                    <a:pt x="773" y="782"/>
                  </a:lnTo>
                  <a:lnTo>
                    <a:pt x="774" y="781"/>
                  </a:lnTo>
                  <a:lnTo>
                    <a:pt x="776" y="781"/>
                  </a:lnTo>
                  <a:lnTo>
                    <a:pt x="780" y="781"/>
                  </a:lnTo>
                  <a:lnTo>
                    <a:pt x="781" y="781"/>
                  </a:lnTo>
                  <a:lnTo>
                    <a:pt x="785" y="779"/>
                  </a:lnTo>
                  <a:lnTo>
                    <a:pt x="787" y="779"/>
                  </a:lnTo>
                  <a:lnTo>
                    <a:pt x="789" y="779"/>
                  </a:lnTo>
                  <a:lnTo>
                    <a:pt x="792" y="779"/>
                  </a:lnTo>
                  <a:lnTo>
                    <a:pt x="794" y="777"/>
                  </a:lnTo>
                  <a:lnTo>
                    <a:pt x="796" y="777"/>
                  </a:lnTo>
                  <a:lnTo>
                    <a:pt x="799" y="777"/>
                  </a:lnTo>
                  <a:lnTo>
                    <a:pt x="801" y="775"/>
                  </a:lnTo>
                  <a:lnTo>
                    <a:pt x="803" y="774"/>
                  </a:lnTo>
                  <a:lnTo>
                    <a:pt x="805" y="774"/>
                  </a:lnTo>
                  <a:lnTo>
                    <a:pt x="808" y="768"/>
                  </a:lnTo>
                  <a:lnTo>
                    <a:pt x="808" y="763"/>
                  </a:lnTo>
                  <a:lnTo>
                    <a:pt x="808" y="758"/>
                  </a:lnTo>
                  <a:lnTo>
                    <a:pt x="808" y="752"/>
                  </a:lnTo>
                  <a:lnTo>
                    <a:pt x="806" y="749"/>
                  </a:lnTo>
                  <a:lnTo>
                    <a:pt x="805" y="745"/>
                  </a:lnTo>
                  <a:lnTo>
                    <a:pt x="803" y="742"/>
                  </a:lnTo>
                  <a:lnTo>
                    <a:pt x="801" y="740"/>
                  </a:lnTo>
                  <a:lnTo>
                    <a:pt x="799" y="736"/>
                  </a:lnTo>
                  <a:lnTo>
                    <a:pt x="797" y="733"/>
                  </a:lnTo>
                  <a:lnTo>
                    <a:pt x="794" y="731"/>
                  </a:lnTo>
                  <a:lnTo>
                    <a:pt x="792" y="727"/>
                  </a:lnTo>
                  <a:lnTo>
                    <a:pt x="794" y="726"/>
                  </a:lnTo>
                  <a:lnTo>
                    <a:pt x="796" y="724"/>
                  </a:lnTo>
                  <a:lnTo>
                    <a:pt x="797" y="722"/>
                  </a:lnTo>
                  <a:lnTo>
                    <a:pt x="799" y="720"/>
                  </a:lnTo>
                  <a:lnTo>
                    <a:pt x="801" y="719"/>
                  </a:lnTo>
                  <a:lnTo>
                    <a:pt x="803" y="717"/>
                  </a:lnTo>
                  <a:lnTo>
                    <a:pt x="805" y="715"/>
                  </a:lnTo>
                  <a:lnTo>
                    <a:pt x="805" y="711"/>
                  </a:lnTo>
                  <a:lnTo>
                    <a:pt x="806" y="697"/>
                  </a:lnTo>
                  <a:lnTo>
                    <a:pt x="806" y="683"/>
                  </a:lnTo>
                  <a:lnTo>
                    <a:pt x="805" y="669"/>
                  </a:lnTo>
                  <a:lnTo>
                    <a:pt x="803" y="655"/>
                  </a:lnTo>
                  <a:lnTo>
                    <a:pt x="803" y="649"/>
                  </a:lnTo>
                  <a:lnTo>
                    <a:pt x="803" y="644"/>
                  </a:lnTo>
                  <a:lnTo>
                    <a:pt x="801" y="640"/>
                  </a:lnTo>
                  <a:lnTo>
                    <a:pt x="801" y="635"/>
                  </a:lnTo>
                  <a:lnTo>
                    <a:pt x="799" y="632"/>
                  </a:lnTo>
                  <a:lnTo>
                    <a:pt x="797" y="626"/>
                  </a:lnTo>
                  <a:lnTo>
                    <a:pt x="797" y="621"/>
                  </a:lnTo>
                  <a:lnTo>
                    <a:pt x="796" y="617"/>
                  </a:lnTo>
                  <a:close/>
                </a:path>
              </a:pathLst>
            </a:custGeom>
            <a:solidFill>
              <a:srgbClr val="99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38" name="Freeform 10"/>
            <p:cNvSpPr>
              <a:spLocks/>
            </p:cNvSpPr>
            <p:nvPr/>
          </p:nvSpPr>
          <p:spPr bwMode="auto">
            <a:xfrm>
              <a:off x="4720" y="2764"/>
              <a:ext cx="298" cy="175"/>
            </a:xfrm>
            <a:custGeom>
              <a:avLst/>
              <a:gdLst>
                <a:gd name="T0" fmla="*/ 202 w 298"/>
                <a:gd name="T1" fmla="*/ 3 h 175"/>
                <a:gd name="T2" fmla="*/ 211 w 298"/>
                <a:gd name="T3" fmla="*/ 9 h 175"/>
                <a:gd name="T4" fmla="*/ 222 w 298"/>
                <a:gd name="T5" fmla="*/ 16 h 175"/>
                <a:gd name="T6" fmla="*/ 232 w 298"/>
                <a:gd name="T7" fmla="*/ 21 h 175"/>
                <a:gd name="T8" fmla="*/ 243 w 298"/>
                <a:gd name="T9" fmla="*/ 26 h 175"/>
                <a:gd name="T10" fmla="*/ 254 w 298"/>
                <a:gd name="T11" fmla="*/ 34 h 175"/>
                <a:gd name="T12" fmla="*/ 262 w 298"/>
                <a:gd name="T13" fmla="*/ 39 h 175"/>
                <a:gd name="T14" fmla="*/ 271 w 298"/>
                <a:gd name="T15" fmla="*/ 46 h 175"/>
                <a:gd name="T16" fmla="*/ 280 w 298"/>
                <a:gd name="T17" fmla="*/ 51 h 175"/>
                <a:gd name="T18" fmla="*/ 289 w 298"/>
                <a:gd name="T19" fmla="*/ 57 h 175"/>
                <a:gd name="T20" fmla="*/ 298 w 298"/>
                <a:gd name="T21" fmla="*/ 64 h 175"/>
                <a:gd name="T22" fmla="*/ 293 w 298"/>
                <a:gd name="T23" fmla="*/ 65 h 175"/>
                <a:gd name="T24" fmla="*/ 280 w 298"/>
                <a:gd name="T25" fmla="*/ 62 h 175"/>
                <a:gd name="T26" fmla="*/ 266 w 298"/>
                <a:gd name="T27" fmla="*/ 57 h 175"/>
                <a:gd name="T28" fmla="*/ 252 w 298"/>
                <a:gd name="T29" fmla="*/ 50 h 175"/>
                <a:gd name="T30" fmla="*/ 239 w 298"/>
                <a:gd name="T31" fmla="*/ 44 h 175"/>
                <a:gd name="T32" fmla="*/ 231 w 298"/>
                <a:gd name="T33" fmla="*/ 42 h 175"/>
                <a:gd name="T34" fmla="*/ 239 w 298"/>
                <a:gd name="T35" fmla="*/ 60 h 175"/>
                <a:gd name="T36" fmla="*/ 248 w 298"/>
                <a:gd name="T37" fmla="*/ 85 h 175"/>
                <a:gd name="T38" fmla="*/ 238 w 298"/>
                <a:gd name="T39" fmla="*/ 74 h 175"/>
                <a:gd name="T40" fmla="*/ 225 w 298"/>
                <a:gd name="T41" fmla="*/ 69 h 175"/>
                <a:gd name="T42" fmla="*/ 211 w 298"/>
                <a:gd name="T43" fmla="*/ 67 h 175"/>
                <a:gd name="T44" fmla="*/ 209 w 298"/>
                <a:gd name="T45" fmla="*/ 74 h 175"/>
                <a:gd name="T46" fmla="*/ 207 w 298"/>
                <a:gd name="T47" fmla="*/ 87 h 175"/>
                <a:gd name="T48" fmla="*/ 200 w 298"/>
                <a:gd name="T49" fmla="*/ 101 h 175"/>
                <a:gd name="T50" fmla="*/ 191 w 298"/>
                <a:gd name="T51" fmla="*/ 117 h 175"/>
                <a:gd name="T52" fmla="*/ 183 w 298"/>
                <a:gd name="T53" fmla="*/ 133 h 175"/>
                <a:gd name="T54" fmla="*/ 174 w 298"/>
                <a:gd name="T55" fmla="*/ 149 h 175"/>
                <a:gd name="T56" fmla="*/ 165 w 298"/>
                <a:gd name="T57" fmla="*/ 165 h 175"/>
                <a:gd name="T58" fmla="*/ 156 w 298"/>
                <a:gd name="T59" fmla="*/ 174 h 175"/>
                <a:gd name="T60" fmla="*/ 147 w 298"/>
                <a:gd name="T61" fmla="*/ 167 h 175"/>
                <a:gd name="T62" fmla="*/ 138 w 298"/>
                <a:gd name="T63" fmla="*/ 160 h 175"/>
                <a:gd name="T64" fmla="*/ 129 w 298"/>
                <a:gd name="T65" fmla="*/ 152 h 175"/>
                <a:gd name="T66" fmla="*/ 122 w 298"/>
                <a:gd name="T67" fmla="*/ 147 h 175"/>
                <a:gd name="T68" fmla="*/ 113 w 298"/>
                <a:gd name="T69" fmla="*/ 140 h 175"/>
                <a:gd name="T70" fmla="*/ 106 w 298"/>
                <a:gd name="T71" fmla="*/ 135 h 175"/>
                <a:gd name="T72" fmla="*/ 101 w 298"/>
                <a:gd name="T73" fmla="*/ 129 h 175"/>
                <a:gd name="T74" fmla="*/ 94 w 298"/>
                <a:gd name="T75" fmla="*/ 124 h 175"/>
                <a:gd name="T76" fmla="*/ 87 w 298"/>
                <a:gd name="T77" fmla="*/ 119 h 175"/>
                <a:gd name="T78" fmla="*/ 81 w 298"/>
                <a:gd name="T79" fmla="*/ 113 h 175"/>
                <a:gd name="T80" fmla="*/ 73 w 298"/>
                <a:gd name="T81" fmla="*/ 113 h 175"/>
                <a:gd name="T82" fmla="*/ 62 w 298"/>
                <a:gd name="T83" fmla="*/ 120 h 175"/>
                <a:gd name="T84" fmla="*/ 51 w 298"/>
                <a:gd name="T85" fmla="*/ 126 h 175"/>
                <a:gd name="T86" fmla="*/ 41 w 298"/>
                <a:gd name="T87" fmla="*/ 131 h 175"/>
                <a:gd name="T88" fmla="*/ 32 w 298"/>
                <a:gd name="T89" fmla="*/ 136 h 175"/>
                <a:gd name="T90" fmla="*/ 21 w 298"/>
                <a:gd name="T91" fmla="*/ 131 h 175"/>
                <a:gd name="T92" fmla="*/ 12 w 298"/>
                <a:gd name="T93" fmla="*/ 105 h 175"/>
                <a:gd name="T94" fmla="*/ 3 w 298"/>
                <a:gd name="T95" fmla="*/ 78 h 175"/>
                <a:gd name="T96" fmla="*/ 12 w 298"/>
                <a:gd name="T97" fmla="*/ 65 h 175"/>
                <a:gd name="T98" fmla="*/ 30 w 298"/>
                <a:gd name="T99" fmla="*/ 58 h 175"/>
                <a:gd name="T100" fmla="*/ 48 w 298"/>
                <a:gd name="T101" fmla="*/ 51 h 175"/>
                <a:gd name="T102" fmla="*/ 67 w 298"/>
                <a:gd name="T103" fmla="*/ 46 h 175"/>
                <a:gd name="T104" fmla="*/ 85 w 298"/>
                <a:gd name="T105" fmla="*/ 39 h 175"/>
                <a:gd name="T106" fmla="*/ 103 w 298"/>
                <a:gd name="T107" fmla="*/ 32 h 175"/>
                <a:gd name="T108" fmla="*/ 120 w 298"/>
                <a:gd name="T109" fmla="*/ 26 h 175"/>
                <a:gd name="T110" fmla="*/ 140 w 298"/>
                <a:gd name="T111" fmla="*/ 19 h 175"/>
                <a:gd name="T112" fmla="*/ 158 w 298"/>
                <a:gd name="T113" fmla="*/ 12 h 175"/>
                <a:gd name="T114" fmla="*/ 176 w 298"/>
                <a:gd name="T115" fmla="*/ 5 h 175"/>
                <a:gd name="T116" fmla="*/ 195 w 298"/>
                <a:gd name="T117" fmla="*/ 0 h 17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98"/>
                <a:gd name="T178" fmla="*/ 0 h 175"/>
                <a:gd name="T179" fmla="*/ 298 w 298"/>
                <a:gd name="T180" fmla="*/ 175 h 17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98" h="175">
                  <a:moveTo>
                    <a:pt x="195" y="0"/>
                  </a:moveTo>
                  <a:lnTo>
                    <a:pt x="197" y="2"/>
                  </a:lnTo>
                  <a:lnTo>
                    <a:pt x="202" y="3"/>
                  </a:lnTo>
                  <a:lnTo>
                    <a:pt x="204" y="5"/>
                  </a:lnTo>
                  <a:lnTo>
                    <a:pt x="207" y="7"/>
                  </a:lnTo>
                  <a:lnTo>
                    <a:pt x="211" y="9"/>
                  </a:lnTo>
                  <a:lnTo>
                    <a:pt x="215" y="10"/>
                  </a:lnTo>
                  <a:lnTo>
                    <a:pt x="218" y="12"/>
                  </a:lnTo>
                  <a:lnTo>
                    <a:pt x="222" y="16"/>
                  </a:lnTo>
                  <a:lnTo>
                    <a:pt x="225" y="18"/>
                  </a:lnTo>
                  <a:lnTo>
                    <a:pt x="229" y="19"/>
                  </a:lnTo>
                  <a:lnTo>
                    <a:pt x="232" y="21"/>
                  </a:lnTo>
                  <a:lnTo>
                    <a:pt x="236" y="23"/>
                  </a:lnTo>
                  <a:lnTo>
                    <a:pt x="239" y="25"/>
                  </a:lnTo>
                  <a:lnTo>
                    <a:pt x="243" y="26"/>
                  </a:lnTo>
                  <a:lnTo>
                    <a:pt x="247" y="30"/>
                  </a:lnTo>
                  <a:lnTo>
                    <a:pt x="250" y="32"/>
                  </a:lnTo>
                  <a:lnTo>
                    <a:pt x="254" y="34"/>
                  </a:lnTo>
                  <a:lnTo>
                    <a:pt x="255" y="35"/>
                  </a:lnTo>
                  <a:lnTo>
                    <a:pt x="259" y="37"/>
                  </a:lnTo>
                  <a:lnTo>
                    <a:pt x="262" y="39"/>
                  </a:lnTo>
                  <a:lnTo>
                    <a:pt x="266" y="41"/>
                  </a:lnTo>
                  <a:lnTo>
                    <a:pt x="268" y="42"/>
                  </a:lnTo>
                  <a:lnTo>
                    <a:pt x="271" y="46"/>
                  </a:lnTo>
                  <a:lnTo>
                    <a:pt x="273" y="48"/>
                  </a:lnTo>
                  <a:lnTo>
                    <a:pt x="277" y="50"/>
                  </a:lnTo>
                  <a:lnTo>
                    <a:pt x="280" y="51"/>
                  </a:lnTo>
                  <a:lnTo>
                    <a:pt x="282" y="53"/>
                  </a:lnTo>
                  <a:lnTo>
                    <a:pt x="286" y="55"/>
                  </a:lnTo>
                  <a:lnTo>
                    <a:pt x="289" y="57"/>
                  </a:lnTo>
                  <a:lnTo>
                    <a:pt x="291" y="58"/>
                  </a:lnTo>
                  <a:lnTo>
                    <a:pt x="294" y="62"/>
                  </a:lnTo>
                  <a:lnTo>
                    <a:pt x="298" y="64"/>
                  </a:lnTo>
                  <a:lnTo>
                    <a:pt x="296" y="64"/>
                  </a:lnTo>
                  <a:lnTo>
                    <a:pt x="294" y="65"/>
                  </a:lnTo>
                  <a:lnTo>
                    <a:pt x="293" y="65"/>
                  </a:lnTo>
                  <a:lnTo>
                    <a:pt x="289" y="64"/>
                  </a:lnTo>
                  <a:lnTo>
                    <a:pt x="286" y="64"/>
                  </a:lnTo>
                  <a:lnTo>
                    <a:pt x="280" y="62"/>
                  </a:lnTo>
                  <a:lnTo>
                    <a:pt x="277" y="60"/>
                  </a:lnTo>
                  <a:lnTo>
                    <a:pt x="271" y="58"/>
                  </a:lnTo>
                  <a:lnTo>
                    <a:pt x="266" y="57"/>
                  </a:lnTo>
                  <a:lnTo>
                    <a:pt x="262" y="55"/>
                  </a:lnTo>
                  <a:lnTo>
                    <a:pt x="257" y="51"/>
                  </a:lnTo>
                  <a:lnTo>
                    <a:pt x="252" y="50"/>
                  </a:lnTo>
                  <a:lnTo>
                    <a:pt x="247" y="48"/>
                  </a:lnTo>
                  <a:lnTo>
                    <a:pt x="243" y="46"/>
                  </a:lnTo>
                  <a:lnTo>
                    <a:pt x="239" y="44"/>
                  </a:lnTo>
                  <a:lnTo>
                    <a:pt x="236" y="42"/>
                  </a:lnTo>
                  <a:lnTo>
                    <a:pt x="232" y="41"/>
                  </a:lnTo>
                  <a:lnTo>
                    <a:pt x="231" y="42"/>
                  </a:lnTo>
                  <a:lnTo>
                    <a:pt x="232" y="46"/>
                  </a:lnTo>
                  <a:lnTo>
                    <a:pt x="236" y="53"/>
                  </a:lnTo>
                  <a:lnTo>
                    <a:pt x="239" y="60"/>
                  </a:lnTo>
                  <a:lnTo>
                    <a:pt x="243" y="67"/>
                  </a:lnTo>
                  <a:lnTo>
                    <a:pt x="247" y="76"/>
                  </a:lnTo>
                  <a:lnTo>
                    <a:pt x="248" y="85"/>
                  </a:lnTo>
                  <a:lnTo>
                    <a:pt x="247" y="81"/>
                  </a:lnTo>
                  <a:lnTo>
                    <a:pt x="243" y="78"/>
                  </a:lnTo>
                  <a:lnTo>
                    <a:pt x="238" y="74"/>
                  </a:lnTo>
                  <a:lnTo>
                    <a:pt x="234" y="73"/>
                  </a:lnTo>
                  <a:lnTo>
                    <a:pt x="229" y="69"/>
                  </a:lnTo>
                  <a:lnTo>
                    <a:pt x="225" y="69"/>
                  </a:lnTo>
                  <a:lnTo>
                    <a:pt x="220" y="67"/>
                  </a:lnTo>
                  <a:lnTo>
                    <a:pt x="215" y="67"/>
                  </a:lnTo>
                  <a:lnTo>
                    <a:pt x="211" y="67"/>
                  </a:lnTo>
                  <a:lnTo>
                    <a:pt x="209" y="69"/>
                  </a:lnTo>
                  <a:lnTo>
                    <a:pt x="209" y="73"/>
                  </a:lnTo>
                  <a:lnTo>
                    <a:pt x="209" y="74"/>
                  </a:lnTo>
                  <a:lnTo>
                    <a:pt x="209" y="80"/>
                  </a:lnTo>
                  <a:lnTo>
                    <a:pt x="209" y="83"/>
                  </a:lnTo>
                  <a:lnTo>
                    <a:pt x="207" y="87"/>
                  </a:lnTo>
                  <a:lnTo>
                    <a:pt x="207" y="90"/>
                  </a:lnTo>
                  <a:lnTo>
                    <a:pt x="204" y="96"/>
                  </a:lnTo>
                  <a:lnTo>
                    <a:pt x="200" y="101"/>
                  </a:lnTo>
                  <a:lnTo>
                    <a:pt x="197" y="106"/>
                  </a:lnTo>
                  <a:lnTo>
                    <a:pt x="195" y="112"/>
                  </a:lnTo>
                  <a:lnTo>
                    <a:pt x="191" y="117"/>
                  </a:lnTo>
                  <a:lnTo>
                    <a:pt x="188" y="122"/>
                  </a:lnTo>
                  <a:lnTo>
                    <a:pt x="186" y="128"/>
                  </a:lnTo>
                  <a:lnTo>
                    <a:pt x="183" y="133"/>
                  </a:lnTo>
                  <a:lnTo>
                    <a:pt x="179" y="138"/>
                  </a:lnTo>
                  <a:lnTo>
                    <a:pt x="176" y="144"/>
                  </a:lnTo>
                  <a:lnTo>
                    <a:pt x="174" y="149"/>
                  </a:lnTo>
                  <a:lnTo>
                    <a:pt x="170" y="154"/>
                  </a:lnTo>
                  <a:lnTo>
                    <a:pt x="167" y="160"/>
                  </a:lnTo>
                  <a:lnTo>
                    <a:pt x="165" y="165"/>
                  </a:lnTo>
                  <a:lnTo>
                    <a:pt x="161" y="170"/>
                  </a:lnTo>
                  <a:lnTo>
                    <a:pt x="158" y="175"/>
                  </a:lnTo>
                  <a:lnTo>
                    <a:pt x="156" y="174"/>
                  </a:lnTo>
                  <a:lnTo>
                    <a:pt x="152" y="172"/>
                  </a:lnTo>
                  <a:lnTo>
                    <a:pt x="149" y="168"/>
                  </a:lnTo>
                  <a:lnTo>
                    <a:pt x="147" y="167"/>
                  </a:lnTo>
                  <a:lnTo>
                    <a:pt x="144" y="165"/>
                  </a:lnTo>
                  <a:lnTo>
                    <a:pt x="142" y="161"/>
                  </a:lnTo>
                  <a:lnTo>
                    <a:pt x="138" y="160"/>
                  </a:lnTo>
                  <a:lnTo>
                    <a:pt x="135" y="158"/>
                  </a:lnTo>
                  <a:lnTo>
                    <a:pt x="133" y="156"/>
                  </a:lnTo>
                  <a:lnTo>
                    <a:pt x="129" y="152"/>
                  </a:lnTo>
                  <a:lnTo>
                    <a:pt x="128" y="151"/>
                  </a:lnTo>
                  <a:lnTo>
                    <a:pt x="124" y="149"/>
                  </a:lnTo>
                  <a:lnTo>
                    <a:pt x="122" y="147"/>
                  </a:lnTo>
                  <a:lnTo>
                    <a:pt x="119" y="145"/>
                  </a:lnTo>
                  <a:lnTo>
                    <a:pt x="115" y="142"/>
                  </a:lnTo>
                  <a:lnTo>
                    <a:pt x="113" y="140"/>
                  </a:lnTo>
                  <a:lnTo>
                    <a:pt x="112" y="138"/>
                  </a:lnTo>
                  <a:lnTo>
                    <a:pt x="108" y="136"/>
                  </a:lnTo>
                  <a:lnTo>
                    <a:pt x="106" y="135"/>
                  </a:lnTo>
                  <a:lnTo>
                    <a:pt x="105" y="133"/>
                  </a:lnTo>
                  <a:lnTo>
                    <a:pt x="103" y="131"/>
                  </a:lnTo>
                  <a:lnTo>
                    <a:pt x="101" y="129"/>
                  </a:lnTo>
                  <a:lnTo>
                    <a:pt x="97" y="128"/>
                  </a:lnTo>
                  <a:lnTo>
                    <a:pt x="96" y="126"/>
                  </a:lnTo>
                  <a:lnTo>
                    <a:pt x="94" y="124"/>
                  </a:lnTo>
                  <a:lnTo>
                    <a:pt x="92" y="122"/>
                  </a:lnTo>
                  <a:lnTo>
                    <a:pt x="89" y="120"/>
                  </a:lnTo>
                  <a:lnTo>
                    <a:pt x="87" y="119"/>
                  </a:lnTo>
                  <a:lnTo>
                    <a:pt x="85" y="117"/>
                  </a:lnTo>
                  <a:lnTo>
                    <a:pt x="83" y="113"/>
                  </a:lnTo>
                  <a:lnTo>
                    <a:pt x="81" y="113"/>
                  </a:lnTo>
                  <a:lnTo>
                    <a:pt x="78" y="110"/>
                  </a:lnTo>
                  <a:lnTo>
                    <a:pt x="76" y="113"/>
                  </a:lnTo>
                  <a:lnTo>
                    <a:pt x="73" y="113"/>
                  </a:lnTo>
                  <a:lnTo>
                    <a:pt x="69" y="117"/>
                  </a:lnTo>
                  <a:lnTo>
                    <a:pt x="65" y="119"/>
                  </a:lnTo>
                  <a:lnTo>
                    <a:pt x="62" y="120"/>
                  </a:lnTo>
                  <a:lnTo>
                    <a:pt x="58" y="122"/>
                  </a:lnTo>
                  <a:lnTo>
                    <a:pt x="55" y="124"/>
                  </a:lnTo>
                  <a:lnTo>
                    <a:pt x="51" y="126"/>
                  </a:lnTo>
                  <a:lnTo>
                    <a:pt x="48" y="128"/>
                  </a:lnTo>
                  <a:lnTo>
                    <a:pt x="44" y="129"/>
                  </a:lnTo>
                  <a:lnTo>
                    <a:pt x="41" y="131"/>
                  </a:lnTo>
                  <a:lnTo>
                    <a:pt x="37" y="133"/>
                  </a:lnTo>
                  <a:lnTo>
                    <a:pt x="34" y="135"/>
                  </a:lnTo>
                  <a:lnTo>
                    <a:pt x="32" y="136"/>
                  </a:lnTo>
                  <a:lnTo>
                    <a:pt x="28" y="138"/>
                  </a:lnTo>
                  <a:lnTo>
                    <a:pt x="25" y="140"/>
                  </a:lnTo>
                  <a:lnTo>
                    <a:pt x="21" y="131"/>
                  </a:lnTo>
                  <a:lnTo>
                    <a:pt x="18" y="122"/>
                  </a:lnTo>
                  <a:lnTo>
                    <a:pt x="16" y="113"/>
                  </a:lnTo>
                  <a:lnTo>
                    <a:pt x="12" y="105"/>
                  </a:lnTo>
                  <a:lnTo>
                    <a:pt x="9" y="96"/>
                  </a:lnTo>
                  <a:lnTo>
                    <a:pt x="5" y="87"/>
                  </a:lnTo>
                  <a:lnTo>
                    <a:pt x="3" y="78"/>
                  </a:lnTo>
                  <a:lnTo>
                    <a:pt x="0" y="69"/>
                  </a:lnTo>
                  <a:lnTo>
                    <a:pt x="5" y="67"/>
                  </a:lnTo>
                  <a:lnTo>
                    <a:pt x="12" y="65"/>
                  </a:lnTo>
                  <a:lnTo>
                    <a:pt x="18" y="64"/>
                  </a:lnTo>
                  <a:lnTo>
                    <a:pt x="23" y="60"/>
                  </a:lnTo>
                  <a:lnTo>
                    <a:pt x="30" y="58"/>
                  </a:lnTo>
                  <a:lnTo>
                    <a:pt x="35" y="57"/>
                  </a:lnTo>
                  <a:lnTo>
                    <a:pt x="42" y="55"/>
                  </a:lnTo>
                  <a:lnTo>
                    <a:pt x="48" y="51"/>
                  </a:lnTo>
                  <a:lnTo>
                    <a:pt x="55" y="50"/>
                  </a:lnTo>
                  <a:lnTo>
                    <a:pt x="60" y="48"/>
                  </a:lnTo>
                  <a:lnTo>
                    <a:pt x="67" y="46"/>
                  </a:lnTo>
                  <a:lnTo>
                    <a:pt x="73" y="42"/>
                  </a:lnTo>
                  <a:lnTo>
                    <a:pt x="78" y="41"/>
                  </a:lnTo>
                  <a:lnTo>
                    <a:pt x="85" y="39"/>
                  </a:lnTo>
                  <a:lnTo>
                    <a:pt x="90" y="37"/>
                  </a:lnTo>
                  <a:lnTo>
                    <a:pt x="97" y="34"/>
                  </a:lnTo>
                  <a:lnTo>
                    <a:pt x="103" y="32"/>
                  </a:lnTo>
                  <a:lnTo>
                    <a:pt x="110" y="30"/>
                  </a:lnTo>
                  <a:lnTo>
                    <a:pt x="115" y="28"/>
                  </a:lnTo>
                  <a:lnTo>
                    <a:pt x="120" y="26"/>
                  </a:lnTo>
                  <a:lnTo>
                    <a:pt x="128" y="23"/>
                  </a:lnTo>
                  <a:lnTo>
                    <a:pt x="133" y="21"/>
                  </a:lnTo>
                  <a:lnTo>
                    <a:pt x="140" y="19"/>
                  </a:lnTo>
                  <a:lnTo>
                    <a:pt x="145" y="18"/>
                  </a:lnTo>
                  <a:lnTo>
                    <a:pt x="152" y="14"/>
                  </a:lnTo>
                  <a:lnTo>
                    <a:pt x="158" y="12"/>
                  </a:lnTo>
                  <a:lnTo>
                    <a:pt x="163" y="10"/>
                  </a:lnTo>
                  <a:lnTo>
                    <a:pt x="170" y="9"/>
                  </a:lnTo>
                  <a:lnTo>
                    <a:pt x="176" y="5"/>
                  </a:lnTo>
                  <a:lnTo>
                    <a:pt x="183" y="3"/>
                  </a:lnTo>
                  <a:lnTo>
                    <a:pt x="188" y="2"/>
                  </a:lnTo>
                  <a:lnTo>
                    <a:pt x="195" y="0"/>
                  </a:lnTo>
                  <a:close/>
                </a:path>
              </a:pathLst>
            </a:custGeom>
            <a:solidFill>
              <a:srgbClr val="9966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0" name="Freeform 11"/>
            <p:cNvSpPr>
              <a:spLocks/>
            </p:cNvSpPr>
            <p:nvPr/>
          </p:nvSpPr>
          <p:spPr bwMode="auto">
            <a:xfrm>
              <a:off x="4418" y="3023"/>
              <a:ext cx="383" cy="541"/>
            </a:xfrm>
            <a:custGeom>
              <a:avLst/>
              <a:gdLst>
                <a:gd name="T0" fmla="*/ 5 w 383"/>
                <a:gd name="T1" fmla="*/ 490 h 541"/>
                <a:gd name="T2" fmla="*/ 30 w 383"/>
                <a:gd name="T3" fmla="*/ 468 h 541"/>
                <a:gd name="T4" fmla="*/ 66 w 383"/>
                <a:gd name="T5" fmla="*/ 456 h 541"/>
                <a:gd name="T6" fmla="*/ 91 w 383"/>
                <a:gd name="T7" fmla="*/ 426 h 541"/>
                <a:gd name="T8" fmla="*/ 78 w 383"/>
                <a:gd name="T9" fmla="*/ 415 h 541"/>
                <a:gd name="T10" fmla="*/ 48 w 383"/>
                <a:gd name="T11" fmla="*/ 380 h 541"/>
                <a:gd name="T12" fmla="*/ 59 w 383"/>
                <a:gd name="T13" fmla="*/ 364 h 541"/>
                <a:gd name="T14" fmla="*/ 114 w 383"/>
                <a:gd name="T15" fmla="*/ 381 h 541"/>
                <a:gd name="T16" fmla="*/ 112 w 383"/>
                <a:gd name="T17" fmla="*/ 335 h 541"/>
                <a:gd name="T18" fmla="*/ 85 w 383"/>
                <a:gd name="T19" fmla="*/ 316 h 541"/>
                <a:gd name="T20" fmla="*/ 46 w 383"/>
                <a:gd name="T21" fmla="*/ 271 h 541"/>
                <a:gd name="T22" fmla="*/ 27 w 383"/>
                <a:gd name="T23" fmla="*/ 250 h 541"/>
                <a:gd name="T24" fmla="*/ 27 w 383"/>
                <a:gd name="T25" fmla="*/ 232 h 541"/>
                <a:gd name="T26" fmla="*/ 44 w 383"/>
                <a:gd name="T27" fmla="*/ 193 h 541"/>
                <a:gd name="T28" fmla="*/ 46 w 383"/>
                <a:gd name="T29" fmla="*/ 179 h 541"/>
                <a:gd name="T30" fmla="*/ 69 w 383"/>
                <a:gd name="T31" fmla="*/ 232 h 541"/>
                <a:gd name="T32" fmla="*/ 98 w 383"/>
                <a:gd name="T33" fmla="*/ 284 h 541"/>
                <a:gd name="T34" fmla="*/ 128 w 383"/>
                <a:gd name="T35" fmla="*/ 323 h 541"/>
                <a:gd name="T36" fmla="*/ 137 w 383"/>
                <a:gd name="T37" fmla="*/ 310 h 541"/>
                <a:gd name="T38" fmla="*/ 108 w 383"/>
                <a:gd name="T39" fmla="*/ 277 h 541"/>
                <a:gd name="T40" fmla="*/ 78 w 383"/>
                <a:gd name="T41" fmla="*/ 231 h 541"/>
                <a:gd name="T42" fmla="*/ 94 w 383"/>
                <a:gd name="T43" fmla="*/ 236 h 541"/>
                <a:gd name="T44" fmla="*/ 126 w 383"/>
                <a:gd name="T45" fmla="*/ 232 h 541"/>
                <a:gd name="T46" fmla="*/ 107 w 383"/>
                <a:gd name="T47" fmla="*/ 163 h 541"/>
                <a:gd name="T48" fmla="*/ 83 w 383"/>
                <a:gd name="T49" fmla="*/ 87 h 541"/>
                <a:gd name="T50" fmla="*/ 89 w 383"/>
                <a:gd name="T51" fmla="*/ 35 h 541"/>
                <a:gd name="T52" fmla="*/ 112 w 383"/>
                <a:gd name="T53" fmla="*/ 117 h 541"/>
                <a:gd name="T54" fmla="*/ 140 w 383"/>
                <a:gd name="T55" fmla="*/ 174 h 541"/>
                <a:gd name="T56" fmla="*/ 154 w 383"/>
                <a:gd name="T57" fmla="*/ 149 h 541"/>
                <a:gd name="T58" fmla="*/ 146 w 383"/>
                <a:gd name="T59" fmla="*/ 83 h 541"/>
                <a:gd name="T60" fmla="*/ 124 w 383"/>
                <a:gd name="T61" fmla="*/ 42 h 541"/>
                <a:gd name="T62" fmla="*/ 131 w 383"/>
                <a:gd name="T63" fmla="*/ 27 h 541"/>
                <a:gd name="T64" fmla="*/ 156 w 383"/>
                <a:gd name="T65" fmla="*/ 9 h 541"/>
                <a:gd name="T66" fmla="*/ 174 w 383"/>
                <a:gd name="T67" fmla="*/ 64 h 541"/>
                <a:gd name="T68" fmla="*/ 185 w 383"/>
                <a:gd name="T69" fmla="*/ 179 h 541"/>
                <a:gd name="T70" fmla="*/ 195 w 383"/>
                <a:gd name="T71" fmla="*/ 231 h 541"/>
                <a:gd name="T72" fmla="*/ 222 w 383"/>
                <a:gd name="T73" fmla="*/ 280 h 541"/>
                <a:gd name="T74" fmla="*/ 261 w 383"/>
                <a:gd name="T75" fmla="*/ 319 h 541"/>
                <a:gd name="T76" fmla="*/ 304 w 383"/>
                <a:gd name="T77" fmla="*/ 349 h 541"/>
                <a:gd name="T78" fmla="*/ 344 w 383"/>
                <a:gd name="T79" fmla="*/ 378 h 541"/>
                <a:gd name="T80" fmla="*/ 373 w 383"/>
                <a:gd name="T81" fmla="*/ 383 h 541"/>
                <a:gd name="T82" fmla="*/ 355 w 383"/>
                <a:gd name="T83" fmla="*/ 397 h 541"/>
                <a:gd name="T84" fmla="*/ 325 w 383"/>
                <a:gd name="T85" fmla="*/ 387 h 541"/>
                <a:gd name="T86" fmla="*/ 291 w 383"/>
                <a:gd name="T87" fmla="*/ 364 h 541"/>
                <a:gd name="T88" fmla="*/ 254 w 383"/>
                <a:gd name="T89" fmla="*/ 337 h 541"/>
                <a:gd name="T90" fmla="*/ 218 w 383"/>
                <a:gd name="T91" fmla="*/ 310 h 541"/>
                <a:gd name="T92" fmla="*/ 215 w 383"/>
                <a:gd name="T93" fmla="*/ 339 h 541"/>
                <a:gd name="T94" fmla="*/ 202 w 383"/>
                <a:gd name="T95" fmla="*/ 369 h 541"/>
                <a:gd name="T96" fmla="*/ 241 w 383"/>
                <a:gd name="T97" fmla="*/ 419 h 541"/>
                <a:gd name="T98" fmla="*/ 236 w 383"/>
                <a:gd name="T99" fmla="*/ 433 h 541"/>
                <a:gd name="T100" fmla="*/ 197 w 383"/>
                <a:gd name="T101" fmla="*/ 399 h 541"/>
                <a:gd name="T102" fmla="*/ 188 w 383"/>
                <a:gd name="T103" fmla="*/ 339 h 541"/>
                <a:gd name="T104" fmla="*/ 172 w 383"/>
                <a:gd name="T105" fmla="*/ 302 h 541"/>
                <a:gd name="T106" fmla="*/ 160 w 383"/>
                <a:gd name="T107" fmla="*/ 410 h 541"/>
                <a:gd name="T108" fmla="*/ 133 w 383"/>
                <a:gd name="T109" fmla="*/ 452 h 541"/>
                <a:gd name="T110" fmla="*/ 114 w 383"/>
                <a:gd name="T111" fmla="*/ 459 h 541"/>
                <a:gd name="T112" fmla="*/ 85 w 383"/>
                <a:gd name="T113" fmla="*/ 477 h 541"/>
                <a:gd name="T114" fmla="*/ 52 w 383"/>
                <a:gd name="T115" fmla="*/ 511 h 541"/>
                <a:gd name="T116" fmla="*/ 25 w 383"/>
                <a:gd name="T117" fmla="*/ 538 h 541"/>
                <a:gd name="T118" fmla="*/ 9 w 383"/>
                <a:gd name="T119" fmla="*/ 539 h 54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3"/>
                <a:gd name="T181" fmla="*/ 0 h 541"/>
                <a:gd name="T182" fmla="*/ 383 w 383"/>
                <a:gd name="T183" fmla="*/ 541 h 54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3" h="541">
                  <a:moveTo>
                    <a:pt x="0" y="530"/>
                  </a:moveTo>
                  <a:lnTo>
                    <a:pt x="0" y="529"/>
                  </a:lnTo>
                  <a:lnTo>
                    <a:pt x="0" y="523"/>
                  </a:lnTo>
                  <a:lnTo>
                    <a:pt x="2" y="518"/>
                  </a:lnTo>
                  <a:lnTo>
                    <a:pt x="4" y="513"/>
                  </a:lnTo>
                  <a:lnTo>
                    <a:pt x="7" y="506"/>
                  </a:lnTo>
                  <a:lnTo>
                    <a:pt x="7" y="500"/>
                  </a:lnTo>
                  <a:lnTo>
                    <a:pt x="7" y="497"/>
                  </a:lnTo>
                  <a:lnTo>
                    <a:pt x="5" y="495"/>
                  </a:lnTo>
                  <a:lnTo>
                    <a:pt x="4" y="493"/>
                  </a:lnTo>
                  <a:lnTo>
                    <a:pt x="4" y="491"/>
                  </a:lnTo>
                  <a:lnTo>
                    <a:pt x="5" y="490"/>
                  </a:lnTo>
                  <a:lnTo>
                    <a:pt x="7" y="490"/>
                  </a:lnTo>
                  <a:lnTo>
                    <a:pt x="9" y="490"/>
                  </a:lnTo>
                  <a:lnTo>
                    <a:pt x="12" y="490"/>
                  </a:lnTo>
                  <a:lnTo>
                    <a:pt x="14" y="488"/>
                  </a:lnTo>
                  <a:lnTo>
                    <a:pt x="18" y="486"/>
                  </a:lnTo>
                  <a:lnTo>
                    <a:pt x="20" y="484"/>
                  </a:lnTo>
                  <a:lnTo>
                    <a:pt x="23" y="483"/>
                  </a:lnTo>
                  <a:lnTo>
                    <a:pt x="25" y="481"/>
                  </a:lnTo>
                  <a:lnTo>
                    <a:pt x="25" y="477"/>
                  </a:lnTo>
                  <a:lnTo>
                    <a:pt x="27" y="472"/>
                  </a:lnTo>
                  <a:lnTo>
                    <a:pt x="28" y="470"/>
                  </a:lnTo>
                  <a:lnTo>
                    <a:pt x="30" y="468"/>
                  </a:lnTo>
                  <a:lnTo>
                    <a:pt x="32" y="467"/>
                  </a:lnTo>
                  <a:lnTo>
                    <a:pt x="34" y="465"/>
                  </a:lnTo>
                  <a:lnTo>
                    <a:pt x="36" y="465"/>
                  </a:lnTo>
                  <a:lnTo>
                    <a:pt x="39" y="465"/>
                  </a:lnTo>
                  <a:lnTo>
                    <a:pt x="43" y="467"/>
                  </a:lnTo>
                  <a:lnTo>
                    <a:pt x="44" y="467"/>
                  </a:lnTo>
                  <a:lnTo>
                    <a:pt x="48" y="467"/>
                  </a:lnTo>
                  <a:lnTo>
                    <a:pt x="52" y="467"/>
                  </a:lnTo>
                  <a:lnTo>
                    <a:pt x="55" y="465"/>
                  </a:lnTo>
                  <a:lnTo>
                    <a:pt x="59" y="463"/>
                  </a:lnTo>
                  <a:lnTo>
                    <a:pt x="62" y="461"/>
                  </a:lnTo>
                  <a:lnTo>
                    <a:pt x="66" y="456"/>
                  </a:lnTo>
                  <a:lnTo>
                    <a:pt x="67" y="452"/>
                  </a:lnTo>
                  <a:lnTo>
                    <a:pt x="71" y="447"/>
                  </a:lnTo>
                  <a:lnTo>
                    <a:pt x="75" y="444"/>
                  </a:lnTo>
                  <a:lnTo>
                    <a:pt x="76" y="442"/>
                  </a:lnTo>
                  <a:lnTo>
                    <a:pt x="78" y="442"/>
                  </a:lnTo>
                  <a:lnTo>
                    <a:pt x="82" y="440"/>
                  </a:lnTo>
                  <a:lnTo>
                    <a:pt x="83" y="438"/>
                  </a:lnTo>
                  <a:lnTo>
                    <a:pt x="87" y="436"/>
                  </a:lnTo>
                  <a:lnTo>
                    <a:pt x="91" y="435"/>
                  </a:lnTo>
                  <a:lnTo>
                    <a:pt x="91" y="433"/>
                  </a:lnTo>
                  <a:lnTo>
                    <a:pt x="91" y="429"/>
                  </a:lnTo>
                  <a:lnTo>
                    <a:pt x="91" y="426"/>
                  </a:lnTo>
                  <a:lnTo>
                    <a:pt x="91" y="424"/>
                  </a:lnTo>
                  <a:lnTo>
                    <a:pt x="89" y="420"/>
                  </a:lnTo>
                  <a:lnTo>
                    <a:pt x="89" y="419"/>
                  </a:lnTo>
                  <a:lnTo>
                    <a:pt x="87" y="417"/>
                  </a:lnTo>
                  <a:lnTo>
                    <a:pt x="85" y="415"/>
                  </a:lnTo>
                  <a:lnTo>
                    <a:pt x="83" y="413"/>
                  </a:lnTo>
                  <a:lnTo>
                    <a:pt x="82" y="413"/>
                  </a:lnTo>
                  <a:lnTo>
                    <a:pt x="80" y="412"/>
                  </a:lnTo>
                  <a:lnTo>
                    <a:pt x="80" y="413"/>
                  </a:lnTo>
                  <a:lnTo>
                    <a:pt x="78" y="415"/>
                  </a:lnTo>
                  <a:lnTo>
                    <a:pt x="75" y="412"/>
                  </a:lnTo>
                  <a:lnTo>
                    <a:pt x="69" y="406"/>
                  </a:lnTo>
                  <a:lnTo>
                    <a:pt x="66" y="403"/>
                  </a:lnTo>
                  <a:lnTo>
                    <a:pt x="62" y="399"/>
                  </a:lnTo>
                  <a:lnTo>
                    <a:pt x="59" y="394"/>
                  </a:lnTo>
                  <a:lnTo>
                    <a:pt x="55" y="390"/>
                  </a:lnTo>
                  <a:lnTo>
                    <a:pt x="50" y="387"/>
                  </a:lnTo>
                  <a:lnTo>
                    <a:pt x="46" y="383"/>
                  </a:lnTo>
                  <a:lnTo>
                    <a:pt x="46" y="381"/>
                  </a:lnTo>
                  <a:lnTo>
                    <a:pt x="46" y="380"/>
                  </a:lnTo>
                  <a:lnTo>
                    <a:pt x="48" y="380"/>
                  </a:lnTo>
                  <a:lnTo>
                    <a:pt x="48" y="378"/>
                  </a:lnTo>
                  <a:lnTo>
                    <a:pt x="48" y="376"/>
                  </a:lnTo>
                  <a:lnTo>
                    <a:pt x="46" y="376"/>
                  </a:lnTo>
                  <a:lnTo>
                    <a:pt x="46" y="374"/>
                  </a:lnTo>
                  <a:lnTo>
                    <a:pt x="44" y="373"/>
                  </a:lnTo>
                  <a:lnTo>
                    <a:pt x="44" y="371"/>
                  </a:lnTo>
                  <a:lnTo>
                    <a:pt x="43" y="371"/>
                  </a:lnTo>
                  <a:lnTo>
                    <a:pt x="43" y="369"/>
                  </a:lnTo>
                  <a:lnTo>
                    <a:pt x="44" y="369"/>
                  </a:lnTo>
                  <a:lnTo>
                    <a:pt x="48" y="365"/>
                  </a:lnTo>
                  <a:lnTo>
                    <a:pt x="53" y="364"/>
                  </a:lnTo>
                  <a:lnTo>
                    <a:pt x="59" y="364"/>
                  </a:lnTo>
                  <a:lnTo>
                    <a:pt x="64" y="365"/>
                  </a:lnTo>
                  <a:lnTo>
                    <a:pt x="67" y="369"/>
                  </a:lnTo>
                  <a:lnTo>
                    <a:pt x="73" y="373"/>
                  </a:lnTo>
                  <a:lnTo>
                    <a:pt x="76" y="376"/>
                  </a:lnTo>
                  <a:lnTo>
                    <a:pt x="82" y="380"/>
                  </a:lnTo>
                  <a:lnTo>
                    <a:pt x="85" y="383"/>
                  </a:lnTo>
                  <a:lnTo>
                    <a:pt x="91" y="385"/>
                  </a:lnTo>
                  <a:lnTo>
                    <a:pt x="94" y="388"/>
                  </a:lnTo>
                  <a:lnTo>
                    <a:pt x="99" y="388"/>
                  </a:lnTo>
                  <a:lnTo>
                    <a:pt x="105" y="388"/>
                  </a:lnTo>
                  <a:lnTo>
                    <a:pt x="108" y="387"/>
                  </a:lnTo>
                  <a:lnTo>
                    <a:pt x="114" y="381"/>
                  </a:lnTo>
                  <a:lnTo>
                    <a:pt x="119" y="374"/>
                  </a:lnTo>
                  <a:lnTo>
                    <a:pt x="123" y="371"/>
                  </a:lnTo>
                  <a:lnTo>
                    <a:pt x="124" y="365"/>
                  </a:lnTo>
                  <a:lnTo>
                    <a:pt x="124" y="362"/>
                  </a:lnTo>
                  <a:lnTo>
                    <a:pt x="124" y="357"/>
                  </a:lnTo>
                  <a:lnTo>
                    <a:pt x="124" y="353"/>
                  </a:lnTo>
                  <a:lnTo>
                    <a:pt x="124" y="349"/>
                  </a:lnTo>
                  <a:lnTo>
                    <a:pt x="123" y="346"/>
                  </a:lnTo>
                  <a:lnTo>
                    <a:pt x="121" y="342"/>
                  </a:lnTo>
                  <a:lnTo>
                    <a:pt x="117" y="341"/>
                  </a:lnTo>
                  <a:lnTo>
                    <a:pt x="115" y="337"/>
                  </a:lnTo>
                  <a:lnTo>
                    <a:pt x="112" y="335"/>
                  </a:lnTo>
                  <a:lnTo>
                    <a:pt x="110" y="332"/>
                  </a:lnTo>
                  <a:lnTo>
                    <a:pt x="107" y="330"/>
                  </a:lnTo>
                  <a:lnTo>
                    <a:pt x="105" y="328"/>
                  </a:lnTo>
                  <a:lnTo>
                    <a:pt x="101" y="326"/>
                  </a:lnTo>
                  <a:lnTo>
                    <a:pt x="99" y="325"/>
                  </a:lnTo>
                  <a:lnTo>
                    <a:pt x="98" y="325"/>
                  </a:lnTo>
                  <a:lnTo>
                    <a:pt x="96" y="325"/>
                  </a:lnTo>
                  <a:lnTo>
                    <a:pt x="92" y="323"/>
                  </a:lnTo>
                  <a:lnTo>
                    <a:pt x="89" y="319"/>
                  </a:lnTo>
                  <a:lnTo>
                    <a:pt x="85" y="316"/>
                  </a:lnTo>
                  <a:lnTo>
                    <a:pt x="82" y="312"/>
                  </a:lnTo>
                  <a:lnTo>
                    <a:pt x="78" y="309"/>
                  </a:lnTo>
                  <a:lnTo>
                    <a:pt x="76" y="305"/>
                  </a:lnTo>
                  <a:lnTo>
                    <a:pt x="73" y="302"/>
                  </a:lnTo>
                  <a:lnTo>
                    <a:pt x="69" y="296"/>
                  </a:lnTo>
                  <a:lnTo>
                    <a:pt x="66" y="293"/>
                  </a:lnTo>
                  <a:lnTo>
                    <a:pt x="62" y="289"/>
                  </a:lnTo>
                  <a:lnTo>
                    <a:pt x="60" y="284"/>
                  </a:lnTo>
                  <a:lnTo>
                    <a:pt x="57" y="280"/>
                  </a:lnTo>
                  <a:lnTo>
                    <a:pt x="53" y="277"/>
                  </a:lnTo>
                  <a:lnTo>
                    <a:pt x="50" y="273"/>
                  </a:lnTo>
                  <a:lnTo>
                    <a:pt x="46" y="271"/>
                  </a:lnTo>
                  <a:lnTo>
                    <a:pt x="43" y="268"/>
                  </a:lnTo>
                  <a:lnTo>
                    <a:pt x="43" y="270"/>
                  </a:lnTo>
                  <a:lnTo>
                    <a:pt x="41" y="270"/>
                  </a:lnTo>
                  <a:lnTo>
                    <a:pt x="37" y="268"/>
                  </a:lnTo>
                  <a:lnTo>
                    <a:pt x="36" y="266"/>
                  </a:lnTo>
                  <a:lnTo>
                    <a:pt x="34" y="263"/>
                  </a:lnTo>
                  <a:lnTo>
                    <a:pt x="32" y="259"/>
                  </a:lnTo>
                  <a:lnTo>
                    <a:pt x="30" y="255"/>
                  </a:lnTo>
                  <a:lnTo>
                    <a:pt x="28" y="252"/>
                  </a:lnTo>
                  <a:lnTo>
                    <a:pt x="27" y="250"/>
                  </a:lnTo>
                  <a:lnTo>
                    <a:pt x="23" y="248"/>
                  </a:lnTo>
                  <a:lnTo>
                    <a:pt x="23" y="247"/>
                  </a:lnTo>
                  <a:lnTo>
                    <a:pt x="21" y="245"/>
                  </a:lnTo>
                  <a:lnTo>
                    <a:pt x="20" y="243"/>
                  </a:lnTo>
                  <a:lnTo>
                    <a:pt x="18" y="239"/>
                  </a:lnTo>
                  <a:lnTo>
                    <a:pt x="16" y="238"/>
                  </a:lnTo>
                  <a:lnTo>
                    <a:pt x="16" y="234"/>
                  </a:lnTo>
                  <a:lnTo>
                    <a:pt x="16" y="232"/>
                  </a:lnTo>
                  <a:lnTo>
                    <a:pt x="18" y="231"/>
                  </a:lnTo>
                  <a:lnTo>
                    <a:pt x="21" y="231"/>
                  </a:lnTo>
                  <a:lnTo>
                    <a:pt x="23" y="231"/>
                  </a:lnTo>
                  <a:lnTo>
                    <a:pt x="27" y="232"/>
                  </a:lnTo>
                  <a:lnTo>
                    <a:pt x="30" y="232"/>
                  </a:lnTo>
                  <a:lnTo>
                    <a:pt x="34" y="232"/>
                  </a:lnTo>
                  <a:lnTo>
                    <a:pt x="36" y="232"/>
                  </a:lnTo>
                  <a:lnTo>
                    <a:pt x="39" y="231"/>
                  </a:lnTo>
                  <a:lnTo>
                    <a:pt x="41" y="227"/>
                  </a:lnTo>
                  <a:lnTo>
                    <a:pt x="43" y="223"/>
                  </a:lnTo>
                  <a:lnTo>
                    <a:pt x="44" y="218"/>
                  </a:lnTo>
                  <a:lnTo>
                    <a:pt x="44" y="213"/>
                  </a:lnTo>
                  <a:lnTo>
                    <a:pt x="46" y="208"/>
                  </a:lnTo>
                  <a:lnTo>
                    <a:pt x="46" y="202"/>
                  </a:lnTo>
                  <a:lnTo>
                    <a:pt x="46" y="197"/>
                  </a:lnTo>
                  <a:lnTo>
                    <a:pt x="44" y="193"/>
                  </a:lnTo>
                  <a:lnTo>
                    <a:pt x="44" y="190"/>
                  </a:lnTo>
                  <a:lnTo>
                    <a:pt x="43" y="188"/>
                  </a:lnTo>
                  <a:lnTo>
                    <a:pt x="41" y="184"/>
                  </a:lnTo>
                  <a:lnTo>
                    <a:pt x="39" y="179"/>
                  </a:lnTo>
                  <a:lnTo>
                    <a:pt x="39" y="177"/>
                  </a:lnTo>
                  <a:lnTo>
                    <a:pt x="39" y="176"/>
                  </a:lnTo>
                  <a:lnTo>
                    <a:pt x="39" y="174"/>
                  </a:lnTo>
                  <a:lnTo>
                    <a:pt x="43" y="174"/>
                  </a:lnTo>
                  <a:lnTo>
                    <a:pt x="44" y="176"/>
                  </a:lnTo>
                  <a:lnTo>
                    <a:pt x="46" y="179"/>
                  </a:lnTo>
                  <a:lnTo>
                    <a:pt x="48" y="184"/>
                  </a:lnTo>
                  <a:lnTo>
                    <a:pt x="50" y="190"/>
                  </a:lnTo>
                  <a:lnTo>
                    <a:pt x="52" y="193"/>
                  </a:lnTo>
                  <a:lnTo>
                    <a:pt x="52" y="197"/>
                  </a:lnTo>
                  <a:lnTo>
                    <a:pt x="53" y="199"/>
                  </a:lnTo>
                  <a:lnTo>
                    <a:pt x="55" y="202"/>
                  </a:lnTo>
                  <a:lnTo>
                    <a:pt x="57" y="208"/>
                  </a:lnTo>
                  <a:lnTo>
                    <a:pt x="59" y="213"/>
                  </a:lnTo>
                  <a:lnTo>
                    <a:pt x="60" y="218"/>
                  </a:lnTo>
                  <a:lnTo>
                    <a:pt x="64" y="222"/>
                  </a:lnTo>
                  <a:lnTo>
                    <a:pt x="66" y="227"/>
                  </a:lnTo>
                  <a:lnTo>
                    <a:pt x="69" y="232"/>
                  </a:lnTo>
                  <a:lnTo>
                    <a:pt x="71" y="236"/>
                  </a:lnTo>
                  <a:lnTo>
                    <a:pt x="75" y="241"/>
                  </a:lnTo>
                  <a:lnTo>
                    <a:pt x="76" y="245"/>
                  </a:lnTo>
                  <a:lnTo>
                    <a:pt x="80" y="250"/>
                  </a:lnTo>
                  <a:lnTo>
                    <a:pt x="82" y="254"/>
                  </a:lnTo>
                  <a:lnTo>
                    <a:pt x="85" y="259"/>
                  </a:lnTo>
                  <a:lnTo>
                    <a:pt x="87" y="264"/>
                  </a:lnTo>
                  <a:lnTo>
                    <a:pt x="89" y="268"/>
                  </a:lnTo>
                  <a:lnTo>
                    <a:pt x="92" y="273"/>
                  </a:lnTo>
                  <a:lnTo>
                    <a:pt x="94" y="277"/>
                  </a:lnTo>
                  <a:lnTo>
                    <a:pt x="96" y="280"/>
                  </a:lnTo>
                  <a:lnTo>
                    <a:pt x="98" y="284"/>
                  </a:lnTo>
                  <a:lnTo>
                    <a:pt x="99" y="287"/>
                  </a:lnTo>
                  <a:lnTo>
                    <a:pt x="101" y="291"/>
                  </a:lnTo>
                  <a:lnTo>
                    <a:pt x="103" y="294"/>
                  </a:lnTo>
                  <a:lnTo>
                    <a:pt x="107" y="298"/>
                  </a:lnTo>
                  <a:lnTo>
                    <a:pt x="108" y="302"/>
                  </a:lnTo>
                  <a:lnTo>
                    <a:pt x="112" y="305"/>
                  </a:lnTo>
                  <a:lnTo>
                    <a:pt x="114" y="309"/>
                  </a:lnTo>
                  <a:lnTo>
                    <a:pt x="117" y="312"/>
                  </a:lnTo>
                  <a:lnTo>
                    <a:pt x="119" y="316"/>
                  </a:lnTo>
                  <a:lnTo>
                    <a:pt x="123" y="318"/>
                  </a:lnTo>
                  <a:lnTo>
                    <a:pt x="124" y="321"/>
                  </a:lnTo>
                  <a:lnTo>
                    <a:pt x="128" y="323"/>
                  </a:lnTo>
                  <a:lnTo>
                    <a:pt x="131" y="326"/>
                  </a:lnTo>
                  <a:lnTo>
                    <a:pt x="133" y="326"/>
                  </a:lnTo>
                  <a:lnTo>
                    <a:pt x="135" y="328"/>
                  </a:lnTo>
                  <a:lnTo>
                    <a:pt x="137" y="328"/>
                  </a:lnTo>
                  <a:lnTo>
                    <a:pt x="140" y="330"/>
                  </a:lnTo>
                  <a:lnTo>
                    <a:pt x="142" y="330"/>
                  </a:lnTo>
                  <a:lnTo>
                    <a:pt x="144" y="328"/>
                  </a:lnTo>
                  <a:lnTo>
                    <a:pt x="144" y="326"/>
                  </a:lnTo>
                  <a:lnTo>
                    <a:pt x="142" y="321"/>
                  </a:lnTo>
                  <a:lnTo>
                    <a:pt x="140" y="319"/>
                  </a:lnTo>
                  <a:lnTo>
                    <a:pt x="138" y="314"/>
                  </a:lnTo>
                  <a:lnTo>
                    <a:pt x="137" y="310"/>
                  </a:lnTo>
                  <a:lnTo>
                    <a:pt x="135" y="309"/>
                  </a:lnTo>
                  <a:lnTo>
                    <a:pt x="133" y="310"/>
                  </a:lnTo>
                  <a:lnTo>
                    <a:pt x="130" y="307"/>
                  </a:lnTo>
                  <a:lnTo>
                    <a:pt x="126" y="302"/>
                  </a:lnTo>
                  <a:lnTo>
                    <a:pt x="123" y="298"/>
                  </a:lnTo>
                  <a:lnTo>
                    <a:pt x="119" y="291"/>
                  </a:lnTo>
                  <a:lnTo>
                    <a:pt x="115" y="286"/>
                  </a:lnTo>
                  <a:lnTo>
                    <a:pt x="112" y="282"/>
                  </a:lnTo>
                  <a:lnTo>
                    <a:pt x="108" y="277"/>
                  </a:lnTo>
                  <a:lnTo>
                    <a:pt x="105" y="273"/>
                  </a:lnTo>
                  <a:lnTo>
                    <a:pt x="101" y="271"/>
                  </a:lnTo>
                  <a:lnTo>
                    <a:pt x="98" y="266"/>
                  </a:lnTo>
                  <a:lnTo>
                    <a:pt x="96" y="263"/>
                  </a:lnTo>
                  <a:lnTo>
                    <a:pt x="92" y="257"/>
                  </a:lnTo>
                  <a:lnTo>
                    <a:pt x="91" y="252"/>
                  </a:lnTo>
                  <a:lnTo>
                    <a:pt x="89" y="247"/>
                  </a:lnTo>
                  <a:lnTo>
                    <a:pt x="87" y="241"/>
                  </a:lnTo>
                  <a:lnTo>
                    <a:pt x="83" y="239"/>
                  </a:lnTo>
                  <a:lnTo>
                    <a:pt x="82" y="238"/>
                  </a:lnTo>
                  <a:lnTo>
                    <a:pt x="80" y="234"/>
                  </a:lnTo>
                  <a:lnTo>
                    <a:pt x="78" y="231"/>
                  </a:lnTo>
                  <a:lnTo>
                    <a:pt x="78" y="225"/>
                  </a:lnTo>
                  <a:lnTo>
                    <a:pt x="76" y="222"/>
                  </a:lnTo>
                  <a:lnTo>
                    <a:pt x="76" y="218"/>
                  </a:lnTo>
                  <a:lnTo>
                    <a:pt x="76" y="216"/>
                  </a:lnTo>
                  <a:lnTo>
                    <a:pt x="76" y="215"/>
                  </a:lnTo>
                  <a:lnTo>
                    <a:pt x="80" y="216"/>
                  </a:lnTo>
                  <a:lnTo>
                    <a:pt x="82" y="218"/>
                  </a:lnTo>
                  <a:lnTo>
                    <a:pt x="85" y="220"/>
                  </a:lnTo>
                  <a:lnTo>
                    <a:pt x="87" y="223"/>
                  </a:lnTo>
                  <a:lnTo>
                    <a:pt x="89" y="227"/>
                  </a:lnTo>
                  <a:lnTo>
                    <a:pt x="91" y="232"/>
                  </a:lnTo>
                  <a:lnTo>
                    <a:pt x="94" y="236"/>
                  </a:lnTo>
                  <a:lnTo>
                    <a:pt x="96" y="239"/>
                  </a:lnTo>
                  <a:lnTo>
                    <a:pt x="98" y="245"/>
                  </a:lnTo>
                  <a:lnTo>
                    <a:pt x="99" y="248"/>
                  </a:lnTo>
                  <a:lnTo>
                    <a:pt x="101" y="250"/>
                  </a:lnTo>
                  <a:lnTo>
                    <a:pt x="105" y="254"/>
                  </a:lnTo>
                  <a:lnTo>
                    <a:pt x="107" y="255"/>
                  </a:lnTo>
                  <a:lnTo>
                    <a:pt x="108" y="255"/>
                  </a:lnTo>
                  <a:lnTo>
                    <a:pt x="112" y="255"/>
                  </a:lnTo>
                  <a:lnTo>
                    <a:pt x="114" y="252"/>
                  </a:lnTo>
                  <a:lnTo>
                    <a:pt x="119" y="247"/>
                  </a:lnTo>
                  <a:lnTo>
                    <a:pt x="124" y="239"/>
                  </a:lnTo>
                  <a:lnTo>
                    <a:pt x="126" y="232"/>
                  </a:lnTo>
                  <a:lnTo>
                    <a:pt x="130" y="225"/>
                  </a:lnTo>
                  <a:lnTo>
                    <a:pt x="130" y="220"/>
                  </a:lnTo>
                  <a:lnTo>
                    <a:pt x="130" y="213"/>
                  </a:lnTo>
                  <a:lnTo>
                    <a:pt x="130" y="208"/>
                  </a:lnTo>
                  <a:lnTo>
                    <a:pt x="128" y="202"/>
                  </a:lnTo>
                  <a:lnTo>
                    <a:pt x="126" y="197"/>
                  </a:lnTo>
                  <a:lnTo>
                    <a:pt x="123" y="192"/>
                  </a:lnTo>
                  <a:lnTo>
                    <a:pt x="119" y="186"/>
                  </a:lnTo>
                  <a:lnTo>
                    <a:pt x="115" y="181"/>
                  </a:lnTo>
                  <a:lnTo>
                    <a:pt x="112" y="174"/>
                  </a:lnTo>
                  <a:lnTo>
                    <a:pt x="108" y="168"/>
                  </a:lnTo>
                  <a:lnTo>
                    <a:pt x="107" y="163"/>
                  </a:lnTo>
                  <a:lnTo>
                    <a:pt x="103" y="158"/>
                  </a:lnTo>
                  <a:lnTo>
                    <a:pt x="99" y="152"/>
                  </a:lnTo>
                  <a:lnTo>
                    <a:pt x="96" y="145"/>
                  </a:lnTo>
                  <a:lnTo>
                    <a:pt x="92" y="140"/>
                  </a:lnTo>
                  <a:lnTo>
                    <a:pt x="91" y="133"/>
                  </a:lnTo>
                  <a:lnTo>
                    <a:pt x="89" y="126"/>
                  </a:lnTo>
                  <a:lnTo>
                    <a:pt x="87" y="119"/>
                  </a:lnTo>
                  <a:lnTo>
                    <a:pt x="85" y="112"/>
                  </a:lnTo>
                  <a:lnTo>
                    <a:pt x="85" y="105"/>
                  </a:lnTo>
                  <a:lnTo>
                    <a:pt x="85" y="99"/>
                  </a:lnTo>
                  <a:lnTo>
                    <a:pt x="83" y="94"/>
                  </a:lnTo>
                  <a:lnTo>
                    <a:pt x="83" y="87"/>
                  </a:lnTo>
                  <a:lnTo>
                    <a:pt x="82" y="82"/>
                  </a:lnTo>
                  <a:lnTo>
                    <a:pt x="82" y="76"/>
                  </a:lnTo>
                  <a:lnTo>
                    <a:pt x="80" y="71"/>
                  </a:lnTo>
                  <a:lnTo>
                    <a:pt x="78" y="66"/>
                  </a:lnTo>
                  <a:lnTo>
                    <a:pt x="76" y="60"/>
                  </a:lnTo>
                  <a:lnTo>
                    <a:pt x="76" y="51"/>
                  </a:lnTo>
                  <a:lnTo>
                    <a:pt x="76" y="37"/>
                  </a:lnTo>
                  <a:lnTo>
                    <a:pt x="76" y="25"/>
                  </a:lnTo>
                  <a:lnTo>
                    <a:pt x="78" y="18"/>
                  </a:lnTo>
                  <a:lnTo>
                    <a:pt x="83" y="21"/>
                  </a:lnTo>
                  <a:lnTo>
                    <a:pt x="85" y="27"/>
                  </a:lnTo>
                  <a:lnTo>
                    <a:pt x="89" y="35"/>
                  </a:lnTo>
                  <a:lnTo>
                    <a:pt x="91" y="46"/>
                  </a:lnTo>
                  <a:lnTo>
                    <a:pt x="92" y="58"/>
                  </a:lnTo>
                  <a:lnTo>
                    <a:pt x="94" y="69"/>
                  </a:lnTo>
                  <a:lnTo>
                    <a:pt x="96" y="78"/>
                  </a:lnTo>
                  <a:lnTo>
                    <a:pt x="96" y="85"/>
                  </a:lnTo>
                  <a:lnTo>
                    <a:pt x="98" y="90"/>
                  </a:lnTo>
                  <a:lnTo>
                    <a:pt x="99" y="94"/>
                  </a:lnTo>
                  <a:lnTo>
                    <a:pt x="103" y="99"/>
                  </a:lnTo>
                  <a:lnTo>
                    <a:pt x="105" y="103"/>
                  </a:lnTo>
                  <a:lnTo>
                    <a:pt x="107" y="108"/>
                  </a:lnTo>
                  <a:lnTo>
                    <a:pt x="110" y="113"/>
                  </a:lnTo>
                  <a:lnTo>
                    <a:pt x="112" y="117"/>
                  </a:lnTo>
                  <a:lnTo>
                    <a:pt x="115" y="122"/>
                  </a:lnTo>
                  <a:lnTo>
                    <a:pt x="117" y="126"/>
                  </a:lnTo>
                  <a:lnTo>
                    <a:pt x="121" y="131"/>
                  </a:lnTo>
                  <a:lnTo>
                    <a:pt x="123" y="135"/>
                  </a:lnTo>
                  <a:lnTo>
                    <a:pt x="126" y="140"/>
                  </a:lnTo>
                  <a:lnTo>
                    <a:pt x="128" y="144"/>
                  </a:lnTo>
                  <a:lnTo>
                    <a:pt x="130" y="149"/>
                  </a:lnTo>
                  <a:lnTo>
                    <a:pt x="131" y="154"/>
                  </a:lnTo>
                  <a:lnTo>
                    <a:pt x="133" y="160"/>
                  </a:lnTo>
                  <a:lnTo>
                    <a:pt x="135" y="163"/>
                  </a:lnTo>
                  <a:lnTo>
                    <a:pt x="137" y="168"/>
                  </a:lnTo>
                  <a:lnTo>
                    <a:pt x="140" y="174"/>
                  </a:lnTo>
                  <a:lnTo>
                    <a:pt x="142" y="181"/>
                  </a:lnTo>
                  <a:lnTo>
                    <a:pt x="146" y="186"/>
                  </a:lnTo>
                  <a:lnTo>
                    <a:pt x="149" y="190"/>
                  </a:lnTo>
                  <a:lnTo>
                    <a:pt x="153" y="190"/>
                  </a:lnTo>
                  <a:lnTo>
                    <a:pt x="156" y="188"/>
                  </a:lnTo>
                  <a:lnTo>
                    <a:pt x="158" y="181"/>
                  </a:lnTo>
                  <a:lnTo>
                    <a:pt x="160" y="176"/>
                  </a:lnTo>
                  <a:lnTo>
                    <a:pt x="160" y="170"/>
                  </a:lnTo>
                  <a:lnTo>
                    <a:pt x="160" y="163"/>
                  </a:lnTo>
                  <a:lnTo>
                    <a:pt x="158" y="158"/>
                  </a:lnTo>
                  <a:lnTo>
                    <a:pt x="156" y="152"/>
                  </a:lnTo>
                  <a:lnTo>
                    <a:pt x="154" y="149"/>
                  </a:lnTo>
                  <a:lnTo>
                    <a:pt x="153" y="144"/>
                  </a:lnTo>
                  <a:lnTo>
                    <a:pt x="153" y="138"/>
                  </a:lnTo>
                  <a:lnTo>
                    <a:pt x="153" y="131"/>
                  </a:lnTo>
                  <a:lnTo>
                    <a:pt x="154" y="126"/>
                  </a:lnTo>
                  <a:lnTo>
                    <a:pt x="156" y="119"/>
                  </a:lnTo>
                  <a:lnTo>
                    <a:pt x="156" y="113"/>
                  </a:lnTo>
                  <a:lnTo>
                    <a:pt x="156" y="106"/>
                  </a:lnTo>
                  <a:lnTo>
                    <a:pt x="154" y="101"/>
                  </a:lnTo>
                  <a:lnTo>
                    <a:pt x="153" y="97"/>
                  </a:lnTo>
                  <a:lnTo>
                    <a:pt x="149" y="94"/>
                  </a:lnTo>
                  <a:lnTo>
                    <a:pt x="147" y="89"/>
                  </a:lnTo>
                  <a:lnTo>
                    <a:pt x="146" y="83"/>
                  </a:lnTo>
                  <a:lnTo>
                    <a:pt x="142" y="76"/>
                  </a:lnTo>
                  <a:lnTo>
                    <a:pt x="140" y="71"/>
                  </a:lnTo>
                  <a:lnTo>
                    <a:pt x="137" y="66"/>
                  </a:lnTo>
                  <a:lnTo>
                    <a:pt x="135" y="62"/>
                  </a:lnTo>
                  <a:lnTo>
                    <a:pt x="131" y="58"/>
                  </a:lnTo>
                  <a:lnTo>
                    <a:pt x="131" y="57"/>
                  </a:lnTo>
                  <a:lnTo>
                    <a:pt x="133" y="55"/>
                  </a:lnTo>
                  <a:lnTo>
                    <a:pt x="133" y="53"/>
                  </a:lnTo>
                  <a:lnTo>
                    <a:pt x="131" y="51"/>
                  </a:lnTo>
                  <a:lnTo>
                    <a:pt x="128" y="48"/>
                  </a:lnTo>
                  <a:lnTo>
                    <a:pt x="124" y="42"/>
                  </a:lnTo>
                  <a:lnTo>
                    <a:pt x="121" y="35"/>
                  </a:lnTo>
                  <a:lnTo>
                    <a:pt x="119" y="30"/>
                  </a:lnTo>
                  <a:lnTo>
                    <a:pt x="117" y="25"/>
                  </a:lnTo>
                  <a:lnTo>
                    <a:pt x="117" y="19"/>
                  </a:lnTo>
                  <a:lnTo>
                    <a:pt x="119" y="18"/>
                  </a:lnTo>
                  <a:lnTo>
                    <a:pt x="121" y="18"/>
                  </a:lnTo>
                  <a:lnTo>
                    <a:pt x="123" y="18"/>
                  </a:lnTo>
                  <a:lnTo>
                    <a:pt x="124" y="19"/>
                  </a:lnTo>
                  <a:lnTo>
                    <a:pt x="126" y="21"/>
                  </a:lnTo>
                  <a:lnTo>
                    <a:pt x="128" y="23"/>
                  </a:lnTo>
                  <a:lnTo>
                    <a:pt x="130" y="25"/>
                  </a:lnTo>
                  <a:lnTo>
                    <a:pt x="131" y="27"/>
                  </a:lnTo>
                  <a:lnTo>
                    <a:pt x="135" y="30"/>
                  </a:lnTo>
                  <a:lnTo>
                    <a:pt x="137" y="32"/>
                  </a:lnTo>
                  <a:lnTo>
                    <a:pt x="140" y="34"/>
                  </a:lnTo>
                  <a:lnTo>
                    <a:pt x="142" y="35"/>
                  </a:lnTo>
                  <a:lnTo>
                    <a:pt x="144" y="37"/>
                  </a:lnTo>
                  <a:lnTo>
                    <a:pt x="147" y="39"/>
                  </a:lnTo>
                  <a:lnTo>
                    <a:pt x="149" y="39"/>
                  </a:lnTo>
                  <a:lnTo>
                    <a:pt x="153" y="39"/>
                  </a:lnTo>
                  <a:lnTo>
                    <a:pt x="154" y="39"/>
                  </a:lnTo>
                  <a:lnTo>
                    <a:pt x="156" y="32"/>
                  </a:lnTo>
                  <a:lnTo>
                    <a:pt x="156" y="21"/>
                  </a:lnTo>
                  <a:lnTo>
                    <a:pt x="156" y="9"/>
                  </a:lnTo>
                  <a:lnTo>
                    <a:pt x="156" y="3"/>
                  </a:lnTo>
                  <a:lnTo>
                    <a:pt x="160" y="0"/>
                  </a:lnTo>
                  <a:lnTo>
                    <a:pt x="162" y="0"/>
                  </a:lnTo>
                  <a:lnTo>
                    <a:pt x="163" y="3"/>
                  </a:lnTo>
                  <a:lnTo>
                    <a:pt x="167" y="7"/>
                  </a:lnTo>
                  <a:lnTo>
                    <a:pt x="169" y="11"/>
                  </a:lnTo>
                  <a:lnTo>
                    <a:pt x="169" y="16"/>
                  </a:lnTo>
                  <a:lnTo>
                    <a:pt x="170" y="19"/>
                  </a:lnTo>
                  <a:lnTo>
                    <a:pt x="170" y="21"/>
                  </a:lnTo>
                  <a:lnTo>
                    <a:pt x="172" y="35"/>
                  </a:lnTo>
                  <a:lnTo>
                    <a:pt x="172" y="50"/>
                  </a:lnTo>
                  <a:lnTo>
                    <a:pt x="174" y="64"/>
                  </a:lnTo>
                  <a:lnTo>
                    <a:pt x="174" y="76"/>
                  </a:lnTo>
                  <a:lnTo>
                    <a:pt x="176" y="90"/>
                  </a:lnTo>
                  <a:lnTo>
                    <a:pt x="178" y="105"/>
                  </a:lnTo>
                  <a:lnTo>
                    <a:pt x="178" y="119"/>
                  </a:lnTo>
                  <a:lnTo>
                    <a:pt x="179" y="131"/>
                  </a:lnTo>
                  <a:lnTo>
                    <a:pt x="179" y="137"/>
                  </a:lnTo>
                  <a:lnTo>
                    <a:pt x="179" y="144"/>
                  </a:lnTo>
                  <a:lnTo>
                    <a:pt x="181" y="151"/>
                  </a:lnTo>
                  <a:lnTo>
                    <a:pt x="181" y="158"/>
                  </a:lnTo>
                  <a:lnTo>
                    <a:pt x="183" y="167"/>
                  </a:lnTo>
                  <a:lnTo>
                    <a:pt x="183" y="174"/>
                  </a:lnTo>
                  <a:lnTo>
                    <a:pt x="185" y="179"/>
                  </a:lnTo>
                  <a:lnTo>
                    <a:pt x="186" y="183"/>
                  </a:lnTo>
                  <a:lnTo>
                    <a:pt x="186" y="186"/>
                  </a:lnTo>
                  <a:lnTo>
                    <a:pt x="185" y="190"/>
                  </a:lnTo>
                  <a:lnTo>
                    <a:pt x="185" y="192"/>
                  </a:lnTo>
                  <a:lnTo>
                    <a:pt x="183" y="195"/>
                  </a:lnTo>
                  <a:lnTo>
                    <a:pt x="185" y="200"/>
                  </a:lnTo>
                  <a:lnTo>
                    <a:pt x="186" y="204"/>
                  </a:lnTo>
                  <a:lnTo>
                    <a:pt x="188" y="209"/>
                  </a:lnTo>
                  <a:lnTo>
                    <a:pt x="188" y="215"/>
                  </a:lnTo>
                  <a:lnTo>
                    <a:pt x="190" y="220"/>
                  </a:lnTo>
                  <a:lnTo>
                    <a:pt x="192" y="225"/>
                  </a:lnTo>
                  <a:lnTo>
                    <a:pt x="195" y="231"/>
                  </a:lnTo>
                  <a:lnTo>
                    <a:pt x="197" y="234"/>
                  </a:lnTo>
                  <a:lnTo>
                    <a:pt x="199" y="239"/>
                  </a:lnTo>
                  <a:lnTo>
                    <a:pt x="201" y="243"/>
                  </a:lnTo>
                  <a:lnTo>
                    <a:pt x="204" y="247"/>
                  </a:lnTo>
                  <a:lnTo>
                    <a:pt x="206" y="252"/>
                  </a:lnTo>
                  <a:lnTo>
                    <a:pt x="208" y="255"/>
                  </a:lnTo>
                  <a:lnTo>
                    <a:pt x="209" y="261"/>
                  </a:lnTo>
                  <a:lnTo>
                    <a:pt x="213" y="264"/>
                  </a:lnTo>
                  <a:lnTo>
                    <a:pt x="215" y="268"/>
                  </a:lnTo>
                  <a:lnTo>
                    <a:pt x="217" y="273"/>
                  </a:lnTo>
                  <a:lnTo>
                    <a:pt x="220" y="277"/>
                  </a:lnTo>
                  <a:lnTo>
                    <a:pt x="222" y="280"/>
                  </a:lnTo>
                  <a:lnTo>
                    <a:pt x="225" y="284"/>
                  </a:lnTo>
                  <a:lnTo>
                    <a:pt x="227" y="287"/>
                  </a:lnTo>
                  <a:lnTo>
                    <a:pt x="231" y="293"/>
                  </a:lnTo>
                  <a:lnTo>
                    <a:pt x="233" y="296"/>
                  </a:lnTo>
                  <a:lnTo>
                    <a:pt x="236" y="300"/>
                  </a:lnTo>
                  <a:lnTo>
                    <a:pt x="240" y="302"/>
                  </a:lnTo>
                  <a:lnTo>
                    <a:pt x="243" y="305"/>
                  </a:lnTo>
                  <a:lnTo>
                    <a:pt x="247" y="309"/>
                  </a:lnTo>
                  <a:lnTo>
                    <a:pt x="250" y="312"/>
                  </a:lnTo>
                  <a:lnTo>
                    <a:pt x="252" y="314"/>
                  </a:lnTo>
                  <a:lnTo>
                    <a:pt x="257" y="318"/>
                  </a:lnTo>
                  <a:lnTo>
                    <a:pt x="261" y="319"/>
                  </a:lnTo>
                  <a:lnTo>
                    <a:pt x="265" y="323"/>
                  </a:lnTo>
                  <a:lnTo>
                    <a:pt x="268" y="325"/>
                  </a:lnTo>
                  <a:lnTo>
                    <a:pt x="272" y="326"/>
                  </a:lnTo>
                  <a:lnTo>
                    <a:pt x="275" y="330"/>
                  </a:lnTo>
                  <a:lnTo>
                    <a:pt x="279" y="332"/>
                  </a:lnTo>
                  <a:lnTo>
                    <a:pt x="282" y="335"/>
                  </a:lnTo>
                  <a:lnTo>
                    <a:pt x="288" y="337"/>
                  </a:lnTo>
                  <a:lnTo>
                    <a:pt x="291" y="339"/>
                  </a:lnTo>
                  <a:lnTo>
                    <a:pt x="295" y="342"/>
                  </a:lnTo>
                  <a:lnTo>
                    <a:pt x="298" y="344"/>
                  </a:lnTo>
                  <a:lnTo>
                    <a:pt x="302" y="348"/>
                  </a:lnTo>
                  <a:lnTo>
                    <a:pt x="304" y="349"/>
                  </a:lnTo>
                  <a:lnTo>
                    <a:pt x="307" y="351"/>
                  </a:lnTo>
                  <a:lnTo>
                    <a:pt x="311" y="355"/>
                  </a:lnTo>
                  <a:lnTo>
                    <a:pt x="314" y="357"/>
                  </a:lnTo>
                  <a:lnTo>
                    <a:pt x="318" y="360"/>
                  </a:lnTo>
                  <a:lnTo>
                    <a:pt x="320" y="362"/>
                  </a:lnTo>
                  <a:lnTo>
                    <a:pt x="323" y="365"/>
                  </a:lnTo>
                  <a:lnTo>
                    <a:pt x="327" y="367"/>
                  </a:lnTo>
                  <a:lnTo>
                    <a:pt x="330" y="369"/>
                  </a:lnTo>
                  <a:lnTo>
                    <a:pt x="334" y="373"/>
                  </a:lnTo>
                  <a:lnTo>
                    <a:pt x="337" y="374"/>
                  </a:lnTo>
                  <a:lnTo>
                    <a:pt x="341" y="376"/>
                  </a:lnTo>
                  <a:lnTo>
                    <a:pt x="344" y="378"/>
                  </a:lnTo>
                  <a:lnTo>
                    <a:pt x="348" y="380"/>
                  </a:lnTo>
                  <a:lnTo>
                    <a:pt x="351" y="381"/>
                  </a:lnTo>
                  <a:lnTo>
                    <a:pt x="353" y="381"/>
                  </a:lnTo>
                  <a:lnTo>
                    <a:pt x="355" y="381"/>
                  </a:lnTo>
                  <a:lnTo>
                    <a:pt x="357" y="383"/>
                  </a:lnTo>
                  <a:lnTo>
                    <a:pt x="359" y="383"/>
                  </a:lnTo>
                  <a:lnTo>
                    <a:pt x="362" y="383"/>
                  </a:lnTo>
                  <a:lnTo>
                    <a:pt x="364" y="383"/>
                  </a:lnTo>
                  <a:lnTo>
                    <a:pt x="366" y="383"/>
                  </a:lnTo>
                  <a:lnTo>
                    <a:pt x="367" y="383"/>
                  </a:lnTo>
                  <a:lnTo>
                    <a:pt x="371" y="383"/>
                  </a:lnTo>
                  <a:lnTo>
                    <a:pt x="373" y="383"/>
                  </a:lnTo>
                  <a:lnTo>
                    <a:pt x="375" y="383"/>
                  </a:lnTo>
                  <a:lnTo>
                    <a:pt x="378" y="383"/>
                  </a:lnTo>
                  <a:lnTo>
                    <a:pt x="380" y="385"/>
                  </a:lnTo>
                  <a:lnTo>
                    <a:pt x="382" y="385"/>
                  </a:lnTo>
                  <a:lnTo>
                    <a:pt x="383" y="385"/>
                  </a:lnTo>
                  <a:lnTo>
                    <a:pt x="380" y="387"/>
                  </a:lnTo>
                  <a:lnTo>
                    <a:pt x="376" y="388"/>
                  </a:lnTo>
                  <a:lnTo>
                    <a:pt x="373" y="390"/>
                  </a:lnTo>
                  <a:lnTo>
                    <a:pt x="367" y="392"/>
                  </a:lnTo>
                  <a:lnTo>
                    <a:pt x="364" y="396"/>
                  </a:lnTo>
                  <a:lnTo>
                    <a:pt x="360" y="396"/>
                  </a:lnTo>
                  <a:lnTo>
                    <a:pt x="355" y="397"/>
                  </a:lnTo>
                  <a:lnTo>
                    <a:pt x="351" y="397"/>
                  </a:lnTo>
                  <a:lnTo>
                    <a:pt x="348" y="397"/>
                  </a:lnTo>
                  <a:lnTo>
                    <a:pt x="346" y="397"/>
                  </a:lnTo>
                  <a:lnTo>
                    <a:pt x="344" y="396"/>
                  </a:lnTo>
                  <a:lnTo>
                    <a:pt x="341" y="396"/>
                  </a:lnTo>
                  <a:lnTo>
                    <a:pt x="339" y="394"/>
                  </a:lnTo>
                  <a:lnTo>
                    <a:pt x="337" y="394"/>
                  </a:lnTo>
                  <a:lnTo>
                    <a:pt x="334" y="392"/>
                  </a:lnTo>
                  <a:lnTo>
                    <a:pt x="332" y="390"/>
                  </a:lnTo>
                  <a:lnTo>
                    <a:pt x="330" y="388"/>
                  </a:lnTo>
                  <a:lnTo>
                    <a:pt x="327" y="388"/>
                  </a:lnTo>
                  <a:lnTo>
                    <a:pt x="325" y="387"/>
                  </a:lnTo>
                  <a:lnTo>
                    <a:pt x="323" y="385"/>
                  </a:lnTo>
                  <a:lnTo>
                    <a:pt x="321" y="383"/>
                  </a:lnTo>
                  <a:lnTo>
                    <a:pt x="318" y="381"/>
                  </a:lnTo>
                  <a:lnTo>
                    <a:pt x="316" y="380"/>
                  </a:lnTo>
                  <a:lnTo>
                    <a:pt x="314" y="380"/>
                  </a:lnTo>
                  <a:lnTo>
                    <a:pt x="311" y="378"/>
                  </a:lnTo>
                  <a:lnTo>
                    <a:pt x="307" y="374"/>
                  </a:lnTo>
                  <a:lnTo>
                    <a:pt x="304" y="373"/>
                  </a:lnTo>
                  <a:lnTo>
                    <a:pt x="300" y="371"/>
                  </a:lnTo>
                  <a:lnTo>
                    <a:pt x="298" y="369"/>
                  </a:lnTo>
                  <a:lnTo>
                    <a:pt x="295" y="365"/>
                  </a:lnTo>
                  <a:lnTo>
                    <a:pt x="291" y="364"/>
                  </a:lnTo>
                  <a:lnTo>
                    <a:pt x="288" y="362"/>
                  </a:lnTo>
                  <a:lnTo>
                    <a:pt x="284" y="358"/>
                  </a:lnTo>
                  <a:lnTo>
                    <a:pt x="280" y="357"/>
                  </a:lnTo>
                  <a:lnTo>
                    <a:pt x="279" y="355"/>
                  </a:lnTo>
                  <a:lnTo>
                    <a:pt x="275" y="351"/>
                  </a:lnTo>
                  <a:lnTo>
                    <a:pt x="272" y="349"/>
                  </a:lnTo>
                  <a:lnTo>
                    <a:pt x="268" y="348"/>
                  </a:lnTo>
                  <a:lnTo>
                    <a:pt x="265" y="344"/>
                  </a:lnTo>
                  <a:lnTo>
                    <a:pt x="263" y="342"/>
                  </a:lnTo>
                  <a:lnTo>
                    <a:pt x="259" y="341"/>
                  </a:lnTo>
                  <a:lnTo>
                    <a:pt x="256" y="339"/>
                  </a:lnTo>
                  <a:lnTo>
                    <a:pt x="254" y="337"/>
                  </a:lnTo>
                  <a:lnTo>
                    <a:pt x="250" y="335"/>
                  </a:lnTo>
                  <a:lnTo>
                    <a:pt x="247" y="332"/>
                  </a:lnTo>
                  <a:lnTo>
                    <a:pt x="245" y="330"/>
                  </a:lnTo>
                  <a:lnTo>
                    <a:pt x="241" y="328"/>
                  </a:lnTo>
                  <a:lnTo>
                    <a:pt x="238" y="326"/>
                  </a:lnTo>
                  <a:lnTo>
                    <a:pt x="236" y="323"/>
                  </a:lnTo>
                  <a:lnTo>
                    <a:pt x="233" y="321"/>
                  </a:lnTo>
                  <a:lnTo>
                    <a:pt x="229" y="319"/>
                  </a:lnTo>
                  <a:lnTo>
                    <a:pt x="227" y="318"/>
                  </a:lnTo>
                  <a:lnTo>
                    <a:pt x="224" y="316"/>
                  </a:lnTo>
                  <a:lnTo>
                    <a:pt x="220" y="314"/>
                  </a:lnTo>
                  <a:lnTo>
                    <a:pt x="218" y="310"/>
                  </a:lnTo>
                  <a:lnTo>
                    <a:pt x="215" y="309"/>
                  </a:lnTo>
                  <a:lnTo>
                    <a:pt x="217" y="312"/>
                  </a:lnTo>
                  <a:lnTo>
                    <a:pt x="218" y="314"/>
                  </a:lnTo>
                  <a:lnTo>
                    <a:pt x="220" y="318"/>
                  </a:lnTo>
                  <a:lnTo>
                    <a:pt x="220" y="319"/>
                  </a:lnTo>
                  <a:lnTo>
                    <a:pt x="222" y="323"/>
                  </a:lnTo>
                  <a:lnTo>
                    <a:pt x="222" y="325"/>
                  </a:lnTo>
                  <a:lnTo>
                    <a:pt x="222" y="328"/>
                  </a:lnTo>
                  <a:lnTo>
                    <a:pt x="220" y="330"/>
                  </a:lnTo>
                  <a:lnTo>
                    <a:pt x="218" y="333"/>
                  </a:lnTo>
                  <a:lnTo>
                    <a:pt x="217" y="335"/>
                  </a:lnTo>
                  <a:lnTo>
                    <a:pt x="215" y="339"/>
                  </a:lnTo>
                  <a:lnTo>
                    <a:pt x="211" y="341"/>
                  </a:lnTo>
                  <a:lnTo>
                    <a:pt x="209" y="342"/>
                  </a:lnTo>
                  <a:lnTo>
                    <a:pt x="206" y="344"/>
                  </a:lnTo>
                  <a:lnTo>
                    <a:pt x="204" y="346"/>
                  </a:lnTo>
                  <a:lnTo>
                    <a:pt x="202" y="348"/>
                  </a:lnTo>
                  <a:lnTo>
                    <a:pt x="201" y="351"/>
                  </a:lnTo>
                  <a:lnTo>
                    <a:pt x="199" y="355"/>
                  </a:lnTo>
                  <a:lnTo>
                    <a:pt x="199" y="358"/>
                  </a:lnTo>
                  <a:lnTo>
                    <a:pt x="199" y="360"/>
                  </a:lnTo>
                  <a:lnTo>
                    <a:pt x="199" y="364"/>
                  </a:lnTo>
                  <a:lnTo>
                    <a:pt x="201" y="365"/>
                  </a:lnTo>
                  <a:lnTo>
                    <a:pt x="202" y="369"/>
                  </a:lnTo>
                  <a:lnTo>
                    <a:pt x="202" y="373"/>
                  </a:lnTo>
                  <a:lnTo>
                    <a:pt x="206" y="378"/>
                  </a:lnTo>
                  <a:lnTo>
                    <a:pt x="208" y="383"/>
                  </a:lnTo>
                  <a:lnTo>
                    <a:pt x="211" y="387"/>
                  </a:lnTo>
                  <a:lnTo>
                    <a:pt x="215" y="392"/>
                  </a:lnTo>
                  <a:lnTo>
                    <a:pt x="220" y="396"/>
                  </a:lnTo>
                  <a:lnTo>
                    <a:pt x="224" y="399"/>
                  </a:lnTo>
                  <a:lnTo>
                    <a:pt x="227" y="404"/>
                  </a:lnTo>
                  <a:lnTo>
                    <a:pt x="231" y="408"/>
                  </a:lnTo>
                  <a:lnTo>
                    <a:pt x="234" y="412"/>
                  </a:lnTo>
                  <a:lnTo>
                    <a:pt x="238" y="415"/>
                  </a:lnTo>
                  <a:lnTo>
                    <a:pt x="241" y="419"/>
                  </a:lnTo>
                  <a:lnTo>
                    <a:pt x="245" y="422"/>
                  </a:lnTo>
                  <a:lnTo>
                    <a:pt x="250" y="428"/>
                  </a:lnTo>
                  <a:lnTo>
                    <a:pt x="254" y="431"/>
                  </a:lnTo>
                  <a:lnTo>
                    <a:pt x="257" y="435"/>
                  </a:lnTo>
                  <a:lnTo>
                    <a:pt x="261" y="438"/>
                  </a:lnTo>
                  <a:lnTo>
                    <a:pt x="257" y="438"/>
                  </a:lnTo>
                  <a:lnTo>
                    <a:pt x="254" y="436"/>
                  </a:lnTo>
                  <a:lnTo>
                    <a:pt x="250" y="436"/>
                  </a:lnTo>
                  <a:lnTo>
                    <a:pt x="247" y="436"/>
                  </a:lnTo>
                  <a:lnTo>
                    <a:pt x="243" y="435"/>
                  </a:lnTo>
                  <a:lnTo>
                    <a:pt x="240" y="435"/>
                  </a:lnTo>
                  <a:lnTo>
                    <a:pt x="236" y="433"/>
                  </a:lnTo>
                  <a:lnTo>
                    <a:pt x="233" y="431"/>
                  </a:lnTo>
                  <a:lnTo>
                    <a:pt x="229" y="429"/>
                  </a:lnTo>
                  <a:lnTo>
                    <a:pt x="225" y="428"/>
                  </a:lnTo>
                  <a:lnTo>
                    <a:pt x="224" y="424"/>
                  </a:lnTo>
                  <a:lnTo>
                    <a:pt x="220" y="420"/>
                  </a:lnTo>
                  <a:lnTo>
                    <a:pt x="217" y="417"/>
                  </a:lnTo>
                  <a:lnTo>
                    <a:pt x="215" y="413"/>
                  </a:lnTo>
                  <a:lnTo>
                    <a:pt x="211" y="412"/>
                  </a:lnTo>
                  <a:lnTo>
                    <a:pt x="209" y="408"/>
                  </a:lnTo>
                  <a:lnTo>
                    <a:pt x="206" y="404"/>
                  </a:lnTo>
                  <a:lnTo>
                    <a:pt x="202" y="401"/>
                  </a:lnTo>
                  <a:lnTo>
                    <a:pt x="197" y="399"/>
                  </a:lnTo>
                  <a:lnTo>
                    <a:pt x="194" y="396"/>
                  </a:lnTo>
                  <a:lnTo>
                    <a:pt x="190" y="392"/>
                  </a:lnTo>
                  <a:lnTo>
                    <a:pt x="188" y="388"/>
                  </a:lnTo>
                  <a:lnTo>
                    <a:pt x="185" y="385"/>
                  </a:lnTo>
                  <a:lnTo>
                    <a:pt x="183" y="380"/>
                  </a:lnTo>
                  <a:lnTo>
                    <a:pt x="183" y="374"/>
                  </a:lnTo>
                  <a:lnTo>
                    <a:pt x="183" y="369"/>
                  </a:lnTo>
                  <a:lnTo>
                    <a:pt x="183" y="362"/>
                  </a:lnTo>
                  <a:lnTo>
                    <a:pt x="185" y="357"/>
                  </a:lnTo>
                  <a:lnTo>
                    <a:pt x="186" y="349"/>
                  </a:lnTo>
                  <a:lnTo>
                    <a:pt x="188" y="344"/>
                  </a:lnTo>
                  <a:lnTo>
                    <a:pt x="188" y="339"/>
                  </a:lnTo>
                  <a:lnTo>
                    <a:pt x="188" y="332"/>
                  </a:lnTo>
                  <a:lnTo>
                    <a:pt x="188" y="326"/>
                  </a:lnTo>
                  <a:lnTo>
                    <a:pt x="186" y="321"/>
                  </a:lnTo>
                  <a:lnTo>
                    <a:pt x="185" y="316"/>
                  </a:lnTo>
                  <a:lnTo>
                    <a:pt x="183" y="309"/>
                  </a:lnTo>
                  <a:lnTo>
                    <a:pt x="181" y="303"/>
                  </a:lnTo>
                  <a:lnTo>
                    <a:pt x="179" y="298"/>
                  </a:lnTo>
                  <a:lnTo>
                    <a:pt x="178" y="293"/>
                  </a:lnTo>
                  <a:lnTo>
                    <a:pt x="176" y="287"/>
                  </a:lnTo>
                  <a:lnTo>
                    <a:pt x="176" y="293"/>
                  </a:lnTo>
                  <a:lnTo>
                    <a:pt x="174" y="296"/>
                  </a:lnTo>
                  <a:lnTo>
                    <a:pt x="172" y="302"/>
                  </a:lnTo>
                  <a:lnTo>
                    <a:pt x="172" y="307"/>
                  </a:lnTo>
                  <a:lnTo>
                    <a:pt x="172" y="316"/>
                  </a:lnTo>
                  <a:lnTo>
                    <a:pt x="172" y="325"/>
                  </a:lnTo>
                  <a:lnTo>
                    <a:pt x="172" y="335"/>
                  </a:lnTo>
                  <a:lnTo>
                    <a:pt x="170" y="344"/>
                  </a:lnTo>
                  <a:lnTo>
                    <a:pt x="170" y="357"/>
                  </a:lnTo>
                  <a:lnTo>
                    <a:pt x="169" y="369"/>
                  </a:lnTo>
                  <a:lnTo>
                    <a:pt x="167" y="383"/>
                  </a:lnTo>
                  <a:lnTo>
                    <a:pt x="165" y="396"/>
                  </a:lnTo>
                  <a:lnTo>
                    <a:pt x="163" y="401"/>
                  </a:lnTo>
                  <a:lnTo>
                    <a:pt x="162" y="404"/>
                  </a:lnTo>
                  <a:lnTo>
                    <a:pt x="160" y="410"/>
                  </a:lnTo>
                  <a:lnTo>
                    <a:pt x="158" y="415"/>
                  </a:lnTo>
                  <a:lnTo>
                    <a:pt x="156" y="420"/>
                  </a:lnTo>
                  <a:lnTo>
                    <a:pt x="153" y="424"/>
                  </a:lnTo>
                  <a:lnTo>
                    <a:pt x="151" y="429"/>
                  </a:lnTo>
                  <a:lnTo>
                    <a:pt x="147" y="435"/>
                  </a:lnTo>
                  <a:lnTo>
                    <a:pt x="146" y="436"/>
                  </a:lnTo>
                  <a:lnTo>
                    <a:pt x="144" y="440"/>
                  </a:lnTo>
                  <a:lnTo>
                    <a:pt x="142" y="442"/>
                  </a:lnTo>
                  <a:lnTo>
                    <a:pt x="140" y="445"/>
                  </a:lnTo>
                  <a:lnTo>
                    <a:pt x="137" y="447"/>
                  </a:lnTo>
                  <a:lnTo>
                    <a:pt x="135" y="451"/>
                  </a:lnTo>
                  <a:lnTo>
                    <a:pt x="133" y="452"/>
                  </a:lnTo>
                  <a:lnTo>
                    <a:pt x="130" y="454"/>
                  </a:lnTo>
                  <a:lnTo>
                    <a:pt x="130" y="456"/>
                  </a:lnTo>
                  <a:lnTo>
                    <a:pt x="128" y="456"/>
                  </a:lnTo>
                  <a:lnTo>
                    <a:pt x="128" y="458"/>
                  </a:lnTo>
                  <a:lnTo>
                    <a:pt x="126" y="458"/>
                  </a:lnTo>
                  <a:lnTo>
                    <a:pt x="124" y="459"/>
                  </a:lnTo>
                  <a:lnTo>
                    <a:pt x="123" y="459"/>
                  </a:lnTo>
                  <a:lnTo>
                    <a:pt x="121" y="459"/>
                  </a:lnTo>
                  <a:lnTo>
                    <a:pt x="119" y="459"/>
                  </a:lnTo>
                  <a:lnTo>
                    <a:pt x="115" y="459"/>
                  </a:lnTo>
                  <a:lnTo>
                    <a:pt x="114" y="459"/>
                  </a:lnTo>
                  <a:lnTo>
                    <a:pt x="112" y="458"/>
                  </a:lnTo>
                  <a:lnTo>
                    <a:pt x="110" y="458"/>
                  </a:lnTo>
                  <a:lnTo>
                    <a:pt x="108" y="456"/>
                  </a:lnTo>
                  <a:lnTo>
                    <a:pt x="107" y="456"/>
                  </a:lnTo>
                  <a:lnTo>
                    <a:pt x="105" y="456"/>
                  </a:lnTo>
                  <a:lnTo>
                    <a:pt x="101" y="458"/>
                  </a:lnTo>
                  <a:lnTo>
                    <a:pt x="99" y="461"/>
                  </a:lnTo>
                  <a:lnTo>
                    <a:pt x="96" y="465"/>
                  </a:lnTo>
                  <a:lnTo>
                    <a:pt x="92" y="467"/>
                  </a:lnTo>
                  <a:lnTo>
                    <a:pt x="91" y="470"/>
                  </a:lnTo>
                  <a:lnTo>
                    <a:pt x="87" y="474"/>
                  </a:lnTo>
                  <a:lnTo>
                    <a:pt x="85" y="477"/>
                  </a:lnTo>
                  <a:lnTo>
                    <a:pt x="82" y="479"/>
                  </a:lnTo>
                  <a:lnTo>
                    <a:pt x="78" y="483"/>
                  </a:lnTo>
                  <a:lnTo>
                    <a:pt x="76" y="486"/>
                  </a:lnTo>
                  <a:lnTo>
                    <a:pt x="73" y="490"/>
                  </a:lnTo>
                  <a:lnTo>
                    <a:pt x="69" y="491"/>
                  </a:lnTo>
                  <a:lnTo>
                    <a:pt x="67" y="495"/>
                  </a:lnTo>
                  <a:lnTo>
                    <a:pt x="64" y="499"/>
                  </a:lnTo>
                  <a:lnTo>
                    <a:pt x="60" y="500"/>
                  </a:lnTo>
                  <a:lnTo>
                    <a:pt x="59" y="504"/>
                  </a:lnTo>
                  <a:lnTo>
                    <a:pt x="57" y="506"/>
                  </a:lnTo>
                  <a:lnTo>
                    <a:pt x="53" y="509"/>
                  </a:lnTo>
                  <a:lnTo>
                    <a:pt x="52" y="511"/>
                  </a:lnTo>
                  <a:lnTo>
                    <a:pt x="50" y="513"/>
                  </a:lnTo>
                  <a:lnTo>
                    <a:pt x="48" y="514"/>
                  </a:lnTo>
                  <a:lnTo>
                    <a:pt x="46" y="518"/>
                  </a:lnTo>
                  <a:lnTo>
                    <a:pt x="43" y="520"/>
                  </a:lnTo>
                  <a:lnTo>
                    <a:pt x="41" y="522"/>
                  </a:lnTo>
                  <a:lnTo>
                    <a:pt x="39" y="525"/>
                  </a:lnTo>
                  <a:lnTo>
                    <a:pt x="37" y="527"/>
                  </a:lnTo>
                  <a:lnTo>
                    <a:pt x="34" y="529"/>
                  </a:lnTo>
                  <a:lnTo>
                    <a:pt x="32" y="530"/>
                  </a:lnTo>
                  <a:lnTo>
                    <a:pt x="30" y="534"/>
                  </a:lnTo>
                  <a:lnTo>
                    <a:pt x="28" y="536"/>
                  </a:lnTo>
                  <a:lnTo>
                    <a:pt x="25" y="538"/>
                  </a:lnTo>
                  <a:lnTo>
                    <a:pt x="23" y="539"/>
                  </a:lnTo>
                  <a:lnTo>
                    <a:pt x="21" y="539"/>
                  </a:lnTo>
                  <a:lnTo>
                    <a:pt x="20" y="541"/>
                  </a:lnTo>
                  <a:lnTo>
                    <a:pt x="18" y="541"/>
                  </a:lnTo>
                  <a:lnTo>
                    <a:pt x="16" y="541"/>
                  </a:lnTo>
                  <a:lnTo>
                    <a:pt x="14" y="539"/>
                  </a:lnTo>
                  <a:lnTo>
                    <a:pt x="12" y="539"/>
                  </a:lnTo>
                  <a:lnTo>
                    <a:pt x="11" y="539"/>
                  </a:lnTo>
                  <a:lnTo>
                    <a:pt x="9" y="539"/>
                  </a:lnTo>
                  <a:lnTo>
                    <a:pt x="7" y="538"/>
                  </a:lnTo>
                  <a:lnTo>
                    <a:pt x="5" y="538"/>
                  </a:lnTo>
                  <a:lnTo>
                    <a:pt x="4" y="536"/>
                  </a:lnTo>
                  <a:lnTo>
                    <a:pt x="2" y="536"/>
                  </a:lnTo>
                  <a:lnTo>
                    <a:pt x="2" y="534"/>
                  </a:lnTo>
                  <a:lnTo>
                    <a:pt x="2" y="532"/>
                  </a:lnTo>
                  <a:lnTo>
                    <a:pt x="0" y="530"/>
                  </a:lnTo>
                  <a:close/>
                </a:path>
              </a:pathLst>
            </a:custGeom>
            <a:solidFill>
              <a:srgbClr val="9966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1" name="Freeform 12"/>
            <p:cNvSpPr>
              <a:spLocks/>
            </p:cNvSpPr>
            <p:nvPr/>
          </p:nvSpPr>
          <p:spPr bwMode="auto">
            <a:xfrm>
              <a:off x="4390" y="3255"/>
              <a:ext cx="117" cy="117"/>
            </a:xfrm>
            <a:custGeom>
              <a:avLst/>
              <a:gdLst>
                <a:gd name="T0" fmla="*/ 14 w 117"/>
                <a:gd name="T1" fmla="*/ 6 h 117"/>
                <a:gd name="T2" fmla="*/ 19 w 117"/>
                <a:gd name="T3" fmla="*/ 16 h 117"/>
                <a:gd name="T4" fmla="*/ 24 w 117"/>
                <a:gd name="T5" fmla="*/ 25 h 117"/>
                <a:gd name="T6" fmla="*/ 32 w 117"/>
                <a:gd name="T7" fmla="*/ 36 h 117"/>
                <a:gd name="T8" fmla="*/ 39 w 117"/>
                <a:gd name="T9" fmla="*/ 43 h 117"/>
                <a:gd name="T10" fmla="*/ 44 w 117"/>
                <a:gd name="T11" fmla="*/ 46 h 117"/>
                <a:gd name="T12" fmla="*/ 49 w 117"/>
                <a:gd name="T13" fmla="*/ 52 h 117"/>
                <a:gd name="T14" fmla="*/ 56 w 117"/>
                <a:gd name="T15" fmla="*/ 55 h 117"/>
                <a:gd name="T16" fmla="*/ 64 w 117"/>
                <a:gd name="T17" fmla="*/ 61 h 117"/>
                <a:gd name="T18" fmla="*/ 69 w 117"/>
                <a:gd name="T19" fmla="*/ 64 h 117"/>
                <a:gd name="T20" fmla="*/ 76 w 117"/>
                <a:gd name="T21" fmla="*/ 68 h 117"/>
                <a:gd name="T22" fmla="*/ 81 w 117"/>
                <a:gd name="T23" fmla="*/ 73 h 117"/>
                <a:gd name="T24" fmla="*/ 88 w 117"/>
                <a:gd name="T25" fmla="*/ 78 h 117"/>
                <a:gd name="T26" fmla="*/ 97 w 117"/>
                <a:gd name="T27" fmla="*/ 86 h 117"/>
                <a:gd name="T28" fmla="*/ 106 w 117"/>
                <a:gd name="T29" fmla="*/ 94 h 117"/>
                <a:gd name="T30" fmla="*/ 113 w 117"/>
                <a:gd name="T31" fmla="*/ 103 h 117"/>
                <a:gd name="T32" fmla="*/ 117 w 117"/>
                <a:gd name="T33" fmla="*/ 110 h 117"/>
                <a:gd name="T34" fmla="*/ 115 w 117"/>
                <a:gd name="T35" fmla="*/ 114 h 117"/>
                <a:gd name="T36" fmla="*/ 110 w 117"/>
                <a:gd name="T37" fmla="*/ 116 h 117"/>
                <a:gd name="T38" fmla="*/ 106 w 117"/>
                <a:gd name="T39" fmla="*/ 117 h 117"/>
                <a:gd name="T40" fmla="*/ 101 w 117"/>
                <a:gd name="T41" fmla="*/ 117 h 117"/>
                <a:gd name="T42" fmla="*/ 95 w 117"/>
                <a:gd name="T43" fmla="*/ 116 h 117"/>
                <a:gd name="T44" fmla="*/ 90 w 117"/>
                <a:gd name="T45" fmla="*/ 112 h 117"/>
                <a:gd name="T46" fmla="*/ 85 w 117"/>
                <a:gd name="T47" fmla="*/ 110 h 117"/>
                <a:gd name="T48" fmla="*/ 78 w 117"/>
                <a:gd name="T49" fmla="*/ 107 h 117"/>
                <a:gd name="T50" fmla="*/ 72 w 117"/>
                <a:gd name="T51" fmla="*/ 103 h 117"/>
                <a:gd name="T52" fmla="*/ 65 w 117"/>
                <a:gd name="T53" fmla="*/ 101 h 117"/>
                <a:gd name="T54" fmla="*/ 58 w 117"/>
                <a:gd name="T55" fmla="*/ 98 h 117"/>
                <a:gd name="T56" fmla="*/ 51 w 117"/>
                <a:gd name="T57" fmla="*/ 94 h 117"/>
                <a:gd name="T58" fmla="*/ 44 w 117"/>
                <a:gd name="T59" fmla="*/ 93 h 117"/>
                <a:gd name="T60" fmla="*/ 39 w 117"/>
                <a:gd name="T61" fmla="*/ 89 h 117"/>
                <a:gd name="T62" fmla="*/ 32 w 117"/>
                <a:gd name="T63" fmla="*/ 86 h 117"/>
                <a:gd name="T64" fmla="*/ 26 w 117"/>
                <a:gd name="T65" fmla="*/ 84 h 117"/>
                <a:gd name="T66" fmla="*/ 23 w 117"/>
                <a:gd name="T67" fmla="*/ 80 h 117"/>
                <a:gd name="T68" fmla="*/ 19 w 117"/>
                <a:gd name="T69" fmla="*/ 78 h 117"/>
                <a:gd name="T70" fmla="*/ 17 w 117"/>
                <a:gd name="T71" fmla="*/ 75 h 117"/>
                <a:gd name="T72" fmla="*/ 14 w 117"/>
                <a:gd name="T73" fmla="*/ 70 h 117"/>
                <a:gd name="T74" fmla="*/ 9 w 117"/>
                <a:gd name="T75" fmla="*/ 61 h 117"/>
                <a:gd name="T76" fmla="*/ 3 w 117"/>
                <a:gd name="T77" fmla="*/ 52 h 117"/>
                <a:gd name="T78" fmla="*/ 1 w 117"/>
                <a:gd name="T79" fmla="*/ 43 h 117"/>
                <a:gd name="T80" fmla="*/ 0 w 117"/>
                <a:gd name="T81" fmla="*/ 34 h 117"/>
                <a:gd name="T82" fmla="*/ 3 w 117"/>
                <a:gd name="T83" fmla="*/ 23 h 117"/>
                <a:gd name="T84" fmla="*/ 5 w 117"/>
                <a:gd name="T85" fmla="*/ 15 h 117"/>
                <a:gd name="T86" fmla="*/ 9 w 117"/>
                <a:gd name="T87" fmla="*/ 6 h 11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17"/>
                <a:gd name="T134" fmla="*/ 117 w 117"/>
                <a:gd name="T135" fmla="*/ 117 h 11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17">
                  <a:moveTo>
                    <a:pt x="10" y="0"/>
                  </a:moveTo>
                  <a:lnTo>
                    <a:pt x="14" y="6"/>
                  </a:lnTo>
                  <a:lnTo>
                    <a:pt x="16" y="11"/>
                  </a:lnTo>
                  <a:lnTo>
                    <a:pt x="19" y="16"/>
                  </a:lnTo>
                  <a:lnTo>
                    <a:pt x="21" y="22"/>
                  </a:lnTo>
                  <a:lnTo>
                    <a:pt x="24" y="25"/>
                  </a:lnTo>
                  <a:lnTo>
                    <a:pt x="28" y="31"/>
                  </a:lnTo>
                  <a:lnTo>
                    <a:pt x="32" y="36"/>
                  </a:lnTo>
                  <a:lnTo>
                    <a:pt x="35" y="39"/>
                  </a:lnTo>
                  <a:lnTo>
                    <a:pt x="39" y="43"/>
                  </a:lnTo>
                  <a:lnTo>
                    <a:pt x="40" y="45"/>
                  </a:lnTo>
                  <a:lnTo>
                    <a:pt x="44" y="46"/>
                  </a:lnTo>
                  <a:lnTo>
                    <a:pt x="48" y="50"/>
                  </a:lnTo>
                  <a:lnTo>
                    <a:pt x="49" y="52"/>
                  </a:lnTo>
                  <a:lnTo>
                    <a:pt x="53" y="54"/>
                  </a:lnTo>
                  <a:lnTo>
                    <a:pt x="56" y="55"/>
                  </a:lnTo>
                  <a:lnTo>
                    <a:pt x="60" y="57"/>
                  </a:lnTo>
                  <a:lnTo>
                    <a:pt x="64" y="61"/>
                  </a:lnTo>
                  <a:lnTo>
                    <a:pt x="65" y="62"/>
                  </a:lnTo>
                  <a:lnTo>
                    <a:pt x="69" y="64"/>
                  </a:lnTo>
                  <a:lnTo>
                    <a:pt x="72" y="66"/>
                  </a:lnTo>
                  <a:lnTo>
                    <a:pt x="76" y="68"/>
                  </a:lnTo>
                  <a:lnTo>
                    <a:pt x="80" y="70"/>
                  </a:lnTo>
                  <a:lnTo>
                    <a:pt x="81" y="73"/>
                  </a:lnTo>
                  <a:lnTo>
                    <a:pt x="85" y="75"/>
                  </a:lnTo>
                  <a:lnTo>
                    <a:pt x="88" y="78"/>
                  </a:lnTo>
                  <a:lnTo>
                    <a:pt x="94" y="82"/>
                  </a:lnTo>
                  <a:lnTo>
                    <a:pt x="97" y="86"/>
                  </a:lnTo>
                  <a:lnTo>
                    <a:pt x="103" y="91"/>
                  </a:lnTo>
                  <a:lnTo>
                    <a:pt x="106" y="94"/>
                  </a:lnTo>
                  <a:lnTo>
                    <a:pt x="110" y="100"/>
                  </a:lnTo>
                  <a:lnTo>
                    <a:pt x="113" y="103"/>
                  </a:lnTo>
                  <a:lnTo>
                    <a:pt x="117" y="109"/>
                  </a:lnTo>
                  <a:lnTo>
                    <a:pt x="117" y="110"/>
                  </a:lnTo>
                  <a:lnTo>
                    <a:pt x="115" y="112"/>
                  </a:lnTo>
                  <a:lnTo>
                    <a:pt x="115" y="114"/>
                  </a:lnTo>
                  <a:lnTo>
                    <a:pt x="113" y="116"/>
                  </a:lnTo>
                  <a:lnTo>
                    <a:pt x="110" y="116"/>
                  </a:lnTo>
                  <a:lnTo>
                    <a:pt x="108" y="117"/>
                  </a:lnTo>
                  <a:lnTo>
                    <a:pt x="106" y="117"/>
                  </a:lnTo>
                  <a:lnTo>
                    <a:pt x="104" y="117"/>
                  </a:lnTo>
                  <a:lnTo>
                    <a:pt x="101" y="117"/>
                  </a:lnTo>
                  <a:lnTo>
                    <a:pt x="99" y="117"/>
                  </a:lnTo>
                  <a:lnTo>
                    <a:pt x="95" y="116"/>
                  </a:lnTo>
                  <a:lnTo>
                    <a:pt x="92" y="114"/>
                  </a:lnTo>
                  <a:lnTo>
                    <a:pt x="90" y="112"/>
                  </a:lnTo>
                  <a:lnTo>
                    <a:pt x="87" y="110"/>
                  </a:lnTo>
                  <a:lnTo>
                    <a:pt x="85" y="110"/>
                  </a:lnTo>
                  <a:lnTo>
                    <a:pt x="81" y="109"/>
                  </a:lnTo>
                  <a:lnTo>
                    <a:pt x="78" y="107"/>
                  </a:lnTo>
                  <a:lnTo>
                    <a:pt x="74" y="105"/>
                  </a:lnTo>
                  <a:lnTo>
                    <a:pt x="72" y="103"/>
                  </a:lnTo>
                  <a:lnTo>
                    <a:pt x="69" y="103"/>
                  </a:lnTo>
                  <a:lnTo>
                    <a:pt x="65" y="101"/>
                  </a:lnTo>
                  <a:lnTo>
                    <a:pt x="62" y="100"/>
                  </a:lnTo>
                  <a:lnTo>
                    <a:pt x="58" y="98"/>
                  </a:lnTo>
                  <a:lnTo>
                    <a:pt x="55" y="96"/>
                  </a:lnTo>
                  <a:lnTo>
                    <a:pt x="51" y="94"/>
                  </a:lnTo>
                  <a:lnTo>
                    <a:pt x="48" y="93"/>
                  </a:lnTo>
                  <a:lnTo>
                    <a:pt x="44" y="93"/>
                  </a:lnTo>
                  <a:lnTo>
                    <a:pt x="42" y="91"/>
                  </a:lnTo>
                  <a:lnTo>
                    <a:pt x="39" y="89"/>
                  </a:lnTo>
                  <a:lnTo>
                    <a:pt x="35" y="87"/>
                  </a:lnTo>
                  <a:lnTo>
                    <a:pt x="32" y="86"/>
                  </a:lnTo>
                  <a:lnTo>
                    <a:pt x="28" y="84"/>
                  </a:lnTo>
                  <a:lnTo>
                    <a:pt x="26" y="84"/>
                  </a:lnTo>
                  <a:lnTo>
                    <a:pt x="24" y="82"/>
                  </a:lnTo>
                  <a:lnTo>
                    <a:pt x="23" y="80"/>
                  </a:lnTo>
                  <a:lnTo>
                    <a:pt x="21" y="80"/>
                  </a:lnTo>
                  <a:lnTo>
                    <a:pt x="19" y="78"/>
                  </a:lnTo>
                  <a:lnTo>
                    <a:pt x="19" y="77"/>
                  </a:lnTo>
                  <a:lnTo>
                    <a:pt x="17" y="75"/>
                  </a:lnTo>
                  <a:lnTo>
                    <a:pt x="16" y="73"/>
                  </a:lnTo>
                  <a:lnTo>
                    <a:pt x="14" y="70"/>
                  </a:lnTo>
                  <a:lnTo>
                    <a:pt x="10" y="66"/>
                  </a:lnTo>
                  <a:lnTo>
                    <a:pt x="9" y="61"/>
                  </a:lnTo>
                  <a:lnTo>
                    <a:pt x="7" y="57"/>
                  </a:lnTo>
                  <a:lnTo>
                    <a:pt x="3" y="52"/>
                  </a:lnTo>
                  <a:lnTo>
                    <a:pt x="1" y="48"/>
                  </a:lnTo>
                  <a:lnTo>
                    <a:pt x="1" y="43"/>
                  </a:lnTo>
                  <a:lnTo>
                    <a:pt x="0" y="39"/>
                  </a:lnTo>
                  <a:lnTo>
                    <a:pt x="0" y="34"/>
                  </a:lnTo>
                  <a:lnTo>
                    <a:pt x="1" y="29"/>
                  </a:lnTo>
                  <a:lnTo>
                    <a:pt x="3" y="23"/>
                  </a:lnTo>
                  <a:lnTo>
                    <a:pt x="3" y="20"/>
                  </a:lnTo>
                  <a:lnTo>
                    <a:pt x="5" y="15"/>
                  </a:lnTo>
                  <a:lnTo>
                    <a:pt x="7" y="9"/>
                  </a:lnTo>
                  <a:lnTo>
                    <a:pt x="9" y="6"/>
                  </a:lnTo>
                  <a:lnTo>
                    <a:pt x="10" y="0"/>
                  </a:lnTo>
                  <a:close/>
                </a:path>
              </a:pathLst>
            </a:custGeom>
            <a:solidFill>
              <a:srgbClr val="9966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2" name="Freeform 13"/>
            <p:cNvSpPr>
              <a:spLocks/>
            </p:cNvSpPr>
            <p:nvPr/>
          </p:nvSpPr>
          <p:spPr bwMode="auto">
            <a:xfrm>
              <a:off x="4599" y="2886"/>
              <a:ext cx="696" cy="685"/>
            </a:xfrm>
            <a:custGeom>
              <a:avLst/>
              <a:gdLst>
                <a:gd name="T0" fmla="*/ 23 w 696"/>
                <a:gd name="T1" fmla="*/ 612 h 685"/>
                <a:gd name="T2" fmla="*/ 39 w 696"/>
                <a:gd name="T3" fmla="*/ 650 h 685"/>
                <a:gd name="T4" fmla="*/ 59 w 696"/>
                <a:gd name="T5" fmla="*/ 680 h 685"/>
                <a:gd name="T6" fmla="*/ 103 w 696"/>
                <a:gd name="T7" fmla="*/ 685 h 685"/>
                <a:gd name="T8" fmla="*/ 140 w 696"/>
                <a:gd name="T9" fmla="*/ 675 h 685"/>
                <a:gd name="T10" fmla="*/ 186 w 696"/>
                <a:gd name="T11" fmla="*/ 671 h 685"/>
                <a:gd name="T12" fmla="*/ 240 w 696"/>
                <a:gd name="T13" fmla="*/ 666 h 685"/>
                <a:gd name="T14" fmla="*/ 289 w 696"/>
                <a:gd name="T15" fmla="*/ 664 h 685"/>
                <a:gd name="T16" fmla="*/ 352 w 696"/>
                <a:gd name="T17" fmla="*/ 666 h 685"/>
                <a:gd name="T18" fmla="*/ 424 w 696"/>
                <a:gd name="T19" fmla="*/ 650 h 685"/>
                <a:gd name="T20" fmla="*/ 478 w 696"/>
                <a:gd name="T21" fmla="*/ 628 h 685"/>
                <a:gd name="T22" fmla="*/ 508 w 696"/>
                <a:gd name="T23" fmla="*/ 620 h 685"/>
                <a:gd name="T24" fmla="*/ 499 w 696"/>
                <a:gd name="T25" fmla="*/ 573 h 685"/>
                <a:gd name="T26" fmla="*/ 508 w 696"/>
                <a:gd name="T27" fmla="*/ 495 h 685"/>
                <a:gd name="T28" fmla="*/ 515 w 696"/>
                <a:gd name="T29" fmla="*/ 469 h 685"/>
                <a:gd name="T30" fmla="*/ 552 w 696"/>
                <a:gd name="T31" fmla="*/ 469 h 685"/>
                <a:gd name="T32" fmla="*/ 595 w 696"/>
                <a:gd name="T33" fmla="*/ 458 h 685"/>
                <a:gd name="T34" fmla="*/ 641 w 696"/>
                <a:gd name="T35" fmla="*/ 439 h 685"/>
                <a:gd name="T36" fmla="*/ 694 w 696"/>
                <a:gd name="T37" fmla="*/ 384 h 685"/>
                <a:gd name="T38" fmla="*/ 680 w 696"/>
                <a:gd name="T39" fmla="*/ 289 h 685"/>
                <a:gd name="T40" fmla="*/ 648 w 696"/>
                <a:gd name="T41" fmla="*/ 194 h 685"/>
                <a:gd name="T42" fmla="*/ 611 w 696"/>
                <a:gd name="T43" fmla="*/ 139 h 685"/>
                <a:gd name="T44" fmla="*/ 572 w 696"/>
                <a:gd name="T45" fmla="*/ 78 h 685"/>
                <a:gd name="T46" fmla="*/ 533 w 696"/>
                <a:gd name="T47" fmla="*/ 41 h 685"/>
                <a:gd name="T48" fmla="*/ 494 w 696"/>
                <a:gd name="T49" fmla="*/ 14 h 685"/>
                <a:gd name="T50" fmla="*/ 508 w 696"/>
                <a:gd name="T51" fmla="*/ 41 h 685"/>
                <a:gd name="T52" fmla="*/ 589 w 696"/>
                <a:gd name="T53" fmla="*/ 140 h 685"/>
                <a:gd name="T54" fmla="*/ 536 w 696"/>
                <a:gd name="T55" fmla="*/ 107 h 685"/>
                <a:gd name="T56" fmla="*/ 586 w 696"/>
                <a:gd name="T57" fmla="*/ 178 h 685"/>
                <a:gd name="T58" fmla="*/ 609 w 696"/>
                <a:gd name="T59" fmla="*/ 266 h 685"/>
                <a:gd name="T60" fmla="*/ 650 w 696"/>
                <a:gd name="T61" fmla="*/ 295 h 685"/>
                <a:gd name="T62" fmla="*/ 660 w 696"/>
                <a:gd name="T63" fmla="*/ 350 h 685"/>
                <a:gd name="T64" fmla="*/ 616 w 696"/>
                <a:gd name="T65" fmla="*/ 357 h 685"/>
                <a:gd name="T66" fmla="*/ 525 w 696"/>
                <a:gd name="T67" fmla="*/ 353 h 685"/>
                <a:gd name="T68" fmla="*/ 497 w 696"/>
                <a:gd name="T69" fmla="*/ 281 h 685"/>
                <a:gd name="T70" fmla="*/ 469 w 696"/>
                <a:gd name="T71" fmla="*/ 265 h 685"/>
                <a:gd name="T72" fmla="*/ 504 w 696"/>
                <a:gd name="T73" fmla="*/ 213 h 685"/>
                <a:gd name="T74" fmla="*/ 479 w 696"/>
                <a:gd name="T75" fmla="*/ 222 h 685"/>
                <a:gd name="T76" fmla="*/ 439 w 696"/>
                <a:gd name="T77" fmla="*/ 247 h 685"/>
                <a:gd name="T78" fmla="*/ 410 w 696"/>
                <a:gd name="T79" fmla="*/ 156 h 685"/>
                <a:gd name="T80" fmla="*/ 396 w 696"/>
                <a:gd name="T81" fmla="*/ 91 h 685"/>
                <a:gd name="T82" fmla="*/ 359 w 696"/>
                <a:gd name="T83" fmla="*/ 151 h 685"/>
                <a:gd name="T84" fmla="*/ 323 w 696"/>
                <a:gd name="T85" fmla="*/ 130 h 685"/>
                <a:gd name="T86" fmla="*/ 353 w 696"/>
                <a:gd name="T87" fmla="*/ 201 h 685"/>
                <a:gd name="T88" fmla="*/ 325 w 696"/>
                <a:gd name="T89" fmla="*/ 211 h 685"/>
                <a:gd name="T90" fmla="*/ 298 w 696"/>
                <a:gd name="T91" fmla="*/ 242 h 685"/>
                <a:gd name="T92" fmla="*/ 288 w 696"/>
                <a:gd name="T93" fmla="*/ 272 h 685"/>
                <a:gd name="T94" fmla="*/ 325 w 696"/>
                <a:gd name="T95" fmla="*/ 307 h 685"/>
                <a:gd name="T96" fmla="*/ 362 w 696"/>
                <a:gd name="T97" fmla="*/ 380 h 685"/>
                <a:gd name="T98" fmla="*/ 385 w 696"/>
                <a:gd name="T99" fmla="*/ 472 h 685"/>
                <a:gd name="T100" fmla="*/ 350 w 696"/>
                <a:gd name="T101" fmla="*/ 502 h 685"/>
                <a:gd name="T102" fmla="*/ 309 w 696"/>
                <a:gd name="T103" fmla="*/ 515 h 685"/>
                <a:gd name="T104" fmla="*/ 273 w 696"/>
                <a:gd name="T105" fmla="*/ 522 h 685"/>
                <a:gd name="T106" fmla="*/ 243 w 696"/>
                <a:gd name="T107" fmla="*/ 522 h 685"/>
                <a:gd name="T108" fmla="*/ 206 w 696"/>
                <a:gd name="T109" fmla="*/ 552 h 685"/>
                <a:gd name="T110" fmla="*/ 156 w 696"/>
                <a:gd name="T111" fmla="*/ 575 h 685"/>
                <a:gd name="T112" fmla="*/ 101 w 696"/>
                <a:gd name="T113" fmla="*/ 600 h 685"/>
                <a:gd name="T114" fmla="*/ 68 w 696"/>
                <a:gd name="T115" fmla="*/ 596 h 685"/>
                <a:gd name="T116" fmla="*/ 28 w 696"/>
                <a:gd name="T117" fmla="*/ 579 h 685"/>
                <a:gd name="T118" fmla="*/ 2 w 696"/>
                <a:gd name="T119" fmla="*/ 550 h 68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96"/>
                <a:gd name="T181" fmla="*/ 0 h 685"/>
                <a:gd name="T182" fmla="*/ 696 w 696"/>
                <a:gd name="T183" fmla="*/ 685 h 68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96" h="685">
                  <a:moveTo>
                    <a:pt x="0" y="549"/>
                  </a:moveTo>
                  <a:lnTo>
                    <a:pt x="0" y="559"/>
                  </a:lnTo>
                  <a:lnTo>
                    <a:pt x="0" y="568"/>
                  </a:lnTo>
                  <a:lnTo>
                    <a:pt x="2" y="575"/>
                  </a:lnTo>
                  <a:lnTo>
                    <a:pt x="4" y="582"/>
                  </a:lnTo>
                  <a:lnTo>
                    <a:pt x="5" y="586"/>
                  </a:lnTo>
                  <a:lnTo>
                    <a:pt x="7" y="591"/>
                  </a:lnTo>
                  <a:lnTo>
                    <a:pt x="9" y="595"/>
                  </a:lnTo>
                  <a:lnTo>
                    <a:pt x="13" y="598"/>
                  </a:lnTo>
                  <a:lnTo>
                    <a:pt x="14" y="602"/>
                  </a:lnTo>
                  <a:lnTo>
                    <a:pt x="18" y="605"/>
                  </a:lnTo>
                  <a:lnTo>
                    <a:pt x="21" y="609"/>
                  </a:lnTo>
                  <a:lnTo>
                    <a:pt x="23" y="612"/>
                  </a:lnTo>
                  <a:lnTo>
                    <a:pt x="25" y="614"/>
                  </a:lnTo>
                  <a:lnTo>
                    <a:pt x="28" y="614"/>
                  </a:lnTo>
                  <a:lnTo>
                    <a:pt x="30" y="616"/>
                  </a:lnTo>
                  <a:lnTo>
                    <a:pt x="32" y="616"/>
                  </a:lnTo>
                  <a:lnTo>
                    <a:pt x="36" y="616"/>
                  </a:lnTo>
                  <a:lnTo>
                    <a:pt x="37" y="616"/>
                  </a:lnTo>
                  <a:lnTo>
                    <a:pt x="41" y="618"/>
                  </a:lnTo>
                  <a:lnTo>
                    <a:pt x="43" y="618"/>
                  </a:lnTo>
                  <a:lnTo>
                    <a:pt x="43" y="623"/>
                  </a:lnTo>
                  <a:lnTo>
                    <a:pt x="41" y="630"/>
                  </a:lnTo>
                  <a:lnTo>
                    <a:pt x="41" y="637"/>
                  </a:lnTo>
                  <a:lnTo>
                    <a:pt x="39" y="644"/>
                  </a:lnTo>
                  <a:lnTo>
                    <a:pt x="39" y="650"/>
                  </a:lnTo>
                  <a:lnTo>
                    <a:pt x="37" y="657"/>
                  </a:lnTo>
                  <a:lnTo>
                    <a:pt x="37" y="662"/>
                  </a:lnTo>
                  <a:lnTo>
                    <a:pt x="39" y="669"/>
                  </a:lnTo>
                  <a:lnTo>
                    <a:pt x="39" y="671"/>
                  </a:lnTo>
                  <a:lnTo>
                    <a:pt x="41" y="673"/>
                  </a:lnTo>
                  <a:lnTo>
                    <a:pt x="43" y="675"/>
                  </a:lnTo>
                  <a:lnTo>
                    <a:pt x="44" y="675"/>
                  </a:lnTo>
                  <a:lnTo>
                    <a:pt x="46" y="676"/>
                  </a:lnTo>
                  <a:lnTo>
                    <a:pt x="48" y="676"/>
                  </a:lnTo>
                  <a:lnTo>
                    <a:pt x="52" y="676"/>
                  </a:lnTo>
                  <a:lnTo>
                    <a:pt x="53" y="678"/>
                  </a:lnTo>
                  <a:lnTo>
                    <a:pt x="57" y="678"/>
                  </a:lnTo>
                  <a:lnTo>
                    <a:pt x="59" y="680"/>
                  </a:lnTo>
                  <a:lnTo>
                    <a:pt x="62" y="680"/>
                  </a:lnTo>
                  <a:lnTo>
                    <a:pt x="66" y="682"/>
                  </a:lnTo>
                  <a:lnTo>
                    <a:pt x="69" y="682"/>
                  </a:lnTo>
                  <a:lnTo>
                    <a:pt x="73" y="682"/>
                  </a:lnTo>
                  <a:lnTo>
                    <a:pt x="76" y="683"/>
                  </a:lnTo>
                  <a:lnTo>
                    <a:pt x="80" y="683"/>
                  </a:lnTo>
                  <a:lnTo>
                    <a:pt x="82" y="683"/>
                  </a:lnTo>
                  <a:lnTo>
                    <a:pt x="85" y="685"/>
                  </a:lnTo>
                  <a:lnTo>
                    <a:pt x="89" y="685"/>
                  </a:lnTo>
                  <a:lnTo>
                    <a:pt x="92" y="685"/>
                  </a:lnTo>
                  <a:lnTo>
                    <a:pt x="96" y="685"/>
                  </a:lnTo>
                  <a:lnTo>
                    <a:pt x="99" y="685"/>
                  </a:lnTo>
                  <a:lnTo>
                    <a:pt x="103" y="685"/>
                  </a:lnTo>
                  <a:lnTo>
                    <a:pt x="107" y="685"/>
                  </a:lnTo>
                  <a:lnTo>
                    <a:pt x="108" y="685"/>
                  </a:lnTo>
                  <a:lnTo>
                    <a:pt x="112" y="685"/>
                  </a:lnTo>
                  <a:lnTo>
                    <a:pt x="115" y="683"/>
                  </a:lnTo>
                  <a:lnTo>
                    <a:pt x="117" y="683"/>
                  </a:lnTo>
                  <a:lnTo>
                    <a:pt x="121" y="682"/>
                  </a:lnTo>
                  <a:lnTo>
                    <a:pt x="123" y="682"/>
                  </a:lnTo>
                  <a:lnTo>
                    <a:pt x="126" y="680"/>
                  </a:lnTo>
                  <a:lnTo>
                    <a:pt x="130" y="678"/>
                  </a:lnTo>
                  <a:lnTo>
                    <a:pt x="131" y="678"/>
                  </a:lnTo>
                  <a:lnTo>
                    <a:pt x="135" y="676"/>
                  </a:lnTo>
                  <a:lnTo>
                    <a:pt x="139" y="675"/>
                  </a:lnTo>
                  <a:lnTo>
                    <a:pt x="140" y="675"/>
                  </a:lnTo>
                  <a:lnTo>
                    <a:pt x="144" y="673"/>
                  </a:lnTo>
                  <a:lnTo>
                    <a:pt x="146" y="673"/>
                  </a:lnTo>
                  <a:lnTo>
                    <a:pt x="149" y="671"/>
                  </a:lnTo>
                  <a:lnTo>
                    <a:pt x="153" y="671"/>
                  </a:lnTo>
                  <a:lnTo>
                    <a:pt x="156" y="671"/>
                  </a:lnTo>
                  <a:lnTo>
                    <a:pt x="160" y="671"/>
                  </a:lnTo>
                  <a:lnTo>
                    <a:pt x="163" y="671"/>
                  </a:lnTo>
                  <a:lnTo>
                    <a:pt x="167" y="669"/>
                  </a:lnTo>
                  <a:lnTo>
                    <a:pt x="170" y="671"/>
                  </a:lnTo>
                  <a:lnTo>
                    <a:pt x="174" y="671"/>
                  </a:lnTo>
                  <a:lnTo>
                    <a:pt x="179" y="671"/>
                  </a:lnTo>
                  <a:lnTo>
                    <a:pt x="183" y="671"/>
                  </a:lnTo>
                  <a:lnTo>
                    <a:pt x="186" y="671"/>
                  </a:lnTo>
                  <a:lnTo>
                    <a:pt x="190" y="671"/>
                  </a:lnTo>
                  <a:lnTo>
                    <a:pt x="194" y="671"/>
                  </a:lnTo>
                  <a:lnTo>
                    <a:pt x="197" y="671"/>
                  </a:lnTo>
                  <a:lnTo>
                    <a:pt x="201" y="671"/>
                  </a:lnTo>
                  <a:lnTo>
                    <a:pt x="206" y="671"/>
                  </a:lnTo>
                  <a:lnTo>
                    <a:pt x="210" y="671"/>
                  </a:lnTo>
                  <a:lnTo>
                    <a:pt x="213" y="671"/>
                  </a:lnTo>
                  <a:lnTo>
                    <a:pt x="217" y="671"/>
                  </a:lnTo>
                  <a:lnTo>
                    <a:pt x="222" y="669"/>
                  </a:lnTo>
                  <a:lnTo>
                    <a:pt x="226" y="669"/>
                  </a:lnTo>
                  <a:lnTo>
                    <a:pt x="231" y="669"/>
                  </a:lnTo>
                  <a:lnTo>
                    <a:pt x="234" y="667"/>
                  </a:lnTo>
                  <a:lnTo>
                    <a:pt x="240" y="666"/>
                  </a:lnTo>
                  <a:lnTo>
                    <a:pt x="243" y="666"/>
                  </a:lnTo>
                  <a:lnTo>
                    <a:pt x="249" y="666"/>
                  </a:lnTo>
                  <a:lnTo>
                    <a:pt x="252" y="664"/>
                  </a:lnTo>
                  <a:lnTo>
                    <a:pt x="256" y="664"/>
                  </a:lnTo>
                  <a:lnTo>
                    <a:pt x="261" y="662"/>
                  </a:lnTo>
                  <a:lnTo>
                    <a:pt x="265" y="662"/>
                  </a:lnTo>
                  <a:lnTo>
                    <a:pt x="270" y="660"/>
                  </a:lnTo>
                  <a:lnTo>
                    <a:pt x="273" y="660"/>
                  </a:lnTo>
                  <a:lnTo>
                    <a:pt x="279" y="660"/>
                  </a:lnTo>
                  <a:lnTo>
                    <a:pt x="282" y="660"/>
                  </a:lnTo>
                  <a:lnTo>
                    <a:pt x="284" y="660"/>
                  </a:lnTo>
                  <a:lnTo>
                    <a:pt x="288" y="662"/>
                  </a:lnTo>
                  <a:lnTo>
                    <a:pt x="289" y="664"/>
                  </a:lnTo>
                  <a:lnTo>
                    <a:pt x="291" y="666"/>
                  </a:lnTo>
                  <a:lnTo>
                    <a:pt x="293" y="666"/>
                  </a:lnTo>
                  <a:lnTo>
                    <a:pt x="295" y="667"/>
                  </a:lnTo>
                  <a:lnTo>
                    <a:pt x="297" y="669"/>
                  </a:lnTo>
                  <a:lnTo>
                    <a:pt x="300" y="669"/>
                  </a:lnTo>
                  <a:lnTo>
                    <a:pt x="305" y="669"/>
                  </a:lnTo>
                  <a:lnTo>
                    <a:pt x="312" y="669"/>
                  </a:lnTo>
                  <a:lnTo>
                    <a:pt x="320" y="669"/>
                  </a:lnTo>
                  <a:lnTo>
                    <a:pt x="325" y="667"/>
                  </a:lnTo>
                  <a:lnTo>
                    <a:pt x="332" y="667"/>
                  </a:lnTo>
                  <a:lnTo>
                    <a:pt x="339" y="667"/>
                  </a:lnTo>
                  <a:lnTo>
                    <a:pt x="344" y="666"/>
                  </a:lnTo>
                  <a:lnTo>
                    <a:pt x="352" y="666"/>
                  </a:lnTo>
                  <a:lnTo>
                    <a:pt x="359" y="664"/>
                  </a:lnTo>
                  <a:lnTo>
                    <a:pt x="364" y="664"/>
                  </a:lnTo>
                  <a:lnTo>
                    <a:pt x="371" y="662"/>
                  </a:lnTo>
                  <a:lnTo>
                    <a:pt x="376" y="660"/>
                  </a:lnTo>
                  <a:lnTo>
                    <a:pt x="383" y="660"/>
                  </a:lnTo>
                  <a:lnTo>
                    <a:pt x="391" y="659"/>
                  </a:lnTo>
                  <a:lnTo>
                    <a:pt x="396" y="657"/>
                  </a:lnTo>
                  <a:lnTo>
                    <a:pt x="403" y="655"/>
                  </a:lnTo>
                  <a:lnTo>
                    <a:pt x="407" y="655"/>
                  </a:lnTo>
                  <a:lnTo>
                    <a:pt x="412" y="653"/>
                  </a:lnTo>
                  <a:lnTo>
                    <a:pt x="415" y="651"/>
                  </a:lnTo>
                  <a:lnTo>
                    <a:pt x="421" y="650"/>
                  </a:lnTo>
                  <a:lnTo>
                    <a:pt x="424" y="650"/>
                  </a:lnTo>
                  <a:lnTo>
                    <a:pt x="430" y="648"/>
                  </a:lnTo>
                  <a:lnTo>
                    <a:pt x="433" y="644"/>
                  </a:lnTo>
                  <a:lnTo>
                    <a:pt x="439" y="643"/>
                  </a:lnTo>
                  <a:lnTo>
                    <a:pt x="442" y="641"/>
                  </a:lnTo>
                  <a:lnTo>
                    <a:pt x="446" y="639"/>
                  </a:lnTo>
                  <a:lnTo>
                    <a:pt x="451" y="637"/>
                  </a:lnTo>
                  <a:lnTo>
                    <a:pt x="454" y="636"/>
                  </a:lnTo>
                  <a:lnTo>
                    <a:pt x="460" y="634"/>
                  </a:lnTo>
                  <a:lnTo>
                    <a:pt x="463" y="632"/>
                  </a:lnTo>
                  <a:lnTo>
                    <a:pt x="469" y="630"/>
                  </a:lnTo>
                  <a:lnTo>
                    <a:pt x="472" y="628"/>
                  </a:lnTo>
                  <a:lnTo>
                    <a:pt x="474" y="628"/>
                  </a:lnTo>
                  <a:lnTo>
                    <a:pt x="478" y="628"/>
                  </a:lnTo>
                  <a:lnTo>
                    <a:pt x="479" y="627"/>
                  </a:lnTo>
                  <a:lnTo>
                    <a:pt x="483" y="627"/>
                  </a:lnTo>
                  <a:lnTo>
                    <a:pt x="485" y="627"/>
                  </a:lnTo>
                  <a:lnTo>
                    <a:pt x="486" y="627"/>
                  </a:lnTo>
                  <a:lnTo>
                    <a:pt x="490" y="625"/>
                  </a:lnTo>
                  <a:lnTo>
                    <a:pt x="492" y="625"/>
                  </a:lnTo>
                  <a:lnTo>
                    <a:pt x="495" y="625"/>
                  </a:lnTo>
                  <a:lnTo>
                    <a:pt x="497" y="625"/>
                  </a:lnTo>
                  <a:lnTo>
                    <a:pt x="499" y="623"/>
                  </a:lnTo>
                  <a:lnTo>
                    <a:pt x="502" y="623"/>
                  </a:lnTo>
                  <a:lnTo>
                    <a:pt x="504" y="623"/>
                  </a:lnTo>
                  <a:lnTo>
                    <a:pt x="506" y="621"/>
                  </a:lnTo>
                  <a:lnTo>
                    <a:pt x="508" y="620"/>
                  </a:lnTo>
                  <a:lnTo>
                    <a:pt x="510" y="620"/>
                  </a:lnTo>
                  <a:lnTo>
                    <a:pt x="513" y="614"/>
                  </a:lnTo>
                  <a:lnTo>
                    <a:pt x="515" y="609"/>
                  </a:lnTo>
                  <a:lnTo>
                    <a:pt x="513" y="604"/>
                  </a:lnTo>
                  <a:lnTo>
                    <a:pt x="513" y="598"/>
                  </a:lnTo>
                  <a:lnTo>
                    <a:pt x="511" y="595"/>
                  </a:lnTo>
                  <a:lnTo>
                    <a:pt x="510" y="591"/>
                  </a:lnTo>
                  <a:lnTo>
                    <a:pt x="508" y="588"/>
                  </a:lnTo>
                  <a:lnTo>
                    <a:pt x="506" y="586"/>
                  </a:lnTo>
                  <a:lnTo>
                    <a:pt x="504" y="582"/>
                  </a:lnTo>
                  <a:lnTo>
                    <a:pt x="502" y="579"/>
                  </a:lnTo>
                  <a:lnTo>
                    <a:pt x="501" y="577"/>
                  </a:lnTo>
                  <a:lnTo>
                    <a:pt x="499" y="573"/>
                  </a:lnTo>
                  <a:lnTo>
                    <a:pt x="499" y="572"/>
                  </a:lnTo>
                  <a:lnTo>
                    <a:pt x="501" y="570"/>
                  </a:lnTo>
                  <a:lnTo>
                    <a:pt x="504" y="568"/>
                  </a:lnTo>
                  <a:lnTo>
                    <a:pt x="506" y="566"/>
                  </a:lnTo>
                  <a:lnTo>
                    <a:pt x="508" y="565"/>
                  </a:lnTo>
                  <a:lnTo>
                    <a:pt x="508" y="563"/>
                  </a:lnTo>
                  <a:lnTo>
                    <a:pt x="510" y="561"/>
                  </a:lnTo>
                  <a:lnTo>
                    <a:pt x="510" y="557"/>
                  </a:lnTo>
                  <a:lnTo>
                    <a:pt x="511" y="543"/>
                  </a:lnTo>
                  <a:lnTo>
                    <a:pt x="511" y="529"/>
                  </a:lnTo>
                  <a:lnTo>
                    <a:pt x="510" y="515"/>
                  </a:lnTo>
                  <a:lnTo>
                    <a:pt x="510" y="501"/>
                  </a:lnTo>
                  <a:lnTo>
                    <a:pt x="508" y="495"/>
                  </a:lnTo>
                  <a:lnTo>
                    <a:pt x="508" y="490"/>
                  </a:lnTo>
                  <a:lnTo>
                    <a:pt x="506" y="486"/>
                  </a:lnTo>
                  <a:lnTo>
                    <a:pt x="506" y="481"/>
                  </a:lnTo>
                  <a:lnTo>
                    <a:pt x="504" y="478"/>
                  </a:lnTo>
                  <a:lnTo>
                    <a:pt x="504" y="472"/>
                  </a:lnTo>
                  <a:lnTo>
                    <a:pt x="502" y="467"/>
                  </a:lnTo>
                  <a:lnTo>
                    <a:pt x="501" y="463"/>
                  </a:lnTo>
                  <a:lnTo>
                    <a:pt x="504" y="463"/>
                  </a:lnTo>
                  <a:lnTo>
                    <a:pt x="506" y="465"/>
                  </a:lnTo>
                  <a:lnTo>
                    <a:pt x="508" y="465"/>
                  </a:lnTo>
                  <a:lnTo>
                    <a:pt x="511" y="467"/>
                  </a:lnTo>
                  <a:lnTo>
                    <a:pt x="513" y="467"/>
                  </a:lnTo>
                  <a:lnTo>
                    <a:pt x="515" y="469"/>
                  </a:lnTo>
                  <a:lnTo>
                    <a:pt x="518" y="469"/>
                  </a:lnTo>
                  <a:lnTo>
                    <a:pt x="520" y="470"/>
                  </a:lnTo>
                  <a:lnTo>
                    <a:pt x="524" y="470"/>
                  </a:lnTo>
                  <a:lnTo>
                    <a:pt x="525" y="470"/>
                  </a:lnTo>
                  <a:lnTo>
                    <a:pt x="527" y="472"/>
                  </a:lnTo>
                  <a:lnTo>
                    <a:pt x="531" y="472"/>
                  </a:lnTo>
                  <a:lnTo>
                    <a:pt x="533" y="472"/>
                  </a:lnTo>
                  <a:lnTo>
                    <a:pt x="536" y="472"/>
                  </a:lnTo>
                  <a:lnTo>
                    <a:pt x="538" y="472"/>
                  </a:lnTo>
                  <a:lnTo>
                    <a:pt x="540" y="472"/>
                  </a:lnTo>
                  <a:lnTo>
                    <a:pt x="545" y="472"/>
                  </a:lnTo>
                  <a:lnTo>
                    <a:pt x="549" y="470"/>
                  </a:lnTo>
                  <a:lnTo>
                    <a:pt x="552" y="469"/>
                  </a:lnTo>
                  <a:lnTo>
                    <a:pt x="556" y="467"/>
                  </a:lnTo>
                  <a:lnTo>
                    <a:pt x="559" y="465"/>
                  </a:lnTo>
                  <a:lnTo>
                    <a:pt x="563" y="463"/>
                  </a:lnTo>
                  <a:lnTo>
                    <a:pt x="566" y="460"/>
                  </a:lnTo>
                  <a:lnTo>
                    <a:pt x="570" y="458"/>
                  </a:lnTo>
                  <a:lnTo>
                    <a:pt x="573" y="458"/>
                  </a:lnTo>
                  <a:lnTo>
                    <a:pt x="577" y="458"/>
                  </a:lnTo>
                  <a:lnTo>
                    <a:pt x="579" y="458"/>
                  </a:lnTo>
                  <a:lnTo>
                    <a:pt x="582" y="458"/>
                  </a:lnTo>
                  <a:lnTo>
                    <a:pt x="584" y="458"/>
                  </a:lnTo>
                  <a:lnTo>
                    <a:pt x="588" y="458"/>
                  </a:lnTo>
                  <a:lnTo>
                    <a:pt x="591" y="458"/>
                  </a:lnTo>
                  <a:lnTo>
                    <a:pt x="595" y="458"/>
                  </a:lnTo>
                  <a:lnTo>
                    <a:pt x="596" y="458"/>
                  </a:lnTo>
                  <a:lnTo>
                    <a:pt x="600" y="456"/>
                  </a:lnTo>
                  <a:lnTo>
                    <a:pt x="602" y="456"/>
                  </a:lnTo>
                  <a:lnTo>
                    <a:pt x="605" y="456"/>
                  </a:lnTo>
                  <a:lnTo>
                    <a:pt x="607" y="456"/>
                  </a:lnTo>
                  <a:lnTo>
                    <a:pt x="611" y="455"/>
                  </a:lnTo>
                  <a:lnTo>
                    <a:pt x="612" y="455"/>
                  </a:lnTo>
                  <a:lnTo>
                    <a:pt x="616" y="453"/>
                  </a:lnTo>
                  <a:lnTo>
                    <a:pt x="621" y="449"/>
                  </a:lnTo>
                  <a:lnTo>
                    <a:pt x="625" y="447"/>
                  </a:lnTo>
                  <a:lnTo>
                    <a:pt x="630" y="444"/>
                  </a:lnTo>
                  <a:lnTo>
                    <a:pt x="636" y="440"/>
                  </a:lnTo>
                  <a:lnTo>
                    <a:pt x="641" y="439"/>
                  </a:lnTo>
                  <a:lnTo>
                    <a:pt x="644" y="435"/>
                  </a:lnTo>
                  <a:lnTo>
                    <a:pt x="650" y="431"/>
                  </a:lnTo>
                  <a:lnTo>
                    <a:pt x="655" y="428"/>
                  </a:lnTo>
                  <a:lnTo>
                    <a:pt x="659" y="424"/>
                  </a:lnTo>
                  <a:lnTo>
                    <a:pt x="664" y="421"/>
                  </a:lnTo>
                  <a:lnTo>
                    <a:pt x="667" y="415"/>
                  </a:lnTo>
                  <a:lnTo>
                    <a:pt x="673" y="412"/>
                  </a:lnTo>
                  <a:lnTo>
                    <a:pt x="676" y="408"/>
                  </a:lnTo>
                  <a:lnTo>
                    <a:pt x="682" y="405"/>
                  </a:lnTo>
                  <a:lnTo>
                    <a:pt x="685" y="400"/>
                  </a:lnTo>
                  <a:lnTo>
                    <a:pt x="689" y="396"/>
                  </a:lnTo>
                  <a:lnTo>
                    <a:pt x="692" y="391"/>
                  </a:lnTo>
                  <a:lnTo>
                    <a:pt x="694" y="384"/>
                  </a:lnTo>
                  <a:lnTo>
                    <a:pt x="694" y="376"/>
                  </a:lnTo>
                  <a:lnTo>
                    <a:pt x="694" y="371"/>
                  </a:lnTo>
                  <a:lnTo>
                    <a:pt x="696" y="366"/>
                  </a:lnTo>
                  <a:lnTo>
                    <a:pt x="696" y="360"/>
                  </a:lnTo>
                  <a:lnTo>
                    <a:pt x="696" y="357"/>
                  </a:lnTo>
                  <a:lnTo>
                    <a:pt x="696" y="352"/>
                  </a:lnTo>
                  <a:lnTo>
                    <a:pt x="694" y="343"/>
                  </a:lnTo>
                  <a:lnTo>
                    <a:pt x="692" y="334"/>
                  </a:lnTo>
                  <a:lnTo>
                    <a:pt x="689" y="325"/>
                  </a:lnTo>
                  <a:lnTo>
                    <a:pt x="687" y="316"/>
                  </a:lnTo>
                  <a:lnTo>
                    <a:pt x="685" y="307"/>
                  </a:lnTo>
                  <a:lnTo>
                    <a:pt x="683" y="298"/>
                  </a:lnTo>
                  <a:lnTo>
                    <a:pt x="680" y="289"/>
                  </a:lnTo>
                  <a:lnTo>
                    <a:pt x="678" y="281"/>
                  </a:lnTo>
                  <a:lnTo>
                    <a:pt x="676" y="272"/>
                  </a:lnTo>
                  <a:lnTo>
                    <a:pt x="673" y="263"/>
                  </a:lnTo>
                  <a:lnTo>
                    <a:pt x="671" y="254"/>
                  </a:lnTo>
                  <a:lnTo>
                    <a:pt x="667" y="245"/>
                  </a:lnTo>
                  <a:lnTo>
                    <a:pt x="666" y="236"/>
                  </a:lnTo>
                  <a:lnTo>
                    <a:pt x="662" y="229"/>
                  </a:lnTo>
                  <a:lnTo>
                    <a:pt x="660" y="220"/>
                  </a:lnTo>
                  <a:lnTo>
                    <a:pt x="657" y="211"/>
                  </a:lnTo>
                  <a:lnTo>
                    <a:pt x="655" y="206"/>
                  </a:lnTo>
                  <a:lnTo>
                    <a:pt x="653" y="203"/>
                  </a:lnTo>
                  <a:lnTo>
                    <a:pt x="650" y="199"/>
                  </a:lnTo>
                  <a:lnTo>
                    <a:pt x="648" y="194"/>
                  </a:lnTo>
                  <a:lnTo>
                    <a:pt x="644" y="190"/>
                  </a:lnTo>
                  <a:lnTo>
                    <a:pt x="643" y="187"/>
                  </a:lnTo>
                  <a:lnTo>
                    <a:pt x="639" y="181"/>
                  </a:lnTo>
                  <a:lnTo>
                    <a:pt x="637" y="178"/>
                  </a:lnTo>
                  <a:lnTo>
                    <a:pt x="634" y="174"/>
                  </a:lnTo>
                  <a:lnTo>
                    <a:pt x="630" y="171"/>
                  </a:lnTo>
                  <a:lnTo>
                    <a:pt x="628" y="165"/>
                  </a:lnTo>
                  <a:lnTo>
                    <a:pt x="625" y="162"/>
                  </a:lnTo>
                  <a:lnTo>
                    <a:pt x="623" y="158"/>
                  </a:lnTo>
                  <a:lnTo>
                    <a:pt x="620" y="155"/>
                  </a:lnTo>
                  <a:lnTo>
                    <a:pt x="618" y="149"/>
                  </a:lnTo>
                  <a:lnTo>
                    <a:pt x="614" y="146"/>
                  </a:lnTo>
                  <a:lnTo>
                    <a:pt x="611" y="139"/>
                  </a:lnTo>
                  <a:lnTo>
                    <a:pt x="607" y="130"/>
                  </a:lnTo>
                  <a:lnTo>
                    <a:pt x="604" y="123"/>
                  </a:lnTo>
                  <a:lnTo>
                    <a:pt x="600" y="116"/>
                  </a:lnTo>
                  <a:lnTo>
                    <a:pt x="598" y="108"/>
                  </a:lnTo>
                  <a:lnTo>
                    <a:pt x="595" y="103"/>
                  </a:lnTo>
                  <a:lnTo>
                    <a:pt x="593" y="98"/>
                  </a:lnTo>
                  <a:lnTo>
                    <a:pt x="589" y="93"/>
                  </a:lnTo>
                  <a:lnTo>
                    <a:pt x="588" y="93"/>
                  </a:lnTo>
                  <a:lnTo>
                    <a:pt x="584" y="91"/>
                  </a:lnTo>
                  <a:lnTo>
                    <a:pt x="581" y="87"/>
                  </a:lnTo>
                  <a:lnTo>
                    <a:pt x="579" y="85"/>
                  </a:lnTo>
                  <a:lnTo>
                    <a:pt x="575" y="82"/>
                  </a:lnTo>
                  <a:lnTo>
                    <a:pt x="572" y="78"/>
                  </a:lnTo>
                  <a:lnTo>
                    <a:pt x="568" y="75"/>
                  </a:lnTo>
                  <a:lnTo>
                    <a:pt x="565" y="71"/>
                  </a:lnTo>
                  <a:lnTo>
                    <a:pt x="561" y="69"/>
                  </a:lnTo>
                  <a:lnTo>
                    <a:pt x="559" y="66"/>
                  </a:lnTo>
                  <a:lnTo>
                    <a:pt x="556" y="64"/>
                  </a:lnTo>
                  <a:lnTo>
                    <a:pt x="552" y="61"/>
                  </a:lnTo>
                  <a:lnTo>
                    <a:pt x="550" y="57"/>
                  </a:lnTo>
                  <a:lnTo>
                    <a:pt x="547" y="55"/>
                  </a:lnTo>
                  <a:lnTo>
                    <a:pt x="545" y="52"/>
                  </a:lnTo>
                  <a:lnTo>
                    <a:pt x="541" y="50"/>
                  </a:lnTo>
                  <a:lnTo>
                    <a:pt x="538" y="46"/>
                  </a:lnTo>
                  <a:lnTo>
                    <a:pt x="536" y="43"/>
                  </a:lnTo>
                  <a:lnTo>
                    <a:pt x="533" y="41"/>
                  </a:lnTo>
                  <a:lnTo>
                    <a:pt x="529" y="38"/>
                  </a:lnTo>
                  <a:lnTo>
                    <a:pt x="525" y="36"/>
                  </a:lnTo>
                  <a:lnTo>
                    <a:pt x="524" y="34"/>
                  </a:lnTo>
                  <a:lnTo>
                    <a:pt x="520" y="30"/>
                  </a:lnTo>
                  <a:lnTo>
                    <a:pt x="517" y="29"/>
                  </a:lnTo>
                  <a:lnTo>
                    <a:pt x="515" y="27"/>
                  </a:lnTo>
                  <a:lnTo>
                    <a:pt x="511" y="23"/>
                  </a:lnTo>
                  <a:lnTo>
                    <a:pt x="508" y="22"/>
                  </a:lnTo>
                  <a:lnTo>
                    <a:pt x="506" y="20"/>
                  </a:lnTo>
                  <a:lnTo>
                    <a:pt x="502" y="18"/>
                  </a:lnTo>
                  <a:lnTo>
                    <a:pt x="499" y="16"/>
                  </a:lnTo>
                  <a:lnTo>
                    <a:pt x="497" y="14"/>
                  </a:lnTo>
                  <a:lnTo>
                    <a:pt x="494" y="14"/>
                  </a:lnTo>
                  <a:lnTo>
                    <a:pt x="490" y="13"/>
                  </a:lnTo>
                  <a:lnTo>
                    <a:pt x="486" y="11"/>
                  </a:lnTo>
                  <a:lnTo>
                    <a:pt x="485" y="9"/>
                  </a:lnTo>
                  <a:lnTo>
                    <a:pt x="481" y="7"/>
                  </a:lnTo>
                  <a:lnTo>
                    <a:pt x="478" y="6"/>
                  </a:lnTo>
                  <a:lnTo>
                    <a:pt x="476" y="4"/>
                  </a:lnTo>
                  <a:lnTo>
                    <a:pt x="472" y="2"/>
                  </a:lnTo>
                  <a:lnTo>
                    <a:pt x="469" y="0"/>
                  </a:lnTo>
                  <a:lnTo>
                    <a:pt x="476" y="9"/>
                  </a:lnTo>
                  <a:lnTo>
                    <a:pt x="485" y="18"/>
                  </a:lnTo>
                  <a:lnTo>
                    <a:pt x="492" y="25"/>
                  </a:lnTo>
                  <a:lnTo>
                    <a:pt x="501" y="34"/>
                  </a:lnTo>
                  <a:lnTo>
                    <a:pt x="508" y="41"/>
                  </a:lnTo>
                  <a:lnTo>
                    <a:pt x="515" y="50"/>
                  </a:lnTo>
                  <a:lnTo>
                    <a:pt x="524" y="59"/>
                  </a:lnTo>
                  <a:lnTo>
                    <a:pt x="531" y="66"/>
                  </a:lnTo>
                  <a:lnTo>
                    <a:pt x="540" y="75"/>
                  </a:lnTo>
                  <a:lnTo>
                    <a:pt x="547" y="84"/>
                  </a:lnTo>
                  <a:lnTo>
                    <a:pt x="554" y="91"/>
                  </a:lnTo>
                  <a:lnTo>
                    <a:pt x="561" y="100"/>
                  </a:lnTo>
                  <a:lnTo>
                    <a:pt x="568" y="108"/>
                  </a:lnTo>
                  <a:lnTo>
                    <a:pt x="575" y="117"/>
                  </a:lnTo>
                  <a:lnTo>
                    <a:pt x="582" y="126"/>
                  </a:lnTo>
                  <a:lnTo>
                    <a:pt x="588" y="137"/>
                  </a:lnTo>
                  <a:lnTo>
                    <a:pt x="589" y="139"/>
                  </a:lnTo>
                  <a:lnTo>
                    <a:pt x="589" y="140"/>
                  </a:lnTo>
                  <a:lnTo>
                    <a:pt x="586" y="140"/>
                  </a:lnTo>
                  <a:lnTo>
                    <a:pt x="584" y="139"/>
                  </a:lnTo>
                  <a:lnTo>
                    <a:pt x="581" y="137"/>
                  </a:lnTo>
                  <a:lnTo>
                    <a:pt x="575" y="135"/>
                  </a:lnTo>
                  <a:lnTo>
                    <a:pt x="572" y="132"/>
                  </a:lnTo>
                  <a:lnTo>
                    <a:pt x="566" y="128"/>
                  </a:lnTo>
                  <a:lnTo>
                    <a:pt x="561" y="124"/>
                  </a:lnTo>
                  <a:lnTo>
                    <a:pt x="556" y="121"/>
                  </a:lnTo>
                  <a:lnTo>
                    <a:pt x="550" y="117"/>
                  </a:lnTo>
                  <a:lnTo>
                    <a:pt x="545" y="114"/>
                  </a:lnTo>
                  <a:lnTo>
                    <a:pt x="541" y="110"/>
                  </a:lnTo>
                  <a:lnTo>
                    <a:pt x="536" y="107"/>
                  </a:lnTo>
                  <a:lnTo>
                    <a:pt x="533" y="105"/>
                  </a:lnTo>
                  <a:lnTo>
                    <a:pt x="536" y="110"/>
                  </a:lnTo>
                  <a:lnTo>
                    <a:pt x="540" y="117"/>
                  </a:lnTo>
                  <a:lnTo>
                    <a:pt x="543" y="123"/>
                  </a:lnTo>
                  <a:lnTo>
                    <a:pt x="549" y="130"/>
                  </a:lnTo>
                  <a:lnTo>
                    <a:pt x="552" y="135"/>
                  </a:lnTo>
                  <a:lnTo>
                    <a:pt x="557" y="142"/>
                  </a:lnTo>
                  <a:lnTo>
                    <a:pt x="563" y="148"/>
                  </a:lnTo>
                  <a:lnTo>
                    <a:pt x="568" y="155"/>
                  </a:lnTo>
                  <a:lnTo>
                    <a:pt x="572" y="160"/>
                  </a:lnTo>
                  <a:lnTo>
                    <a:pt x="577" y="165"/>
                  </a:lnTo>
                  <a:lnTo>
                    <a:pt x="581" y="172"/>
                  </a:lnTo>
                  <a:lnTo>
                    <a:pt x="586" y="178"/>
                  </a:lnTo>
                  <a:lnTo>
                    <a:pt x="589" y="183"/>
                  </a:lnTo>
                  <a:lnTo>
                    <a:pt x="593" y="190"/>
                  </a:lnTo>
                  <a:lnTo>
                    <a:pt x="596" y="195"/>
                  </a:lnTo>
                  <a:lnTo>
                    <a:pt x="598" y="201"/>
                  </a:lnTo>
                  <a:lnTo>
                    <a:pt x="602" y="210"/>
                  </a:lnTo>
                  <a:lnTo>
                    <a:pt x="604" y="217"/>
                  </a:lnTo>
                  <a:lnTo>
                    <a:pt x="604" y="226"/>
                  </a:lnTo>
                  <a:lnTo>
                    <a:pt x="604" y="231"/>
                  </a:lnTo>
                  <a:lnTo>
                    <a:pt x="602" y="238"/>
                  </a:lnTo>
                  <a:lnTo>
                    <a:pt x="602" y="245"/>
                  </a:lnTo>
                  <a:lnTo>
                    <a:pt x="604" y="254"/>
                  </a:lnTo>
                  <a:lnTo>
                    <a:pt x="607" y="263"/>
                  </a:lnTo>
                  <a:lnTo>
                    <a:pt x="609" y="266"/>
                  </a:lnTo>
                  <a:lnTo>
                    <a:pt x="611" y="268"/>
                  </a:lnTo>
                  <a:lnTo>
                    <a:pt x="614" y="272"/>
                  </a:lnTo>
                  <a:lnTo>
                    <a:pt x="616" y="274"/>
                  </a:lnTo>
                  <a:lnTo>
                    <a:pt x="620" y="275"/>
                  </a:lnTo>
                  <a:lnTo>
                    <a:pt x="623" y="279"/>
                  </a:lnTo>
                  <a:lnTo>
                    <a:pt x="627" y="281"/>
                  </a:lnTo>
                  <a:lnTo>
                    <a:pt x="630" y="282"/>
                  </a:lnTo>
                  <a:lnTo>
                    <a:pt x="634" y="284"/>
                  </a:lnTo>
                  <a:lnTo>
                    <a:pt x="637" y="286"/>
                  </a:lnTo>
                  <a:lnTo>
                    <a:pt x="641" y="288"/>
                  </a:lnTo>
                  <a:lnTo>
                    <a:pt x="644" y="289"/>
                  </a:lnTo>
                  <a:lnTo>
                    <a:pt x="648" y="293"/>
                  </a:lnTo>
                  <a:lnTo>
                    <a:pt x="650" y="295"/>
                  </a:lnTo>
                  <a:lnTo>
                    <a:pt x="653" y="297"/>
                  </a:lnTo>
                  <a:lnTo>
                    <a:pt x="655" y="300"/>
                  </a:lnTo>
                  <a:lnTo>
                    <a:pt x="659" y="304"/>
                  </a:lnTo>
                  <a:lnTo>
                    <a:pt x="660" y="309"/>
                  </a:lnTo>
                  <a:lnTo>
                    <a:pt x="662" y="313"/>
                  </a:lnTo>
                  <a:lnTo>
                    <a:pt x="664" y="318"/>
                  </a:lnTo>
                  <a:lnTo>
                    <a:pt x="666" y="323"/>
                  </a:lnTo>
                  <a:lnTo>
                    <a:pt x="666" y="329"/>
                  </a:lnTo>
                  <a:lnTo>
                    <a:pt x="666" y="334"/>
                  </a:lnTo>
                  <a:lnTo>
                    <a:pt x="666" y="337"/>
                  </a:lnTo>
                  <a:lnTo>
                    <a:pt x="664" y="341"/>
                  </a:lnTo>
                  <a:lnTo>
                    <a:pt x="662" y="346"/>
                  </a:lnTo>
                  <a:lnTo>
                    <a:pt x="660" y="350"/>
                  </a:lnTo>
                  <a:lnTo>
                    <a:pt x="657" y="353"/>
                  </a:lnTo>
                  <a:lnTo>
                    <a:pt x="653" y="355"/>
                  </a:lnTo>
                  <a:lnTo>
                    <a:pt x="650" y="359"/>
                  </a:lnTo>
                  <a:lnTo>
                    <a:pt x="646" y="360"/>
                  </a:lnTo>
                  <a:lnTo>
                    <a:pt x="641" y="362"/>
                  </a:lnTo>
                  <a:lnTo>
                    <a:pt x="639" y="362"/>
                  </a:lnTo>
                  <a:lnTo>
                    <a:pt x="636" y="362"/>
                  </a:lnTo>
                  <a:lnTo>
                    <a:pt x="632" y="362"/>
                  </a:lnTo>
                  <a:lnTo>
                    <a:pt x="628" y="360"/>
                  </a:lnTo>
                  <a:lnTo>
                    <a:pt x="627" y="360"/>
                  </a:lnTo>
                  <a:lnTo>
                    <a:pt x="623" y="359"/>
                  </a:lnTo>
                  <a:lnTo>
                    <a:pt x="620" y="359"/>
                  </a:lnTo>
                  <a:lnTo>
                    <a:pt x="616" y="357"/>
                  </a:lnTo>
                  <a:lnTo>
                    <a:pt x="609" y="357"/>
                  </a:lnTo>
                  <a:lnTo>
                    <a:pt x="602" y="357"/>
                  </a:lnTo>
                  <a:lnTo>
                    <a:pt x="595" y="357"/>
                  </a:lnTo>
                  <a:lnTo>
                    <a:pt x="589" y="357"/>
                  </a:lnTo>
                  <a:lnTo>
                    <a:pt x="582" y="357"/>
                  </a:lnTo>
                  <a:lnTo>
                    <a:pt x="573" y="357"/>
                  </a:lnTo>
                  <a:lnTo>
                    <a:pt x="568" y="357"/>
                  </a:lnTo>
                  <a:lnTo>
                    <a:pt x="561" y="357"/>
                  </a:lnTo>
                  <a:lnTo>
                    <a:pt x="554" y="357"/>
                  </a:lnTo>
                  <a:lnTo>
                    <a:pt x="547" y="357"/>
                  </a:lnTo>
                  <a:lnTo>
                    <a:pt x="540" y="357"/>
                  </a:lnTo>
                  <a:lnTo>
                    <a:pt x="533" y="355"/>
                  </a:lnTo>
                  <a:lnTo>
                    <a:pt x="525" y="353"/>
                  </a:lnTo>
                  <a:lnTo>
                    <a:pt x="520" y="352"/>
                  </a:lnTo>
                  <a:lnTo>
                    <a:pt x="515" y="350"/>
                  </a:lnTo>
                  <a:lnTo>
                    <a:pt x="508" y="346"/>
                  </a:lnTo>
                  <a:lnTo>
                    <a:pt x="502" y="341"/>
                  </a:lnTo>
                  <a:lnTo>
                    <a:pt x="501" y="334"/>
                  </a:lnTo>
                  <a:lnTo>
                    <a:pt x="501" y="327"/>
                  </a:lnTo>
                  <a:lnTo>
                    <a:pt x="501" y="318"/>
                  </a:lnTo>
                  <a:lnTo>
                    <a:pt x="502" y="309"/>
                  </a:lnTo>
                  <a:lnTo>
                    <a:pt x="502" y="300"/>
                  </a:lnTo>
                  <a:lnTo>
                    <a:pt x="502" y="291"/>
                  </a:lnTo>
                  <a:lnTo>
                    <a:pt x="499" y="284"/>
                  </a:lnTo>
                  <a:lnTo>
                    <a:pt x="499" y="282"/>
                  </a:lnTo>
                  <a:lnTo>
                    <a:pt x="497" y="281"/>
                  </a:lnTo>
                  <a:lnTo>
                    <a:pt x="494" y="279"/>
                  </a:lnTo>
                  <a:lnTo>
                    <a:pt x="492" y="277"/>
                  </a:lnTo>
                  <a:lnTo>
                    <a:pt x="488" y="275"/>
                  </a:lnTo>
                  <a:lnTo>
                    <a:pt x="486" y="275"/>
                  </a:lnTo>
                  <a:lnTo>
                    <a:pt x="483" y="274"/>
                  </a:lnTo>
                  <a:lnTo>
                    <a:pt x="479" y="272"/>
                  </a:lnTo>
                  <a:lnTo>
                    <a:pt x="478" y="272"/>
                  </a:lnTo>
                  <a:lnTo>
                    <a:pt x="474" y="270"/>
                  </a:lnTo>
                  <a:lnTo>
                    <a:pt x="472" y="270"/>
                  </a:lnTo>
                  <a:lnTo>
                    <a:pt x="470" y="268"/>
                  </a:lnTo>
                  <a:lnTo>
                    <a:pt x="469" y="268"/>
                  </a:lnTo>
                  <a:lnTo>
                    <a:pt x="469" y="266"/>
                  </a:lnTo>
                  <a:lnTo>
                    <a:pt x="469" y="265"/>
                  </a:lnTo>
                  <a:lnTo>
                    <a:pt x="470" y="263"/>
                  </a:lnTo>
                  <a:lnTo>
                    <a:pt x="474" y="259"/>
                  </a:lnTo>
                  <a:lnTo>
                    <a:pt x="478" y="256"/>
                  </a:lnTo>
                  <a:lnTo>
                    <a:pt x="481" y="252"/>
                  </a:lnTo>
                  <a:lnTo>
                    <a:pt x="485" y="247"/>
                  </a:lnTo>
                  <a:lnTo>
                    <a:pt x="488" y="243"/>
                  </a:lnTo>
                  <a:lnTo>
                    <a:pt x="490" y="240"/>
                  </a:lnTo>
                  <a:lnTo>
                    <a:pt x="494" y="236"/>
                  </a:lnTo>
                  <a:lnTo>
                    <a:pt x="495" y="231"/>
                  </a:lnTo>
                  <a:lnTo>
                    <a:pt x="497" y="227"/>
                  </a:lnTo>
                  <a:lnTo>
                    <a:pt x="501" y="222"/>
                  </a:lnTo>
                  <a:lnTo>
                    <a:pt x="502" y="219"/>
                  </a:lnTo>
                  <a:lnTo>
                    <a:pt x="504" y="213"/>
                  </a:lnTo>
                  <a:lnTo>
                    <a:pt x="508" y="206"/>
                  </a:lnTo>
                  <a:lnTo>
                    <a:pt x="510" y="201"/>
                  </a:lnTo>
                  <a:lnTo>
                    <a:pt x="511" y="194"/>
                  </a:lnTo>
                  <a:lnTo>
                    <a:pt x="515" y="187"/>
                  </a:lnTo>
                  <a:lnTo>
                    <a:pt x="511" y="190"/>
                  </a:lnTo>
                  <a:lnTo>
                    <a:pt x="506" y="194"/>
                  </a:lnTo>
                  <a:lnTo>
                    <a:pt x="502" y="199"/>
                  </a:lnTo>
                  <a:lnTo>
                    <a:pt x="499" y="203"/>
                  </a:lnTo>
                  <a:lnTo>
                    <a:pt x="495" y="206"/>
                  </a:lnTo>
                  <a:lnTo>
                    <a:pt x="492" y="210"/>
                  </a:lnTo>
                  <a:lnTo>
                    <a:pt x="486" y="215"/>
                  </a:lnTo>
                  <a:lnTo>
                    <a:pt x="483" y="219"/>
                  </a:lnTo>
                  <a:lnTo>
                    <a:pt x="479" y="222"/>
                  </a:lnTo>
                  <a:lnTo>
                    <a:pt x="476" y="227"/>
                  </a:lnTo>
                  <a:lnTo>
                    <a:pt x="472" y="231"/>
                  </a:lnTo>
                  <a:lnTo>
                    <a:pt x="469" y="233"/>
                  </a:lnTo>
                  <a:lnTo>
                    <a:pt x="465" y="236"/>
                  </a:lnTo>
                  <a:lnTo>
                    <a:pt x="462" y="238"/>
                  </a:lnTo>
                  <a:lnTo>
                    <a:pt x="460" y="242"/>
                  </a:lnTo>
                  <a:lnTo>
                    <a:pt x="456" y="243"/>
                  </a:lnTo>
                  <a:lnTo>
                    <a:pt x="454" y="243"/>
                  </a:lnTo>
                  <a:lnTo>
                    <a:pt x="451" y="245"/>
                  </a:lnTo>
                  <a:lnTo>
                    <a:pt x="449" y="245"/>
                  </a:lnTo>
                  <a:lnTo>
                    <a:pt x="446" y="247"/>
                  </a:lnTo>
                  <a:lnTo>
                    <a:pt x="442" y="247"/>
                  </a:lnTo>
                  <a:lnTo>
                    <a:pt x="439" y="247"/>
                  </a:lnTo>
                  <a:lnTo>
                    <a:pt x="435" y="247"/>
                  </a:lnTo>
                  <a:lnTo>
                    <a:pt x="433" y="247"/>
                  </a:lnTo>
                  <a:lnTo>
                    <a:pt x="430" y="247"/>
                  </a:lnTo>
                  <a:lnTo>
                    <a:pt x="426" y="245"/>
                  </a:lnTo>
                  <a:lnTo>
                    <a:pt x="424" y="245"/>
                  </a:lnTo>
                  <a:lnTo>
                    <a:pt x="423" y="243"/>
                  </a:lnTo>
                  <a:lnTo>
                    <a:pt x="419" y="242"/>
                  </a:lnTo>
                  <a:lnTo>
                    <a:pt x="419" y="240"/>
                  </a:lnTo>
                  <a:lnTo>
                    <a:pt x="417" y="238"/>
                  </a:lnTo>
                  <a:lnTo>
                    <a:pt x="415" y="236"/>
                  </a:lnTo>
                  <a:lnTo>
                    <a:pt x="412" y="210"/>
                  </a:lnTo>
                  <a:lnTo>
                    <a:pt x="410" y="183"/>
                  </a:lnTo>
                  <a:lnTo>
                    <a:pt x="410" y="156"/>
                  </a:lnTo>
                  <a:lnTo>
                    <a:pt x="412" y="128"/>
                  </a:lnTo>
                  <a:lnTo>
                    <a:pt x="412" y="101"/>
                  </a:lnTo>
                  <a:lnTo>
                    <a:pt x="414" y="75"/>
                  </a:lnTo>
                  <a:lnTo>
                    <a:pt x="415" y="48"/>
                  </a:lnTo>
                  <a:lnTo>
                    <a:pt x="415" y="22"/>
                  </a:lnTo>
                  <a:lnTo>
                    <a:pt x="410" y="29"/>
                  </a:lnTo>
                  <a:lnTo>
                    <a:pt x="407" y="38"/>
                  </a:lnTo>
                  <a:lnTo>
                    <a:pt x="403" y="46"/>
                  </a:lnTo>
                  <a:lnTo>
                    <a:pt x="401" y="55"/>
                  </a:lnTo>
                  <a:lnTo>
                    <a:pt x="399" y="64"/>
                  </a:lnTo>
                  <a:lnTo>
                    <a:pt x="398" y="73"/>
                  </a:lnTo>
                  <a:lnTo>
                    <a:pt x="398" y="82"/>
                  </a:lnTo>
                  <a:lnTo>
                    <a:pt x="396" y="91"/>
                  </a:lnTo>
                  <a:lnTo>
                    <a:pt x="396" y="101"/>
                  </a:lnTo>
                  <a:lnTo>
                    <a:pt x="394" y="110"/>
                  </a:lnTo>
                  <a:lnTo>
                    <a:pt x="392" y="119"/>
                  </a:lnTo>
                  <a:lnTo>
                    <a:pt x="391" y="128"/>
                  </a:lnTo>
                  <a:lnTo>
                    <a:pt x="389" y="135"/>
                  </a:lnTo>
                  <a:lnTo>
                    <a:pt x="385" y="144"/>
                  </a:lnTo>
                  <a:lnTo>
                    <a:pt x="380" y="151"/>
                  </a:lnTo>
                  <a:lnTo>
                    <a:pt x="375" y="158"/>
                  </a:lnTo>
                  <a:lnTo>
                    <a:pt x="373" y="160"/>
                  </a:lnTo>
                  <a:lnTo>
                    <a:pt x="369" y="160"/>
                  </a:lnTo>
                  <a:lnTo>
                    <a:pt x="366" y="158"/>
                  </a:lnTo>
                  <a:lnTo>
                    <a:pt x="362" y="155"/>
                  </a:lnTo>
                  <a:lnTo>
                    <a:pt x="359" y="151"/>
                  </a:lnTo>
                  <a:lnTo>
                    <a:pt x="355" y="148"/>
                  </a:lnTo>
                  <a:lnTo>
                    <a:pt x="352" y="142"/>
                  </a:lnTo>
                  <a:lnTo>
                    <a:pt x="348" y="137"/>
                  </a:lnTo>
                  <a:lnTo>
                    <a:pt x="344" y="132"/>
                  </a:lnTo>
                  <a:lnTo>
                    <a:pt x="341" y="126"/>
                  </a:lnTo>
                  <a:lnTo>
                    <a:pt x="337" y="123"/>
                  </a:lnTo>
                  <a:lnTo>
                    <a:pt x="334" y="119"/>
                  </a:lnTo>
                  <a:lnTo>
                    <a:pt x="332" y="116"/>
                  </a:lnTo>
                  <a:lnTo>
                    <a:pt x="328" y="116"/>
                  </a:lnTo>
                  <a:lnTo>
                    <a:pt x="327" y="116"/>
                  </a:lnTo>
                  <a:lnTo>
                    <a:pt x="325" y="119"/>
                  </a:lnTo>
                  <a:lnTo>
                    <a:pt x="323" y="124"/>
                  </a:lnTo>
                  <a:lnTo>
                    <a:pt x="323" y="130"/>
                  </a:lnTo>
                  <a:lnTo>
                    <a:pt x="323" y="135"/>
                  </a:lnTo>
                  <a:lnTo>
                    <a:pt x="325" y="140"/>
                  </a:lnTo>
                  <a:lnTo>
                    <a:pt x="327" y="146"/>
                  </a:lnTo>
                  <a:lnTo>
                    <a:pt x="328" y="151"/>
                  </a:lnTo>
                  <a:lnTo>
                    <a:pt x="332" y="156"/>
                  </a:lnTo>
                  <a:lnTo>
                    <a:pt x="336" y="162"/>
                  </a:lnTo>
                  <a:lnTo>
                    <a:pt x="339" y="167"/>
                  </a:lnTo>
                  <a:lnTo>
                    <a:pt x="343" y="172"/>
                  </a:lnTo>
                  <a:lnTo>
                    <a:pt x="346" y="178"/>
                  </a:lnTo>
                  <a:lnTo>
                    <a:pt x="348" y="183"/>
                  </a:lnTo>
                  <a:lnTo>
                    <a:pt x="352" y="188"/>
                  </a:lnTo>
                  <a:lnTo>
                    <a:pt x="353" y="194"/>
                  </a:lnTo>
                  <a:lnTo>
                    <a:pt x="353" y="201"/>
                  </a:lnTo>
                  <a:lnTo>
                    <a:pt x="353" y="206"/>
                  </a:lnTo>
                  <a:lnTo>
                    <a:pt x="353" y="208"/>
                  </a:lnTo>
                  <a:lnTo>
                    <a:pt x="352" y="210"/>
                  </a:lnTo>
                  <a:lnTo>
                    <a:pt x="350" y="211"/>
                  </a:lnTo>
                  <a:lnTo>
                    <a:pt x="348" y="211"/>
                  </a:lnTo>
                  <a:lnTo>
                    <a:pt x="346" y="211"/>
                  </a:lnTo>
                  <a:lnTo>
                    <a:pt x="343" y="213"/>
                  </a:lnTo>
                  <a:lnTo>
                    <a:pt x="341" y="213"/>
                  </a:lnTo>
                  <a:lnTo>
                    <a:pt x="337" y="213"/>
                  </a:lnTo>
                  <a:lnTo>
                    <a:pt x="334" y="211"/>
                  </a:lnTo>
                  <a:lnTo>
                    <a:pt x="330" y="211"/>
                  </a:lnTo>
                  <a:lnTo>
                    <a:pt x="327" y="211"/>
                  </a:lnTo>
                  <a:lnTo>
                    <a:pt x="325" y="211"/>
                  </a:lnTo>
                  <a:lnTo>
                    <a:pt x="321" y="211"/>
                  </a:lnTo>
                  <a:lnTo>
                    <a:pt x="318" y="213"/>
                  </a:lnTo>
                  <a:lnTo>
                    <a:pt x="316" y="213"/>
                  </a:lnTo>
                  <a:lnTo>
                    <a:pt x="314" y="215"/>
                  </a:lnTo>
                  <a:lnTo>
                    <a:pt x="311" y="217"/>
                  </a:lnTo>
                  <a:lnTo>
                    <a:pt x="309" y="220"/>
                  </a:lnTo>
                  <a:lnTo>
                    <a:pt x="309" y="224"/>
                  </a:lnTo>
                  <a:lnTo>
                    <a:pt x="309" y="227"/>
                  </a:lnTo>
                  <a:lnTo>
                    <a:pt x="307" y="231"/>
                  </a:lnTo>
                  <a:lnTo>
                    <a:pt x="307" y="234"/>
                  </a:lnTo>
                  <a:lnTo>
                    <a:pt x="305" y="238"/>
                  </a:lnTo>
                  <a:lnTo>
                    <a:pt x="302" y="240"/>
                  </a:lnTo>
                  <a:lnTo>
                    <a:pt x="298" y="242"/>
                  </a:lnTo>
                  <a:lnTo>
                    <a:pt x="293" y="240"/>
                  </a:lnTo>
                  <a:lnTo>
                    <a:pt x="288" y="238"/>
                  </a:lnTo>
                  <a:lnTo>
                    <a:pt x="282" y="236"/>
                  </a:lnTo>
                  <a:lnTo>
                    <a:pt x="277" y="234"/>
                  </a:lnTo>
                  <a:lnTo>
                    <a:pt x="273" y="233"/>
                  </a:lnTo>
                  <a:lnTo>
                    <a:pt x="270" y="234"/>
                  </a:lnTo>
                  <a:lnTo>
                    <a:pt x="268" y="236"/>
                  </a:lnTo>
                  <a:lnTo>
                    <a:pt x="270" y="243"/>
                  </a:lnTo>
                  <a:lnTo>
                    <a:pt x="272" y="249"/>
                  </a:lnTo>
                  <a:lnTo>
                    <a:pt x="273" y="254"/>
                  </a:lnTo>
                  <a:lnTo>
                    <a:pt x="279" y="261"/>
                  </a:lnTo>
                  <a:lnTo>
                    <a:pt x="282" y="266"/>
                  </a:lnTo>
                  <a:lnTo>
                    <a:pt x="288" y="272"/>
                  </a:lnTo>
                  <a:lnTo>
                    <a:pt x="293" y="277"/>
                  </a:lnTo>
                  <a:lnTo>
                    <a:pt x="297" y="282"/>
                  </a:lnTo>
                  <a:lnTo>
                    <a:pt x="298" y="284"/>
                  </a:lnTo>
                  <a:lnTo>
                    <a:pt x="302" y="286"/>
                  </a:lnTo>
                  <a:lnTo>
                    <a:pt x="304" y="289"/>
                  </a:lnTo>
                  <a:lnTo>
                    <a:pt x="307" y="291"/>
                  </a:lnTo>
                  <a:lnTo>
                    <a:pt x="309" y="293"/>
                  </a:lnTo>
                  <a:lnTo>
                    <a:pt x="312" y="297"/>
                  </a:lnTo>
                  <a:lnTo>
                    <a:pt x="314" y="298"/>
                  </a:lnTo>
                  <a:lnTo>
                    <a:pt x="318" y="300"/>
                  </a:lnTo>
                  <a:lnTo>
                    <a:pt x="320" y="302"/>
                  </a:lnTo>
                  <a:lnTo>
                    <a:pt x="323" y="305"/>
                  </a:lnTo>
                  <a:lnTo>
                    <a:pt x="325" y="307"/>
                  </a:lnTo>
                  <a:lnTo>
                    <a:pt x="327" y="309"/>
                  </a:lnTo>
                  <a:lnTo>
                    <a:pt x="330" y="313"/>
                  </a:lnTo>
                  <a:lnTo>
                    <a:pt x="332" y="314"/>
                  </a:lnTo>
                  <a:lnTo>
                    <a:pt x="334" y="318"/>
                  </a:lnTo>
                  <a:lnTo>
                    <a:pt x="336" y="320"/>
                  </a:lnTo>
                  <a:lnTo>
                    <a:pt x="339" y="327"/>
                  </a:lnTo>
                  <a:lnTo>
                    <a:pt x="343" y="334"/>
                  </a:lnTo>
                  <a:lnTo>
                    <a:pt x="346" y="341"/>
                  </a:lnTo>
                  <a:lnTo>
                    <a:pt x="350" y="350"/>
                  </a:lnTo>
                  <a:lnTo>
                    <a:pt x="353" y="357"/>
                  </a:lnTo>
                  <a:lnTo>
                    <a:pt x="357" y="364"/>
                  </a:lnTo>
                  <a:lnTo>
                    <a:pt x="360" y="373"/>
                  </a:lnTo>
                  <a:lnTo>
                    <a:pt x="362" y="380"/>
                  </a:lnTo>
                  <a:lnTo>
                    <a:pt x="366" y="387"/>
                  </a:lnTo>
                  <a:lnTo>
                    <a:pt x="368" y="396"/>
                  </a:lnTo>
                  <a:lnTo>
                    <a:pt x="371" y="403"/>
                  </a:lnTo>
                  <a:lnTo>
                    <a:pt x="373" y="410"/>
                  </a:lnTo>
                  <a:lnTo>
                    <a:pt x="376" y="419"/>
                  </a:lnTo>
                  <a:lnTo>
                    <a:pt x="378" y="426"/>
                  </a:lnTo>
                  <a:lnTo>
                    <a:pt x="380" y="435"/>
                  </a:lnTo>
                  <a:lnTo>
                    <a:pt x="382" y="442"/>
                  </a:lnTo>
                  <a:lnTo>
                    <a:pt x="383" y="449"/>
                  </a:lnTo>
                  <a:lnTo>
                    <a:pt x="385" y="455"/>
                  </a:lnTo>
                  <a:lnTo>
                    <a:pt x="385" y="460"/>
                  </a:lnTo>
                  <a:lnTo>
                    <a:pt x="385" y="467"/>
                  </a:lnTo>
                  <a:lnTo>
                    <a:pt x="385" y="472"/>
                  </a:lnTo>
                  <a:lnTo>
                    <a:pt x="383" y="478"/>
                  </a:lnTo>
                  <a:lnTo>
                    <a:pt x="382" y="483"/>
                  </a:lnTo>
                  <a:lnTo>
                    <a:pt x="378" y="488"/>
                  </a:lnTo>
                  <a:lnTo>
                    <a:pt x="376" y="490"/>
                  </a:lnTo>
                  <a:lnTo>
                    <a:pt x="373" y="494"/>
                  </a:lnTo>
                  <a:lnTo>
                    <a:pt x="371" y="495"/>
                  </a:lnTo>
                  <a:lnTo>
                    <a:pt x="368" y="497"/>
                  </a:lnTo>
                  <a:lnTo>
                    <a:pt x="366" y="497"/>
                  </a:lnTo>
                  <a:lnTo>
                    <a:pt x="362" y="499"/>
                  </a:lnTo>
                  <a:lnTo>
                    <a:pt x="359" y="501"/>
                  </a:lnTo>
                  <a:lnTo>
                    <a:pt x="355" y="501"/>
                  </a:lnTo>
                  <a:lnTo>
                    <a:pt x="352" y="502"/>
                  </a:lnTo>
                  <a:lnTo>
                    <a:pt x="350" y="502"/>
                  </a:lnTo>
                  <a:lnTo>
                    <a:pt x="346" y="504"/>
                  </a:lnTo>
                  <a:lnTo>
                    <a:pt x="343" y="504"/>
                  </a:lnTo>
                  <a:lnTo>
                    <a:pt x="339" y="504"/>
                  </a:lnTo>
                  <a:lnTo>
                    <a:pt x="336" y="506"/>
                  </a:lnTo>
                  <a:lnTo>
                    <a:pt x="332" y="506"/>
                  </a:lnTo>
                  <a:lnTo>
                    <a:pt x="328" y="508"/>
                  </a:lnTo>
                  <a:lnTo>
                    <a:pt x="325" y="510"/>
                  </a:lnTo>
                  <a:lnTo>
                    <a:pt x="323" y="510"/>
                  </a:lnTo>
                  <a:lnTo>
                    <a:pt x="320" y="511"/>
                  </a:lnTo>
                  <a:lnTo>
                    <a:pt x="318" y="511"/>
                  </a:lnTo>
                  <a:lnTo>
                    <a:pt x="314" y="513"/>
                  </a:lnTo>
                  <a:lnTo>
                    <a:pt x="311" y="515"/>
                  </a:lnTo>
                  <a:lnTo>
                    <a:pt x="309" y="515"/>
                  </a:lnTo>
                  <a:lnTo>
                    <a:pt x="305" y="517"/>
                  </a:lnTo>
                  <a:lnTo>
                    <a:pt x="304" y="517"/>
                  </a:lnTo>
                  <a:lnTo>
                    <a:pt x="300" y="518"/>
                  </a:lnTo>
                  <a:lnTo>
                    <a:pt x="297" y="518"/>
                  </a:lnTo>
                  <a:lnTo>
                    <a:pt x="295" y="520"/>
                  </a:lnTo>
                  <a:lnTo>
                    <a:pt x="291" y="520"/>
                  </a:lnTo>
                  <a:lnTo>
                    <a:pt x="288" y="522"/>
                  </a:lnTo>
                  <a:lnTo>
                    <a:pt x="286" y="522"/>
                  </a:lnTo>
                  <a:lnTo>
                    <a:pt x="282" y="522"/>
                  </a:lnTo>
                  <a:lnTo>
                    <a:pt x="281" y="522"/>
                  </a:lnTo>
                  <a:lnTo>
                    <a:pt x="277" y="522"/>
                  </a:lnTo>
                  <a:lnTo>
                    <a:pt x="275" y="522"/>
                  </a:lnTo>
                  <a:lnTo>
                    <a:pt x="273" y="522"/>
                  </a:lnTo>
                  <a:lnTo>
                    <a:pt x="270" y="522"/>
                  </a:lnTo>
                  <a:lnTo>
                    <a:pt x="268" y="522"/>
                  </a:lnTo>
                  <a:lnTo>
                    <a:pt x="266" y="522"/>
                  </a:lnTo>
                  <a:lnTo>
                    <a:pt x="263" y="520"/>
                  </a:lnTo>
                  <a:lnTo>
                    <a:pt x="261" y="520"/>
                  </a:lnTo>
                  <a:lnTo>
                    <a:pt x="259" y="520"/>
                  </a:lnTo>
                  <a:lnTo>
                    <a:pt x="256" y="520"/>
                  </a:lnTo>
                  <a:lnTo>
                    <a:pt x="254" y="520"/>
                  </a:lnTo>
                  <a:lnTo>
                    <a:pt x="252" y="518"/>
                  </a:lnTo>
                  <a:lnTo>
                    <a:pt x="250" y="520"/>
                  </a:lnTo>
                  <a:lnTo>
                    <a:pt x="247" y="520"/>
                  </a:lnTo>
                  <a:lnTo>
                    <a:pt x="245" y="520"/>
                  </a:lnTo>
                  <a:lnTo>
                    <a:pt x="243" y="522"/>
                  </a:lnTo>
                  <a:lnTo>
                    <a:pt x="240" y="524"/>
                  </a:lnTo>
                  <a:lnTo>
                    <a:pt x="238" y="525"/>
                  </a:lnTo>
                  <a:lnTo>
                    <a:pt x="236" y="529"/>
                  </a:lnTo>
                  <a:lnTo>
                    <a:pt x="234" y="533"/>
                  </a:lnTo>
                  <a:lnTo>
                    <a:pt x="233" y="534"/>
                  </a:lnTo>
                  <a:lnTo>
                    <a:pt x="231" y="538"/>
                  </a:lnTo>
                  <a:lnTo>
                    <a:pt x="227" y="540"/>
                  </a:lnTo>
                  <a:lnTo>
                    <a:pt x="224" y="541"/>
                  </a:lnTo>
                  <a:lnTo>
                    <a:pt x="222" y="543"/>
                  </a:lnTo>
                  <a:lnTo>
                    <a:pt x="218" y="545"/>
                  </a:lnTo>
                  <a:lnTo>
                    <a:pt x="213" y="547"/>
                  </a:lnTo>
                  <a:lnTo>
                    <a:pt x="210" y="549"/>
                  </a:lnTo>
                  <a:lnTo>
                    <a:pt x="206" y="552"/>
                  </a:lnTo>
                  <a:lnTo>
                    <a:pt x="202" y="554"/>
                  </a:lnTo>
                  <a:lnTo>
                    <a:pt x="199" y="556"/>
                  </a:lnTo>
                  <a:lnTo>
                    <a:pt x="195" y="557"/>
                  </a:lnTo>
                  <a:lnTo>
                    <a:pt x="192" y="559"/>
                  </a:lnTo>
                  <a:lnTo>
                    <a:pt x="188" y="561"/>
                  </a:lnTo>
                  <a:lnTo>
                    <a:pt x="185" y="563"/>
                  </a:lnTo>
                  <a:lnTo>
                    <a:pt x="181" y="565"/>
                  </a:lnTo>
                  <a:lnTo>
                    <a:pt x="178" y="566"/>
                  </a:lnTo>
                  <a:lnTo>
                    <a:pt x="172" y="568"/>
                  </a:lnTo>
                  <a:lnTo>
                    <a:pt x="169" y="570"/>
                  </a:lnTo>
                  <a:lnTo>
                    <a:pt x="165" y="572"/>
                  </a:lnTo>
                  <a:lnTo>
                    <a:pt x="162" y="573"/>
                  </a:lnTo>
                  <a:lnTo>
                    <a:pt x="156" y="575"/>
                  </a:lnTo>
                  <a:lnTo>
                    <a:pt x="153" y="577"/>
                  </a:lnTo>
                  <a:lnTo>
                    <a:pt x="149" y="581"/>
                  </a:lnTo>
                  <a:lnTo>
                    <a:pt x="144" y="582"/>
                  </a:lnTo>
                  <a:lnTo>
                    <a:pt x="140" y="584"/>
                  </a:lnTo>
                  <a:lnTo>
                    <a:pt x="135" y="586"/>
                  </a:lnTo>
                  <a:lnTo>
                    <a:pt x="131" y="589"/>
                  </a:lnTo>
                  <a:lnTo>
                    <a:pt x="128" y="591"/>
                  </a:lnTo>
                  <a:lnTo>
                    <a:pt x="123" y="593"/>
                  </a:lnTo>
                  <a:lnTo>
                    <a:pt x="119" y="595"/>
                  </a:lnTo>
                  <a:lnTo>
                    <a:pt x="114" y="596"/>
                  </a:lnTo>
                  <a:lnTo>
                    <a:pt x="110" y="596"/>
                  </a:lnTo>
                  <a:lnTo>
                    <a:pt x="105" y="598"/>
                  </a:lnTo>
                  <a:lnTo>
                    <a:pt x="101" y="600"/>
                  </a:lnTo>
                  <a:lnTo>
                    <a:pt x="98" y="600"/>
                  </a:lnTo>
                  <a:lnTo>
                    <a:pt x="96" y="600"/>
                  </a:lnTo>
                  <a:lnTo>
                    <a:pt x="92" y="602"/>
                  </a:lnTo>
                  <a:lnTo>
                    <a:pt x="91" y="602"/>
                  </a:lnTo>
                  <a:lnTo>
                    <a:pt x="89" y="600"/>
                  </a:lnTo>
                  <a:lnTo>
                    <a:pt x="85" y="600"/>
                  </a:lnTo>
                  <a:lnTo>
                    <a:pt x="84" y="600"/>
                  </a:lnTo>
                  <a:lnTo>
                    <a:pt x="80" y="600"/>
                  </a:lnTo>
                  <a:lnTo>
                    <a:pt x="78" y="600"/>
                  </a:lnTo>
                  <a:lnTo>
                    <a:pt x="75" y="598"/>
                  </a:lnTo>
                  <a:lnTo>
                    <a:pt x="73" y="598"/>
                  </a:lnTo>
                  <a:lnTo>
                    <a:pt x="69" y="598"/>
                  </a:lnTo>
                  <a:lnTo>
                    <a:pt x="68" y="596"/>
                  </a:lnTo>
                  <a:lnTo>
                    <a:pt x="64" y="596"/>
                  </a:lnTo>
                  <a:lnTo>
                    <a:pt x="62" y="595"/>
                  </a:lnTo>
                  <a:lnTo>
                    <a:pt x="59" y="595"/>
                  </a:lnTo>
                  <a:lnTo>
                    <a:pt x="55" y="595"/>
                  </a:lnTo>
                  <a:lnTo>
                    <a:pt x="52" y="593"/>
                  </a:lnTo>
                  <a:lnTo>
                    <a:pt x="50" y="591"/>
                  </a:lnTo>
                  <a:lnTo>
                    <a:pt x="46" y="591"/>
                  </a:lnTo>
                  <a:lnTo>
                    <a:pt x="43" y="589"/>
                  </a:lnTo>
                  <a:lnTo>
                    <a:pt x="39" y="588"/>
                  </a:lnTo>
                  <a:lnTo>
                    <a:pt x="37" y="586"/>
                  </a:lnTo>
                  <a:lnTo>
                    <a:pt x="34" y="584"/>
                  </a:lnTo>
                  <a:lnTo>
                    <a:pt x="32" y="581"/>
                  </a:lnTo>
                  <a:lnTo>
                    <a:pt x="28" y="579"/>
                  </a:lnTo>
                  <a:lnTo>
                    <a:pt x="27" y="577"/>
                  </a:lnTo>
                  <a:lnTo>
                    <a:pt x="25" y="575"/>
                  </a:lnTo>
                  <a:lnTo>
                    <a:pt x="21" y="572"/>
                  </a:lnTo>
                  <a:lnTo>
                    <a:pt x="20" y="570"/>
                  </a:lnTo>
                  <a:lnTo>
                    <a:pt x="18" y="568"/>
                  </a:lnTo>
                  <a:lnTo>
                    <a:pt x="16" y="565"/>
                  </a:lnTo>
                  <a:lnTo>
                    <a:pt x="14" y="563"/>
                  </a:lnTo>
                  <a:lnTo>
                    <a:pt x="13" y="561"/>
                  </a:lnTo>
                  <a:lnTo>
                    <a:pt x="11" y="559"/>
                  </a:lnTo>
                  <a:lnTo>
                    <a:pt x="7" y="556"/>
                  </a:lnTo>
                  <a:lnTo>
                    <a:pt x="5" y="554"/>
                  </a:lnTo>
                  <a:lnTo>
                    <a:pt x="4" y="552"/>
                  </a:lnTo>
                  <a:lnTo>
                    <a:pt x="2" y="550"/>
                  </a:lnTo>
                  <a:lnTo>
                    <a:pt x="0" y="549"/>
                  </a:lnTo>
                  <a:close/>
                </a:path>
              </a:pathLst>
            </a:custGeom>
            <a:solidFill>
              <a:srgbClr val="9966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4" name="Freeform 14"/>
            <p:cNvSpPr>
              <a:spLocks/>
            </p:cNvSpPr>
            <p:nvPr/>
          </p:nvSpPr>
          <p:spPr bwMode="auto">
            <a:xfrm>
              <a:off x="4700" y="2723"/>
              <a:ext cx="226" cy="195"/>
            </a:xfrm>
            <a:custGeom>
              <a:avLst/>
              <a:gdLst>
                <a:gd name="T0" fmla="*/ 226 w 226"/>
                <a:gd name="T1" fmla="*/ 53 h 195"/>
                <a:gd name="T2" fmla="*/ 222 w 226"/>
                <a:gd name="T3" fmla="*/ 82 h 195"/>
                <a:gd name="T4" fmla="*/ 219 w 226"/>
                <a:gd name="T5" fmla="*/ 108 h 195"/>
                <a:gd name="T6" fmla="*/ 208 w 226"/>
                <a:gd name="T7" fmla="*/ 131 h 195"/>
                <a:gd name="T8" fmla="*/ 196 w 226"/>
                <a:gd name="T9" fmla="*/ 151 h 195"/>
                <a:gd name="T10" fmla="*/ 183 w 226"/>
                <a:gd name="T11" fmla="*/ 169 h 195"/>
                <a:gd name="T12" fmla="*/ 172 w 226"/>
                <a:gd name="T13" fmla="*/ 179 h 195"/>
                <a:gd name="T14" fmla="*/ 160 w 226"/>
                <a:gd name="T15" fmla="*/ 192 h 195"/>
                <a:gd name="T16" fmla="*/ 151 w 226"/>
                <a:gd name="T17" fmla="*/ 188 h 195"/>
                <a:gd name="T18" fmla="*/ 142 w 226"/>
                <a:gd name="T19" fmla="*/ 177 h 195"/>
                <a:gd name="T20" fmla="*/ 135 w 226"/>
                <a:gd name="T21" fmla="*/ 169 h 195"/>
                <a:gd name="T22" fmla="*/ 126 w 226"/>
                <a:gd name="T23" fmla="*/ 158 h 195"/>
                <a:gd name="T24" fmla="*/ 119 w 226"/>
                <a:gd name="T25" fmla="*/ 149 h 195"/>
                <a:gd name="T26" fmla="*/ 110 w 226"/>
                <a:gd name="T27" fmla="*/ 142 h 195"/>
                <a:gd name="T28" fmla="*/ 101 w 226"/>
                <a:gd name="T29" fmla="*/ 142 h 195"/>
                <a:gd name="T30" fmla="*/ 93 w 226"/>
                <a:gd name="T31" fmla="*/ 140 h 195"/>
                <a:gd name="T32" fmla="*/ 84 w 226"/>
                <a:gd name="T33" fmla="*/ 138 h 195"/>
                <a:gd name="T34" fmla="*/ 77 w 226"/>
                <a:gd name="T35" fmla="*/ 138 h 195"/>
                <a:gd name="T36" fmla="*/ 69 w 226"/>
                <a:gd name="T37" fmla="*/ 137 h 195"/>
                <a:gd name="T38" fmla="*/ 64 w 226"/>
                <a:gd name="T39" fmla="*/ 135 h 195"/>
                <a:gd name="T40" fmla="*/ 57 w 226"/>
                <a:gd name="T41" fmla="*/ 133 h 195"/>
                <a:gd name="T42" fmla="*/ 52 w 226"/>
                <a:gd name="T43" fmla="*/ 138 h 195"/>
                <a:gd name="T44" fmla="*/ 50 w 226"/>
                <a:gd name="T45" fmla="*/ 156 h 195"/>
                <a:gd name="T46" fmla="*/ 48 w 226"/>
                <a:gd name="T47" fmla="*/ 169 h 195"/>
                <a:gd name="T48" fmla="*/ 45 w 226"/>
                <a:gd name="T49" fmla="*/ 179 h 195"/>
                <a:gd name="T50" fmla="*/ 39 w 226"/>
                <a:gd name="T51" fmla="*/ 183 h 195"/>
                <a:gd name="T52" fmla="*/ 27 w 226"/>
                <a:gd name="T53" fmla="*/ 169 h 195"/>
                <a:gd name="T54" fmla="*/ 16 w 226"/>
                <a:gd name="T55" fmla="*/ 153 h 195"/>
                <a:gd name="T56" fmla="*/ 9 w 226"/>
                <a:gd name="T57" fmla="*/ 137 h 195"/>
                <a:gd name="T58" fmla="*/ 0 w 226"/>
                <a:gd name="T59" fmla="*/ 117 h 195"/>
                <a:gd name="T60" fmla="*/ 4 w 226"/>
                <a:gd name="T61" fmla="*/ 99 h 195"/>
                <a:gd name="T62" fmla="*/ 25 w 226"/>
                <a:gd name="T63" fmla="*/ 78 h 195"/>
                <a:gd name="T64" fmla="*/ 48 w 226"/>
                <a:gd name="T65" fmla="*/ 57 h 195"/>
                <a:gd name="T66" fmla="*/ 73 w 226"/>
                <a:gd name="T67" fmla="*/ 39 h 195"/>
                <a:gd name="T68" fmla="*/ 100 w 226"/>
                <a:gd name="T69" fmla="*/ 23 h 195"/>
                <a:gd name="T70" fmla="*/ 126 w 226"/>
                <a:gd name="T71" fmla="*/ 9 h 195"/>
                <a:gd name="T72" fmla="*/ 144 w 226"/>
                <a:gd name="T73" fmla="*/ 2 h 195"/>
                <a:gd name="T74" fmla="*/ 156 w 226"/>
                <a:gd name="T75" fmla="*/ 0 h 195"/>
                <a:gd name="T76" fmla="*/ 171 w 226"/>
                <a:gd name="T77" fmla="*/ 4 h 195"/>
                <a:gd name="T78" fmla="*/ 185 w 226"/>
                <a:gd name="T79" fmla="*/ 5 h 195"/>
                <a:gd name="T80" fmla="*/ 199 w 226"/>
                <a:gd name="T81" fmla="*/ 9 h 195"/>
                <a:gd name="T82" fmla="*/ 210 w 226"/>
                <a:gd name="T83" fmla="*/ 14 h 195"/>
                <a:gd name="T84" fmla="*/ 217 w 226"/>
                <a:gd name="T85" fmla="*/ 23 h 195"/>
                <a:gd name="T86" fmla="*/ 224 w 226"/>
                <a:gd name="T87" fmla="*/ 30 h 1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6"/>
                <a:gd name="T133" fmla="*/ 0 h 195"/>
                <a:gd name="T134" fmla="*/ 226 w 226"/>
                <a:gd name="T135" fmla="*/ 195 h 1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6" h="195">
                  <a:moveTo>
                    <a:pt x="226" y="34"/>
                  </a:moveTo>
                  <a:lnTo>
                    <a:pt x="226" y="43"/>
                  </a:lnTo>
                  <a:lnTo>
                    <a:pt x="226" y="53"/>
                  </a:lnTo>
                  <a:lnTo>
                    <a:pt x="224" y="62"/>
                  </a:lnTo>
                  <a:lnTo>
                    <a:pt x="224" y="71"/>
                  </a:lnTo>
                  <a:lnTo>
                    <a:pt x="222" y="82"/>
                  </a:lnTo>
                  <a:lnTo>
                    <a:pt x="222" y="91"/>
                  </a:lnTo>
                  <a:lnTo>
                    <a:pt x="220" y="99"/>
                  </a:lnTo>
                  <a:lnTo>
                    <a:pt x="219" y="108"/>
                  </a:lnTo>
                  <a:lnTo>
                    <a:pt x="215" y="117"/>
                  </a:lnTo>
                  <a:lnTo>
                    <a:pt x="211" y="124"/>
                  </a:lnTo>
                  <a:lnTo>
                    <a:pt x="208" y="131"/>
                  </a:lnTo>
                  <a:lnTo>
                    <a:pt x="204" y="138"/>
                  </a:lnTo>
                  <a:lnTo>
                    <a:pt x="201" y="144"/>
                  </a:lnTo>
                  <a:lnTo>
                    <a:pt x="196" y="151"/>
                  </a:lnTo>
                  <a:lnTo>
                    <a:pt x="190" y="158"/>
                  </a:lnTo>
                  <a:lnTo>
                    <a:pt x="187" y="165"/>
                  </a:lnTo>
                  <a:lnTo>
                    <a:pt x="183" y="169"/>
                  </a:lnTo>
                  <a:lnTo>
                    <a:pt x="180" y="172"/>
                  </a:lnTo>
                  <a:lnTo>
                    <a:pt x="176" y="176"/>
                  </a:lnTo>
                  <a:lnTo>
                    <a:pt x="172" y="179"/>
                  </a:lnTo>
                  <a:lnTo>
                    <a:pt x="167" y="185"/>
                  </a:lnTo>
                  <a:lnTo>
                    <a:pt x="164" y="188"/>
                  </a:lnTo>
                  <a:lnTo>
                    <a:pt x="160" y="192"/>
                  </a:lnTo>
                  <a:lnTo>
                    <a:pt x="156" y="195"/>
                  </a:lnTo>
                  <a:lnTo>
                    <a:pt x="153" y="192"/>
                  </a:lnTo>
                  <a:lnTo>
                    <a:pt x="151" y="188"/>
                  </a:lnTo>
                  <a:lnTo>
                    <a:pt x="148" y="185"/>
                  </a:lnTo>
                  <a:lnTo>
                    <a:pt x="146" y="181"/>
                  </a:lnTo>
                  <a:lnTo>
                    <a:pt x="142" y="177"/>
                  </a:lnTo>
                  <a:lnTo>
                    <a:pt x="140" y="174"/>
                  </a:lnTo>
                  <a:lnTo>
                    <a:pt x="137" y="170"/>
                  </a:lnTo>
                  <a:lnTo>
                    <a:pt x="135" y="169"/>
                  </a:lnTo>
                  <a:lnTo>
                    <a:pt x="132" y="165"/>
                  </a:lnTo>
                  <a:lnTo>
                    <a:pt x="130" y="161"/>
                  </a:lnTo>
                  <a:lnTo>
                    <a:pt x="126" y="158"/>
                  </a:lnTo>
                  <a:lnTo>
                    <a:pt x="125" y="154"/>
                  </a:lnTo>
                  <a:lnTo>
                    <a:pt x="121" y="151"/>
                  </a:lnTo>
                  <a:lnTo>
                    <a:pt x="119" y="149"/>
                  </a:lnTo>
                  <a:lnTo>
                    <a:pt x="116" y="146"/>
                  </a:lnTo>
                  <a:lnTo>
                    <a:pt x="114" y="142"/>
                  </a:lnTo>
                  <a:lnTo>
                    <a:pt x="110" y="142"/>
                  </a:lnTo>
                  <a:lnTo>
                    <a:pt x="107" y="142"/>
                  </a:lnTo>
                  <a:lnTo>
                    <a:pt x="103" y="142"/>
                  </a:lnTo>
                  <a:lnTo>
                    <a:pt x="101" y="142"/>
                  </a:lnTo>
                  <a:lnTo>
                    <a:pt x="98" y="142"/>
                  </a:lnTo>
                  <a:lnTo>
                    <a:pt x="94" y="140"/>
                  </a:lnTo>
                  <a:lnTo>
                    <a:pt x="93" y="140"/>
                  </a:lnTo>
                  <a:lnTo>
                    <a:pt x="89" y="140"/>
                  </a:lnTo>
                  <a:lnTo>
                    <a:pt x="85" y="140"/>
                  </a:lnTo>
                  <a:lnTo>
                    <a:pt x="84" y="138"/>
                  </a:lnTo>
                  <a:lnTo>
                    <a:pt x="82" y="138"/>
                  </a:lnTo>
                  <a:lnTo>
                    <a:pt x="80" y="138"/>
                  </a:lnTo>
                  <a:lnTo>
                    <a:pt x="77" y="138"/>
                  </a:lnTo>
                  <a:lnTo>
                    <a:pt x="75" y="137"/>
                  </a:lnTo>
                  <a:lnTo>
                    <a:pt x="73" y="137"/>
                  </a:lnTo>
                  <a:lnTo>
                    <a:pt x="69" y="137"/>
                  </a:lnTo>
                  <a:lnTo>
                    <a:pt x="68" y="137"/>
                  </a:lnTo>
                  <a:lnTo>
                    <a:pt x="66" y="135"/>
                  </a:lnTo>
                  <a:lnTo>
                    <a:pt x="64" y="135"/>
                  </a:lnTo>
                  <a:lnTo>
                    <a:pt x="61" y="135"/>
                  </a:lnTo>
                  <a:lnTo>
                    <a:pt x="59" y="133"/>
                  </a:lnTo>
                  <a:lnTo>
                    <a:pt x="57" y="133"/>
                  </a:lnTo>
                  <a:lnTo>
                    <a:pt x="54" y="133"/>
                  </a:lnTo>
                  <a:lnTo>
                    <a:pt x="52" y="131"/>
                  </a:lnTo>
                  <a:lnTo>
                    <a:pt x="52" y="138"/>
                  </a:lnTo>
                  <a:lnTo>
                    <a:pt x="52" y="144"/>
                  </a:lnTo>
                  <a:lnTo>
                    <a:pt x="52" y="151"/>
                  </a:lnTo>
                  <a:lnTo>
                    <a:pt x="50" y="156"/>
                  </a:lnTo>
                  <a:lnTo>
                    <a:pt x="50" y="160"/>
                  </a:lnTo>
                  <a:lnTo>
                    <a:pt x="48" y="163"/>
                  </a:lnTo>
                  <a:lnTo>
                    <a:pt x="48" y="169"/>
                  </a:lnTo>
                  <a:lnTo>
                    <a:pt x="46" y="172"/>
                  </a:lnTo>
                  <a:lnTo>
                    <a:pt x="46" y="176"/>
                  </a:lnTo>
                  <a:lnTo>
                    <a:pt x="45" y="179"/>
                  </a:lnTo>
                  <a:lnTo>
                    <a:pt x="43" y="183"/>
                  </a:lnTo>
                  <a:lnTo>
                    <a:pt x="43" y="186"/>
                  </a:lnTo>
                  <a:lnTo>
                    <a:pt x="39" y="183"/>
                  </a:lnTo>
                  <a:lnTo>
                    <a:pt x="36" y="177"/>
                  </a:lnTo>
                  <a:lnTo>
                    <a:pt x="32" y="172"/>
                  </a:lnTo>
                  <a:lnTo>
                    <a:pt x="27" y="169"/>
                  </a:lnTo>
                  <a:lnTo>
                    <a:pt x="23" y="163"/>
                  </a:lnTo>
                  <a:lnTo>
                    <a:pt x="20" y="158"/>
                  </a:lnTo>
                  <a:lnTo>
                    <a:pt x="16" y="153"/>
                  </a:lnTo>
                  <a:lnTo>
                    <a:pt x="14" y="147"/>
                  </a:lnTo>
                  <a:lnTo>
                    <a:pt x="11" y="142"/>
                  </a:lnTo>
                  <a:lnTo>
                    <a:pt x="9" y="137"/>
                  </a:lnTo>
                  <a:lnTo>
                    <a:pt x="6" y="130"/>
                  </a:lnTo>
                  <a:lnTo>
                    <a:pt x="2" y="122"/>
                  </a:lnTo>
                  <a:lnTo>
                    <a:pt x="0" y="117"/>
                  </a:lnTo>
                  <a:lnTo>
                    <a:pt x="0" y="110"/>
                  </a:lnTo>
                  <a:lnTo>
                    <a:pt x="0" y="105"/>
                  </a:lnTo>
                  <a:lnTo>
                    <a:pt x="4" y="99"/>
                  </a:lnTo>
                  <a:lnTo>
                    <a:pt x="11" y="92"/>
                  </a:lnTo>
                  <a:lnTo>
                    <a:pt x="18" y="85"/>
                  </a:lnTo>
                  <a:lnTo>
                    <a:pt x="25" y="78"/>
                  </a:lnTo>
                  <a:lnTo>
                    <a:pt x="32" y="71"/>
                  </a:lnTo>
                  <a:lnTo>
                    <a:pt x="39" y="64"/>
                  </a:lnTo>
                  <a:lnTo>
                    <a:pt x="48" y="57"/>
                  </a:lnTo>
                  <a:lnTo>
                    <a:pt x="55" y="51"/>
                  </a:lnTo>
                  <a:lnTo>
                    <a:pt x="64" y="44"/>
                  </a:lnTo>
                  <a:lnTo>
                    <a:pt x="73" y="39"/>
                  </a:lnTo>
                  <a:lnTo>
                    <a:pt x="82" y="34"/>
                  </a:lnTo>
                  <a:lnTo>
                    <a:pt x="91" y="28"/>
                  </a:lnTo>
                  <a:lnTo>
                    <a:pt x="100" y="23"/>
                  </a:lnTo>
                  <a:lnTo>
                    <a:pt x="109" y="18"/>
                  </a:lnTo>
                  <a:lnTo>
                    <a:pt x="117" y="12"/>
                  </a:lnTo>
                  <a:lnTo>
                    <a:pt x="126" y="9"/>
                  </a:lnTo>
                  <a:lnTo>
                    <a:pt x="135" y="4"/>
                  </a:lnTo>
                  <a:lnTo>
                    <a:pt x="140" y="2"/>
                  </a:lnTo>
                  <a:lnTo>
                    <a:pt x="144" y="2"/>
                  </a:lnTo>
                  <a:lnTo>
                    <a:pt x="148" y="0"/>
                  </a:lnTo>
                  <a:lnTo>
                    <a:pt x="153" y="0"/>
                  </a:lnTo>
                  <a:lnTo>
                    <a:pt x="156" y="0"/>
                  </a:lnTo>
                  <a:lnTo>
                    <a:pt x="162" y="2"/>
                  </a:lnTo>
                  <a:lnTo>
                    <a:pt x="167" y="2"/>
                  </a:lnTo>
                  <a:lnTo>
                    <a:pt x="171" y="4"/>
                  </a:lnTo>
                  <a:lnTo>
                    <a:pt x="176" y="4"/>
                  </a:lnTo>
                  <a:lnTo>
                    <a:pt x="181" y="5"/>
                  </a:lnTo>
                  <a:lnTo>
                    <a:pt x="185" y="5"/>
                  </a:lnTo>
                  <a:lnTo>
                    <a:pt x="190" y="7"/>
                  </a:lnTo>
                  <a:lnTo>
                    <a:pt x="194" y="9"/>
                  </a:lnTo>
                  <a:lnTo>
                    <a:pt x="199" y="9"/>
                  </a:lnTo>
                  <a:lnTo>
                    <a:pt x="204" y="11"/>
                  </a:lnTo>
                  <a:lnTo>
                    <a:pt x="208" y="11"/>
                  </a:lnTo>
                  <a:lnTo>
                    <a:pt x="210" y="14"/>
                  </a:lnTo>
                  <a:lnTo>
                    <a:pt x="213" y="16"/>
                  </a:lnTo>
                  <a:lnTo>
                    <a:pt x="215" y="20"/>
                  </a:lnTo>
                  <a:lnTo>
                    <a:pt x="217" y="23"/>
                  </a:lnTo>
                  <a:lnTo>
                    <a:pt x="219" y="25"/>
                  </a:lnTo>
                  <a:lnTo>
                    <a:pt x="222" y="28"/>
                  </a:lnTo>
                  <a:lnTo>
                    <a:pt x="224" y="30"/>
                  </a:lnTo>
                  <a:lnTo>
                    <a:pt x="226" y="34"/>
                  </a:lnTo>
                  <a:close/>
                </a:path>
              </a:pathLst>
            </a:custGeom>
            <a:solidFill>
              <a:srgbClr val="CC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5" name="Freeform 15"/>
            <p:cNvSpPr>
              <a:spLocks/>
            </p:cNvSpPr>
            <p:nvPr/>
          </p:nvSpPr>
          <p:spPr bwMode="auto">
            <a:xfrm>
              <a:off x="4700" y="2831"/>
              <a:ext cx="110" cy="50"/>
            </a:xfrm>
            <a:custGeom>
              <a:avLst/>
              <a:gdLst>
                <a:gd name="T0" fmla="*/ 109 w 110"/>
                <a:gd name="T1" fmla="*/ 30 h 50"/>
                <a:gd name="T2" fmla="*/ 107 w 110"/>
                <a:gd name="T3" fmla="*/ 25 h 50"/>
                <a:gd name="T4" fmla="*/ 103 w 110"/>
                <a:gd name="T5" fmla="*/ 20 h 50"/>
                <a:gd name="T6" fmla="*/ 100 w 110"/>
                <a:gd name="T7" fmla="*/ 14 h 50"/>
                <a:gd name="T8" fmla="*/ 94 w 110"/>
                <a:gd name="T9" fmla="*/ 11 h 50"/>
                <a:gd name="T10" fmla="*/ 89 w 110"/>
                <a:gd name="T11" fmla="*/ 11 h 50"/>
                <a:gd name="T12" fmla="*/ 84 w 110"/>
                <a:gd name="T13" fmla="*/ 11 h 50"/>
                <a:gd name="T14" fmla="*/ 77 w 110"/>
                <a:gd name="T15" fmla="*/ 11 h 50"/>
                <a:gd name="T16" fmla="*/ 71 w 110"/>
                <a:gd name="T17" fmla="*/ 11 h 50"/>
                <a:gd name="T18" fmla="*/ 66 w 110"/>
                <a:gd name="T19" fmla="*/ 11 h 50"/>
                <a:gd name="T20" fmla="*/ 59 w 110"/>
                <a:gd name="T21" fmla="*/ 11 h 50"/>
                <a:gd name="T22" fmla="*/ 54 w 110"/>
                <a:gd name="T23" fmla="*/ 9 h 50"/>
                <a:gd name="T24" fmla="*/ 48 w 110"/>
                <a:gd name="T25" fmla="*/ 9 h 50"/>
                <a:gd name="T26" fmla="*/ 41 w 110"/>
                <a:gd name="T27" fmla="*/ 7 h 50"/>
                <a:gd name="T28" fmla="*/ 34 w 110"/>
                <a:gd name="T29" fmla="*/ 7 h 50"/>
                <a:gd name="T30" fmla="*/ 29 w 110"/>
                <a:gd name="T31" fmla="*/ 6 h 50"/>
                <a:gd name="T32" fmla="*/ 22 w 110"/>
                <a:gd name="T33" fmla="*/ 4 h 50"/>
                <a:gd name="T34" fmla="*/ 16 w 110"/>
                <a:gd name="T35" fmla="*/ 2 h 50"/>
                <a:gd name="T36" fmla="*/ 9 w 110"/>
                <a:gd name="T37" fmla="*/ 2 h 50"/>
                <a:gd name="T38" fmla="*/ 2 w 110"/>
                <a:gd name="T39" fmla="*/ 0 h 50"/>
                <a:gd name="T40" fmla="*/ 2 w 110"/>
                <a:gd name="T41" fmla="*/ 6 h 50"/>
                <a:gd name="T42" fmla="*/ 7 w 110"/>
                <a:gd name="T43" fmla="*/ 18 h 50"/>
                <a:gd name="T44" fmla="*/ 11 w 110"/>
                <a:gd name="T45" fmla="*/ 30 h 50"/>
                <a:gd name="T46" fmla="*/ 16 w 110"/>
                <a:gd name="T47" fmla="*/ 43 h 50"/>
                <a:gd name="T48" fmla="*/ 22 w 110"/>
                <a:gd name="T49" fmla="*/ 46 h 50"/>
                <a:gd name="T50" fmla="*/ 25 w 110"/>
                <a:gd name="T51" fmla="*/ 41 h 50"/>
                <a:gd name="T52" fmla="*/ 29 w 110"/>
                <a:gd name="T53" fmla="*/ 36 h 50"/>
                <a:gd name="T54" fmla="*/ 32 w 110"/>
                <a:gd name="T55" fmla="*/ 32 h 50"/>
                <a:gd name="T56" fmla="*/ 36 w 110"/>
                <a:gd name="T57" fmla="*/ 29 h 50"/>
                <a:gd name="T58" fmla="*/ 41 w 110"/>
                <a:gd name="T59" fmla="*/ 27 h 50"/>
                <a:gd name="T60" fmla="*/ 45 w 110"/>
                <a:gd name="T61" fmla="*/ 25 h 50"/>
                <a:gd name="T62" fmla="*/ 50 w 110"/>
                <a:gd name="T63" fmla="*/ 25 h 50"/>
                <a:gd name="T64" fmla="*/ 55 w 110"/>
                <a:gd name="T65" fmla="*/ 25 h 50"/>
                <a:gd name="T66" fmla="*/ 64 w 110"/>
                <a:gd name="T67" fmla="*/ 29 h 50"/>
                <a:gd name="T68" fmla="*/ 71 w 110"/>
                <a:gd name="T69" fmla="*/ 30 h 50"/>
                <a:gd name="T70" fmla="*/ 78 w 110"/>
                <a:gd name="T71" fmla="*/ 32 h 50"/>
                <a:gd name="T72" fmla="*/ 85 w 110"/>
                <a:gd name="T73" fmla="*/ 34 h 50"/>
                <a:gd name="T74" fmla="*/ 93 w 110"/>
                <a:gd name="T75" fmla="*/ 34 h 50"/>
                <a:gd name="T76" fmla="*/ 100 w 110"/>
                <a:gd name="T77" fmla="*/ 34 h 50"/>
                <a:gd name="T78" fmla="*/ 107 w 110"/>
                <a:gd name="T79" fmla="*/ 32 h 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50"/>
                <a:gd name="T122" fmla="*/ 110 w 110"/>
                <a:gd name="T123" fmla="*/ 50 h 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50">
                  <a:moveTo>
                    <a:pt x="110" y="32"/>
                  </a:moveTo>
                  <a:lnTo>
                    <a:pt x="109" y="30"/>
                  </a:lnTo>
                  <a:lnTo>
                    <a:pt x="107" y="27"/>
                  </a:lnTo>
                  <a:lnTo>
                    <a:pt x="107" y="25"/>
                  </a:lnTo>
                  <a:lnTo>
                    <a:pt x="105" y="22"/>
                  </a:lnTo>
                  <a:lnTo>
                    <a:pt x="103" y="20"/>
                  </a:lnTo>
                  <a:lnTo>
                    <a:pt x="101" y="16"/>
                  </a:lnTo>
                  <a:lnTo>
                    <a:pt x="100" y="14"/>
                  </a:lnTo>
                  <a:lnTo>
                    <a:pt x="98" y="11"/>
                  </a:lnTo>
                  <a:lnTo>
                    <a:pt x="94" y="11"/>
                  </a:lnTo>
                  <a:lnTo>
                    <a:pt x="91" y="11"/>
                  </a:lnTo>
                  <a:lnTo>
                    <a:pt x="89" y="11"/>
                  </a:lnTo>
                  <a:lnTo>
                    <a:pt x="85" y="11"/>
                  </a:lnTo>
                  <a:lnTo>
                    <a:pt x="84" y="11"/>
                  </a:lnTo>
                  <a:lnTo>
                    <a:pt x="80" y="11"/>
                  </a:lnTo>
                  <a:lnTo>
                    <a:pt x="77" y="11"/>
                  </a:lnTo>
                  <a:lnTo>
                    <a:pt x="75" y="11"/>
                  </a:lnTo>
                  <a:lnTo>
                    <a:pt x="71" y="11"/>
                  </a:lnTo>
                  <a:lnTo>
                    <a:pt x="68" y="11"/>
                  </a:lnTo>
                  <a:lnTo>
                    <a:pt x="66" y="11"/>
                  </a:lnTo>
                  <a:lnTo>
                    <a:pt x="62" y="11"/>
                  </a:lnTo>
                  <a:lnTo>
                    <a:pt x="59" y="11"/>
                  </a:lnTo>
                  <a:lnTo>
                    <a:pt x="57" y="11"/>
                  </a:lnTo>
                  <a:lnTo>
                    <a:pt x="54" y="9"/>
                  </a:lnTo>
                  <a:lnTo>
                    <a:pt x="50" y="9"/>
                  </a:lnTo>
                  <a:lnTo>
                    <a:pt x="48" y="9"/>
                  </a:lnTo>
                  <a:lnTo>
                    <a:pt x="45" y="9"/>
                  </a:lnTo>
                  <a:lnTo>
                    <a:pt x="41" y="7"/>
                  </a:lnTo>
                  <a:lnTo>
                    <a:pt x="38" y="7"/>
                  </a:lnTo>
                  <a:lnTo>
                    <a:pt x="34" y="7"/>
                  </a:lnTo>
                  <a:lnTo>
                    <a:pt x="32" y="6"/>
                  </a:lnTo>
                  <a:lnTo>
                    <a:pt x="29" y="6"/>
                  </a:lnTo>
                  <a:lnTo>
                    <a:pt x="25" y="6"/>
                  </a:lnTo>
                  <a:lnTo>
                    <a:pt x="22" y="4"/>
                  </a:lnTo>
                  <a:lnTo>
                    <a:pt x="18" y="4"/>
                  </a:lnTo>
                  <a:lnTo>
                    <a:pt x="16" y="2"/>
                  </a:lnTo>
                  <a:lnTo>
                    <a:pt x="13" y="2"/>
                  </a:lnTo>
                  <a:lnTo>
                    <a:pt x="9" y="2"/>
                  </a:lnTo>
                  <a:lnTo>
                    <a:pt x="6" y="0"/>
                  </a:lnTo>
                  <a:lnTo>
                    <a:pt x="2" y="0"/>
                  </a:lnTo>
                  <a:lnTo>
                    <a:pt x="0" y="0"/>
                  </a:lnTo>
                  <a:lnTo>
                    <a:pt x="2" y="6"/>
                  </a:lnTo>
                  <a:lnTo>
                    <a:pt x="4" y="13"/>
                  </a:lnTo>
                  <a:lnTo>
                    <a:pt x="7" y="18"/>
                  </a:lnTo>
                  <a:lnTo>
                    <a:pt x="9" y="25"/>
                  </a:lnTo>
                  <a:lnTo>
                    <a:pt x="11" y="30"/>
                  </a:lnTo>
                  <a:lnTo>
                    <a:pt x="14" y="38"/>
                  </a:lnTo>
                  <a:lnTo>
                    <a:pt x="16" y="43"/>
                  </a:lnTo>
                  <a:lnTo>
                    <a:pt x="18" y="50"/>
                  </a:lnTo>
                  <a:lnTo>
                    <a:pt x="22" y="46"/>
                  </a:lnTo>
                  <a:lnTo>
                    <a:pt x="23" y="45"/>
                  </a:lnTo>
                  <a:lnTo>
                    <a:pt x="25" y="41"/>
                  </a:lnTo>
                  <a:lnTo>
                    <a:pt x="27" y="39"/>
                  </a:lnTo>
                  <a:lnTo>
                    <a:pt x="29" y="36"/>
                  </a:lnTo>
                  <a:lnTo>
                    <a:pt x="30" y="34"/>
                  </a:lnTo>
                  <a:lnTo>
                    <a:pt x="32" y="32"/>
                  </a:lnTo>
                  <a:lnTo>
                    <a:pt x="34" y="29"/>
                  </a:lnTo>
                  <a:lnTo>
                    <a:pt x="36" y="29"/>
                  </a:lnTo>
                  <a:lnTo>
                    <a:pt x="38" y="27"/>
                  </a:lnTo>
                  <a:lnTo>
                    <a:pt x="41" y="27"/>
                  </a:lnTo>
                  <a:lnTo>
                    <a:pt x="43" y="27"/>
                  </a:lnTo>
                  <a:lnTo>
                    <a:pt x="45" y="25"/>
                  </a:lnTo>
                  <a:lnTo>
                    <a:pt x="48" y="25"/>
                  </a:lnTo>
                  <a:lnTo>
                    <a:pt x="50" y="25"/>
                  </a:lnTo>
                  <a:lnTo>
                    <a:pt x="52" y="23"/>
                  </a:lnTo>
                  <a:lnTo>
                    <a:pt x="55" y="25"/>
                  </a:lnTo>
                  <a:lnTo>
                    <a:pt x="61" y="27"/>
                  </a:lnTo>
                  <a:lnTo>
                    <a:pt x="64" y="29"/>
                  </a:lnTo>
                  <a:lnTo>
                    <a:pt x="68" y="29"/>
                  </a:lnTo>
                  <a:lnTo>
                    <a:pt x="71" y="30"/>
                  </a:lnTo>
                  <a:lnTo>
                    <a:pt x="75" y="32"/>
                  </a:lnTo>
                  <a:lnTo>
                    <a:pt x="78" y="32"/>
                  </a:lnTo>
                  <a:lnTo>
                    <a:pt x="82" y="32"/>
                  </a:lnTo>
                  <a:lnTo>
                    <a:pt x="85" y="34"/>
                  </a:lnTo>
                  <a:lnTo>
                    <a:pt x="89" y="34"/>
                  </a:lnTo>
                  <a:lnTo>
                    <a:pt x="93" y="34"/>
                  </a:lnTo>
                  <a:lnTo>
                    <a:pt x="96" y="34"/>
                  </a:lnTo>
                  <a:lnTo>
                    <a:pt x="100" y="34"/>
                  </a:lnTo>
                  <a:lnTo>
                    <a:pt x="103" y="34"/>
                  </a:lnTo>
                  <a:lnTo>
                    <a:pt x="107" y="32"/>
                  </a:lnTo>
                  <a:lnTo>
                    <a:pt x="110" y="32"/>
                  </a:lnTo>
                  <a:close/>
                </a:path>
              </a:pathLst>
            </a:custGeom>
            <a:solidFill>
              <a:srgbClr val="99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6" name="Freeform 16"/>
            <p:cNvSpPr>
              <a:spLocks/>
            </p:cNvSpPr>
            <p:nvPr/>
          </p:nvSpPr>
          <p:spPr bwMode="auto">
            <a:xfrm>
              <a:off x="4874" y="2727"/>
              <a:ext cx="55" cy="170"/>
            </a:xfrm>
            <a:custGeom>
              <a:avLst/>
              <a:gdLst>
                <a:gd name="T0" fmla="*/ 6 w 55"/>
                <a:gd name="T1" fmla="*/ 170 h 170"/>
                <a:gd name="T2" fmla="*/ 11 w 55"/>
                <a:gd name="T3" fmla="*/ 157 h 170"/>
                <a:gd name="T4" fmla="*/ 16 w 55"/>
                <a:gd name="T5" fmla="*/ 147 h 170"/>
                <a:gd name="T6" fmla="*/ 22 w 55"/>
                <a:gd name="T7" fmla="*/ 136 h 170"/>
                <a:gd name="T8" fmla="*/ 25 w 55"/>
                <a:gd name="T9" fmla="*/ 124 h 170"/>
                <a:gd name="T10" fmla="*/ 29 w 55"/>
                <a:gd name="T11" fmla="*/ 115 h 170"/>
                <a:gd name="T12" fmla="*/ 29 w 55"/>
                <a:gd name="T13" fmla="*/ 104 h 170"/>
                <a:gd name="T14" fmla="*/ 30 w 55"/>
                <a:gd name="T15" fmla="*/ 95 h 170"/>
                <a:gd name="T16" fmla="*/ 29 w 55"/>
                <a:gd name="T17" fmla="*/ 87 h 170"/>
                <a:gd name="T18" fmla="*/ 27 w 55"/>
                <a:gd name="T19" fmla="*/ 81 h 170"/>
                <a:gd name="T20" fmla="*/ 25 w 55"/>
                <a:gd name="T21" fmla="*/ 74 h 170"/>
                <a:gd name="T22" fmla="*/ 22 w 55"/>
                <a:gd name="T23" fmla="*/ 69 h 170"/>
                <a:gd name="T24" fmla="*/ 18 w 55"/>
                <a:gd name="T25" fmla="*/ 63 h 170"/>
                <a:gd name="T26" fmla="*/ 13 w 55"/>
                <a:gd name="T27" fmla="*/ 58 h 170"/>
                <a:gd name="T28" fmla="*/ 9 w 55"/>
                <a:gd name="T29" fmla="*/ 53 h 170"/>
                <a:gd name="T30" fmla="*/ 6 w 55"/>
                <a:gd name="T31" fmla="*/ 47 h 170"/>
                <a:gd name="T32" fmla="*/ 0 w 55"/>
                <a:gd name="T33" fmla="*/ 42 h 170"/>
                <a:gd name="T34" fmla="*/ 2 w 55"/>
                <a:gd name="T35" fmla="*/ 37 h 170"/>
                <a:gd name="T36" fmla="*/ 4 w 55"/>
                <a:gd name="T37" fmla="*/ 31 h 170"/>
                <a:gd name="T38" fmla="*/ 4 w 55"/>
                <a:gd name="T39" fmla="*/ 26 h 170"/>
                <a:gd name="T40" fmla="*/ 6 w 55"/>
                <a:gd name="T41" fmla="*/ 21 h 170"/>
                <a:gd name="T42" fmla="*/ 6 w 55"/>
                <a:gd name="T43" fmla="*/ 17 h 170"/>
                <a:gd name="T44" fmla="*/ 7 w 55"/>
                <a:gd name="T45" fmla="*/ 12 h 170"/>
                <a:gd name="T46" fmla="*/ 9 w 55"/>
                <a:gd name="T47" fmla="*/ 8 h 170"/>
                <a:gd name="T48" fmla="*/ 13 w 55"/>
                <a:gd name="T49" fmla="*/ 5 h 170"/>
                <a:gd name="T50" fmla="*/ 16 w 55"/>
                <a:gd name="T51" fmla="*/ 3 h 170"/>
                <a:gd name="T52" fmla="*/ 20 w 55"/>
                <a:gd name="T53" fmla="*/ 1 h 170"/>
                <a:gd name="T54" fmla="*/ 23 w 55"/>
                <a:gd name="T55" fmla="*/ 0 h 170"/>
                <a:gd name="T56" fmla="*/ 27 w 55"/>
                <a:gd name="T57" fmla="*/ 0 h 170"/>
                <a:gd name="T58" fmla="*/ 30 w 55"/>
                <a:gd name="T59" fmla="*/ 1 h 170"/>
                <a:gd name="T60" fmla="*/ 34 w 55"/>
                <a:gd name="T61" fmla="*/ 3 h 170"/>
                <a:gd name="T62" fmla="*/ 36 w 55"/>
                <a:gd name="T63" fmla="*/ 5 h 170"/>
                <a:gd name="T64" fmla="*/ 37 w 55"/>
                <a:gd name="T65" fmla="*/ 8 h 170"/>
                <a:gd name="T66" fmla="*/ 39 w 55"/>
                <a:gd name="T67" fmla="*/ 12 h 170"/>
                <a:gd name="T68" fmla="*/ 43 w 55"/>
                <a:gd name="T69" fmla="*/ 16 h 170"/>
                <a:gd name="T70" fmla="*/ 45 w 55"/>
                <a:gd name="T71" fmla="*/ 19 h 170"/>
                <a:gd name="T72" fmla="*/ 48 w 55"/>
                <a:gd name="T73" fmla="*/ 23 h 170"/>
                <a:gd name="T74" fmla="*/ 52 w 55"/>
                <a:gd name="T75" fmla="*/ 24 h 170"/>
                <a:gd name="T76" fmla="*/ 53 w 55"/>
                <a:gd name="T77" fmla="*/ 26 h 170"/>
                <a:gd name="T78" fmla="*/ 55 w 55"/>
                <a:gd name="T79" fmla="*/ 30 h 170"/>
                <a:gd name="T80" fmla="*/ 55 w 55"/>
                <a:gd name="T81" fmla="*/ 33 h 170"/>
                <a:gd name="T82" fmla="*/ 55 w 55"/>
                <a:gd name="T83" fmla="*/ 44 h 170"/>
                <a:gd name="T84" fmla="*/ 53 w 55"/>
                <a:gd name="T85" fmla="*/ 56 h 170"/>
                <a:gd name="T86" fmla="*/ 53 w 55"/>
                <a:gd name="T87" fmla="*/ 69 h 170"/>
                <a:gd name="T88" fmla="*/ 52 w 55"/>
                <a:gd name="T89" fmla="*/ 79 h 170"/>
                <a:gd name="T90" fmla="*/ 52 w 55"/>
                <a:gd name="T91" fmla="*/ 85 h 170"/>
                <a:gd name="T92" fmla="*/ 50 w 55"/>
                <a:gd name="T93" fmla="*/ 90 h 170"/>
                <a:gd name="T94" fmla="*/ 48 w 55"/>
                <a:gd name="T95" fmla="*/ 97 h 170"/>
                <a:gd name="T96" fmla="*/ 46 w 55"/>
                <a:gd name="T97" fmla="*/ 102 h 170"/>
                <a:gd name="T98" fmla="*/ 43 w 55"/>
                <a:gd name="T99" fmla="*/ 110 h 170"/>
                <a:gd name="T100" fmla="*/ 41 w 55"/>
                <a:gd name="T101" fmla="*/ 117 h 170"/>
                <a:gd name="T102" fmla="*/ 37 w 55"/>
                <a:gd name="T103" fmla="*/ 122 h 170"/>
                <a:gd name="T104" fmla="*/ 34 w 55"/>
                <a:gd name="T105" fmla="*/ 129 h 170"/>
                <a:gd name="T106" fmla="*/ 30 w 55"/>
                <a:gd name="T107" fmla="*/ 134 h 170"/>
                <a:gd name="T108" fmla="*/ 27 w 55"/>
                <a:gd name="T109" fmla="*/ 140 h 170"/>
                <a:gd name="T110" fmla="*/ 23 w 55"/>
                <a:gd name="T111" fmla="*/ 147 h 170"/>
                <a:gd name="T112" fmla="*/ 20 w 55"/>
                <a:gd name="T113" fmla="*/ 152 h 170"/>
                <a:gd name="T114" fmla="*/ 16 w 55"/>
                <a:gd name="T115" fmla="*/ 157 h 170"/>
                <a:gd name="T116" fmla="*/ 13 w 55"/>
                <a:gd name="T117" fmla="*/ 161 h 170"/>
                <a:gd name="T118" fmla="*/ 9 w 55"/>
                <a:gd name="T119" fmla="*/ 166 h 170"/>
                <a:gd name="T120" fmla="*/ 6 w 55"/>
                <a:gd name="T121" fmla="*/ 170 h 1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5"/>
                <a:gd name="T184" fmla="*/ 0 h 170"/>
                <a:gd name="T185" fmla="*/ 55 w 55"/>
                <a:gd name="T186" fmla="*/ 170 h 17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5" h="170">
                  <a:moveTo>
                    <a:pt x="6" y="170"/>
                  </a:moveTo>
                  <a:lnTo>
                    <a:pt x="11" y="157"/>
                  </a:lnTo>
                  <a:lnTo>
                    <a:pt x="16" y="147"/>
                  </a:lnTo>
                  <a:lnTo>
                    <a:pt x="22" y="136"/>
                  </a:lnTo>
                  <a:lnTo>
                    <a:pt x="25" y="124"/>
                  </a:lnTo>
                  <a:lnTo>
                    <a:pt x="29" y="115"/>
                  </a:lnTo>
                  <a:lnTo>
                    <a:pt x="29" y="104"/>
                  </a:lnTo>
                  <a:lnTo>
                    <a:pt x="30" y="95"/>
                  </a:lnTo>
                  <a:lnTo>
                    <a:pt x="29" y="87"/>
                  </a:lnTo>
                  <a:lnTo>
                    <a:pt x="27" y="81"/>
                  </a:lnTo>
                  <a:lnTo>
                    <a:pt x="25" y="74"/>
                  </a:lnTo>
                  <a:lnTo>
                    <a:pt x="22" y="69"/>
                  </a:lnTo>
                  <a:lnTo>
                    <a:pt x="18" y="63"/>
                  </a:lnTo>
                  <a:lnTo>
                    <a:pt x="13" y="58"/>
                  </a:lnTo>
                  <a:lnTo>
                    <a:pt x="9" y="53"/>
                  </a:lnTo>
                  <a:lnTo>
                    <a:pt x="6" y="47"/>
                  </a:lnTo>
                  <a:lnTo>
                    <a:pt x="0" y="42"/>
                  </a:lnTo>
                  <a:lnTo>
                    <a:pt x="2" y="37"/>
                  </a:lnTo>
                  <a:lnTo>
                    <a:pt x="4" y="31"/>
                  </a:lnTo>
                  <a:lnTo>
                    <a:pt x="4" y="26"/>
                  </a:lnTo>
                  <a:lnTo>
                    <a:pt x="6" y="21"/>
                  </a:lnTo>
                  <a:lnTo>
                    <a:pt x="6" y="17"/>
                  </a:lnTo>
                  <a:lnTo>
                    <a:pt x="7" y="12"/>
                  </a:lnTo>
                  <a:lnTo>
                    <a:pt x="9" y="8"/>
                  </a:lnTo>
                  <a:lnTo>
                    <a:pt x="13" y="5"/>
                  </a:lnTo>
                  <a:lnTo>
                    <a:pt x="16" y="3"/>
                  </a:lnTo>
                  <a:lnTo>
                    <a:pt x="20" y="1"/>
                  </a:lnTo>
                  <a:lnTo>
                    <a:pt x="23" y="0"/>
                  </a:lnTo>
                  <a:lnTo>
                    <a:pt x="27" y="0"/>
                  </a:lnTo>
                  <a:lnTo>
                    <a:pt x="30" y="1"/>
                  </a:lnTo>
                  <a:lnTo>
                    <a:pt x="34" y="3"/>
                  </a:lnTo>
                  <a:lnTo>
                    <a:pt x="36" y="5"/>
                  </a:lnTo>
                  <a:lnTo>
                    <a:pt x="37" y="8"/>
                  </a:lnTo>
                  <a:lnTo>
                    <a:pt x="39" y="12"/>
                  </a:lnTo>
                  <a:lnTo>
                    <a:pt x="43" y="16"/>
                  </a:lnTo>
                  <a:lnTo>
                    <a:pt x="45" y="19"/>
                  </a:lnTo>
                  <a:lnTo>
                    <a:pt x="48" y="23"/>
                  </a:lnTo>
                  <a:lnTo>
                    <a:pt x="52" y="24"/>
                  </a:lnTo>
                  <a:lnTo>
                    <a:pt x="53" y="26"/>
                  </a:lnTo>
                  <a:lnTo>
                    <a:pt x="55" y="30"/>
                  </a:lnTo>
                  <a:lnTo>
                    <a:pt x="55" y="33"/>
                  </a:lnTo>
                  <a:lnTo>
                    <a:pt x="55" y="44"/>
                  </a:lnTo>
                  <a:lnTo>
                    <a:pt x="53" y="56"/>
                  </a:lnTo>
                  <a:lnTo>
                    <a:pt x="53" y="69"/>
                  </a:lnTo>
                  <a:lnTo>
                    <a:pt x="52" y="79"/>
                  </a:lnTo>
                  <a:lnTo>
                    <a:pt x="52" y="85"/>
                  </a:lnTo>
                  <a:lnTo>
                    <a:pt x="50" y="90"/>
                  </a:lnTo>
                  <a:lnTo>
                    <a:pt x="48" y="97"/>
                  </a:lnTo>
                  <a:lnTo>
                    <a:pt x="46" y="102"/>
                  </a:lnTo>
                  <a:lnTo>
                    <a:pt x="43" y="110"/>
                  </a:lnTo>
                  <a:lnTo>
                    <a:pt x="41" y="117"/>
                  </a:lnTo>
                  <a:lnTo>
                    <a:pt x="37" y="122"/>
                  </a:lnTo>
                  <a:lnTo>
                    <a:pt x="34" y="129"/>
                  </a:lnTo>
                  <a:lnTo>
                    <a:pt x="30" y="134"/>
                  </a:lnTo>
                  <a:lnTo>
                    <a:pt x="27" y="140"/>
                  </a:lnTo>
                  <a:lnTo>
                    <a:pt x="23" y="147"/>
                  </a:lnTo>
                  <a:lnTo>
                    <a:pt x="20" y="152"/>
                  </a:lnTo>
                  <a:lnTo>
                    <a:pt x="16" y="157"/>
                  </a:lnTo>
                  <a:lnTo>
                    <a:pt x="13" y="161"/>
                  </a:lnTo>
                  <a:lnTo>
                    <a:pt x="9" y="166"/>
                  </a:lnTo>
                  <a:lnTo>
                    <a:pt x="6" y="170"/>
                  </a:lnTo>
                  <a:close/>
                </a:path>
              </a:pathLst>
            </a:custGeom>
            <a:solidFill>
              <a:srgbClr val="99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7" name="Freeform 17"/>
            <p:cNvSpPr>
              <a:spLocks/>
            </p:cNvSpPr>
            <p:nvPr/>
          </p:nvSpPr>
          <p:spPr bwMode="auto">
            <a:xfrm>
              <a:off x="4691" y="2645"/>
              <a:ext cx="196" cy="202"/>
            </a:xfrm>
            <a:custGeom>
              <a:avLst/>
              <a:gdLst>
                <a:gd name="T0" fmla="*/ 141 w 196"/>
                <a:gd name="T1" fmla="*/ 7 h 202"/>
                <a:gd name="T2" fmla="*/ 123 w 196"/>
                <a:gd name="T3" fmla="*/ 2 h 202"/>
                <a:gd name="T4" fmla="*/ 103 w 196"/>
                <a:gd name="T5" fmla="*/ 0 h 202"/>
                <a:gd name="T6" fmla="*/ 84 w 196"/>
                <a:gd name="T7" fmla="*/ 2 h 202"/>
                <a:gd name="T8" fmla="*/ 66 w 196"/>
                <a:gd name="T9" fmla="*/ 7 h 202"/>
                <a:gd name="T10" fmla="*/ 48 w 196"/>
                <a:gd name="T11" fmla="*/ 16 h 202"/>
                <a:gd name="T12" fmla="*/ 34 w 196"/>
                <a:gd name="T13" fmla="*/ 28 h 202"/>
                <a:gd name="T14" fmla="*/ 20 w 196"/>
                <a:gd name="T15" fmla="*/ 44 h 202"/>
                <a:gd name="T16" fmla="*/ 9 w 196"/>
                <a:gd name="T17" fmla="*/ 62 h 202"/>
                <a:gd name="T18" fmla="*/ 2 w 196"/>
                <a:gd name="T19" fmla="*/ 82 h 202"/>
                <a:gd name="T20" fmla="*/ 0 w 196"/>
                <a:gd name="T21" fmla="*/ 101 h 202"/>
                <a:gd name="T22" fmla="*/ 0 w 196"/>
                <a:gd name="T23" fmla="*/ 121 h 202"/>
                <a:gd name="T24" fmla="*/ 6 w 196"/>
                <a:gd name="T25" fmla="*/ 140 h 202"/>
                <a:gd name="T26" fmla="*/ 13 w 196"/>
                <a:gd name="T27" fmla="*/ 156 h 202"/>
                <a:gd name="T28" fmla="*/ 23 w 196"/>
                <a:gd name="T29" fmla="*/ 172 h 202"/>
                <a:gd name="T30" fmla="*/ 38 w 196"/>
                <a:gd name="T31" fmla="*/ 184 h 202"/>
                <a:gd name="T32" fmla="*/ 55 w 196"/>
                <a:gd name="T33" fmla="*/ 195 h 202"/>
                <a:gd name="T34" fmla="*/ 73 w 196"/>
                <a:gd name="T35" fmla="*/ 200 h 202"/>
                <a:gd name="T36" fmla="*/ 93 w 196"/>
                <a:gd name="T37" fmla="*/ 202 h 202"/>
                <a:gd name="T38" fmla="*/ 110 w 196"/>
                <a:gd name="T39" fmla="*/ 200 h 202"/>
                <a:gd name="T40" fmla="*/ 130 w 196"/>
                <a:gd name="T41" fmla="*/ 195 h 202"/>
                <a:gd name="T42" fmla="*/ 146 w 196"/>
                <a:gd name="T43" fmla="*/ 186 h 202"/>
                <a:gd name="T44" fmla="*/ 162 w 196"/>
                <a:gd name="T45" fmla="*/ 174 h 202"/>
                <a:gd name="T46" fmla="*/ 176 w 196"/>
                <a:gd name="T47" fmla="*/ 158 h 202"/>
                <a:gd name="T48" fmla="*/ 187 w 196"/>
                <a:gd name="T49" fmla="*/ 140 h 202"/>
                <a:gd name="T50" fmla="*/ 192 w 196"/>
                <a:gd name="T51" fmla="*/ 121 h 202"/>
                <a:gd name="T52" fmla="*/ 196 w 196"/>
                <a:gd name="T53" fmla="*/ 101 h 202"/>
                <a:gd name="T54" fmla="*/ 196 w 196"/>
                <a:gd name="T55" fmla="*/ 82 h 202"/>
                <a:gd name="T56" fmla="*/ 190 w 196"/>
                <a:gd name="T57" fmla="*/ 62 h 202"/>
                <a:gd name="T58" fmla="*/ 183 w 196"/>
                <a:gd name="T59" fmla="*/ 46 h 202"/>
                <a:gd name="T60" fmla="*/ 171 w 196"/>
                <a:gd name="T61" fmla="*/ 30 h 202"/>
                <a:gd name="T62" fmla="*/ 158 w 196"/>
                <a:gd name="T63" fmla="*/ 18 h 20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6"/>
                <a:gd name="T97" fmla="*/ 0 h 202"/>
                <a:gd name="T98" fmla="*/ 196 w 196"/>
                <a:gd name="T99" fmla="*/ 202 h 20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6" h="202">
                  <a:moveTo>
                    <a:pt x="149" y="12"/>
                  </a:moveTo>
                  <a:lnTo>
                    <a:pt x="141" y="7"/>
                  </a:lnTo>
                  <a:lnTo>
                    <a:pt x="132" y="3"/>
                  </a:lnTo>
                  <a:lnTo>
                    <a:pt x="123" y="2"/>
                  </a:lnTo>
                  <a:lnTo>
                    <a:pt x="112" y="0"/>
                  </a:lnTo>
                  <a:lnTo>
                    <a:pt x="103" y="0"/>
                  </a:lnTo>
                  <a:lnTo>
                    <a:pt x="94" y="0"/>
                  </a:lnTo>
                  <a:lnTo>
                    <a:pt x="84" y="2"/>
                  </a:lnTo>
                  <a:lnTo>
                    <a:pt x="75" y="3"/>
                  </a:lnTo>
                  <a:lnTo>
                    <a:pt x="66" y="7"/>
                  </a:lnTo>
                  <a:lnTo>
                    <a:pt x="57" y="11"/>
                  </a:lnTo>
                  <a:lnTo>
                    <a:pt x="48" y="16"/>
                  </a:lnTo>
                  <a:lnTo>
                    <a:pt x="41" y="23"/>
                  </a:lnTo>
                  <a:lnTo>
                    <a:pt x="34" y="28"/>
                  </a:lnTo>
                  <a:lnTo>
                    <a:pt x="27" y="35"/>
                  </a:lnTo>
                  <a:lnTo>
                    <a:pt x="20" y="44"/>
                  </a:lnTo>
                  <a:lnTo>
                    <a:pt x="15" y="53"/>
                  </a:lnTo>
                  <a:lnTo>
                    <a:pt x="9" y="62"/>
                  </a:lnTo>
                  <a:lnTo>
                    <a:pt x="6" y="73"/>
                  </a:lnTo>
                  <a:lnTo>
                    <a:pt x="2" y="82"/>
                  </a:lnTo>
                  <a:lnTo>
                    <a:pt x="0" y="92"/>
                  </a:lnTo>
                  <a:lnTo>
                    <a:pt x="0" y="101"/>
                  </a:lnTo>
                  <a:lnTo>
                    <a:pt x="0" y="112"/>
                  </a:lnTo>
                  <a:lnTo>
                    <a:pt x="0" y="121"/>
                  </a:lnTo>
                  <a:lnTo>
                    <a:pt x="2" y="129"/>
                  </a:lnTo>
                  <a:lnTo>
                    <a:pt x="6" y="140"/>
                  </a:lnTo>
                  <a:lnTo>
                    <a:pt x="9" y="149"/>
                  </a:lnTo>
                  <a:lnTo>
                    <a:pt x="13" y="156"/>
                  </a:lnTo>
                  <a:lnTo>
                    <a:pt x="18" y="165"/>
                  </a:lnTo>
                  <a:lnTo>
                    <a:pt x="23" y="172"/>
                  </a:lnTo>
                  <a:lnTo>
                    <a:pt x="31" y="179"/>
                  </a:lnTo>
                  <a:lnTo>
                    <a:pt x="38" y="184"/>
                  </a:lnTo>
                  <a:lnTo>
                    <a:pt x="47" y="190"/>
                  </a:lnTo>
                  <a:lnTo>
                    <a:pt x="55" y="195"/>
                  </a:lnTo>
                  <a:lnTo>
                    <a:pt x="64" y="199"/>
                  </a:lnTo>
                  <a:lnTo>
                    <a:pt x="73" y="200"/>
                  </a:lnTo>
                  <a:lnTo>
                    <a:pt x="82" y="202"/>
                  </a:lnTo>
                  <a:lnTo>
                    <a:pt x="93" y="202"/>
                  </a:lnTo>
                  <a:lnTo>
                    <a:pt x="102" y="202"/>
                  </a:lnTo>
                  <a:lnTo>
                    <a:pt x="110" y="200"/>
                  </a:lnTo>
                  <a:lnTo>
                    <a:pt x="121" y="199"/>
                  </a:lnTo>
                  <a:lnTo>
                    <a:pt x="130" y="195"/>
                  </a:lnTo>
                  <a:lnTo>
                    <a:pt x="137" y="192"/>
                  </a:lnTo>
                  <a:lnTo>
                    <a:pt x="146" y="186"/>
                  </a:lnTo>
                  <a:lnTo>
                    <a:pt x="155" y="181"/>
                  </a:lnTo>
                  <a:lnTo>
                    <a:pt x="162" y="174"/>
                  </a:lnTo>
                  <a:lnTo>
                    <a:pt x="169" y="167"/>
                  </a:lnTo>
                  <a:lnTo>
                    <a:pt x="176" y="158"/>
                  </a:lnTo>
                  <a:lnTo>
                    <a:pt x="181" y="149"/>
                  </a:lnTo>
                  <a:lnTo>
                    <a:pt x="187" y="140"/>
                  </a:lnTo>
                  <a:lnTo>
                    <a:pt x="190" y="129"/>
                  </a:lnTo>
                  <a:lnTo>
                    <a:pt x="192" y="121"/>
                  </a:lnTo>
                  <a:lnTo>
                    <a:pt x="194" y="110"/>
                  </a:lnTo>
                  <a:lnTo>
                    <a:pt x="196" y="101"/>
                  </a:lnTo>
                  <a:lnTo>
                    <a:pt x="196" y="90"/>
                  </a:lnTo>
                  <a:lnTo>
                    <a:pt x="196" y="82"/>
                  </a:lnTo>
                  <a:lnTo>
                    <a:pt x="194" y="73"/>
                  </a:lnTo>
                  <a:lnTo>
                    <a:pt x="190" y="62"/>
                  </a:lnTo>
                  <a:lnTo>
                    <a:pt x="187" y="55"/>
                  </a:lnTo>
                  <a:lnTo>
                    <a:pt x="183" y="46"/>
                  </a:lnTo>
                  <a:lnTo>
                    <a:pt x="178" y="37"/>
                  </a:lnTo>
                  <a:lnTo>
                    <a:pt x="171" y="30"/>
                  </a:lnTo>
                  <a:lnTo>
                    <a:pt x="165" y="23"/>
                  </a:lnTo>
                  <a:lnTo>
                    <a:pt x="158" y="18"/>
                  </a:lnTo>
                  <a:lnTo>
                    <a:pt x="149" y="12"/>
                  </a:lnTo>
                  <a:close/>
                </a:path>
              </a:pathLst>
            </a:custGeom>
            <a:solidFill>
              <a:srgbClr val="B594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48" name="Freeform 18"/>
            <p:cNvSpPr>
              <a:spLocks/>
            </p:cNvSpPr>
            <p:nvPr/>
          </p:nvSpPr>
          <p:spPr bwMode="auto">
            <a:xfrm>
              <a:off x="4674" y="2432"/>
              <a:ext cx="310" cy="318"/>
            </a:xfrm>
            <a:custGeom>
              <a:avLst/>
              <a:gdLst>
                <a:gd name="T0" fmla="*/ 230 w 310"/>
                <a:gd name="T1" fmla="*/ 318 h 318"/>
                <a:gd name="T2" fmla="*/ 245 w 310"/>
                <a:gd name="T3" fmla="*/ 314 h 318"/>
                <a:gd name="T4" fmla="*/ 271 w 310"/>
                <a:gd name="T5" fmla="*/ 289 h 318"/>
                <a:gd name="T6" fmla="*/ 305 w 310"/>
                <a:gd name="T7" fmla="*/ 231 h 318"/>
                <a:gd name="T8" fmla="*/ 307 w 310"/>
                <a:gd name="T9" fmla="*/ 176 h 318"/>
                <a:gd name="T10" fmla="*/ 308 w 310"/>
                <a:gd name="T11" fmla="*/ 179 h 318"/>
                <a:gd name="T12" fmla="*/ 310 w 310"/>
                <a:gd name="T13" fmla="*/ 151 h 318"/>
                <a:gd name="T14" fmla="*/ 293 w 310"/>
                <a:gd name="T15" fmla="*/ 85 h 318"/>
                <a:gd name="T16" fmla="*/ 262 w 310"/>
                <a:gd name="T17" fmla="*/ 46 h 318"/>
                <a:gd name="T18" fmla="*/ 234 w 310"/>
                <a:gd name="T19" fmla="*/ 23 h 318"/>
                <a:gd name="T20" fmla="*/ 245 w 310"/>
                <a:gd name="T21" fmla="*/ 20 h 318"/>
                <a:gd name="T22" fmla="*/ 225 w 310"/>
                <a:gd name="T23" fmla="*/ 18 h 318"/>
                <a:gd name="T24" fmla="*/ 213 w 310"/>
                <a:gd name="T25" fmla="*/ 5 h 318"/>
                <a:gd name="T26" fmla="*/ 195 w 310"/>
                <a:gd name="T27" fmla="*/ 2 h 318"/>
                <a:gd name="T28" fmla="*/ 161 w 310"/>
                <a:gd name="T29" fmla="*/ 0 h 318"/>
                <a:gd name="T30" fmla="*/ 165 w 310"/>
                <a:gd name="T31" fmla="*/ 5 h 318"/>
                <a:gd name="T32" fmla="*/ 142 w 310"/>
                <a:gd name="T33" fmla="*/ 11 h 318"/>
                <a:gd name="T34" fmla="*/ 127 w 310"/>
                <a:gd name="T35" fmla="*/ 9 h 318"/>
                <a:gd name="T36" fmla="*/ 101 w 310"/>
                <a:gd name="T37" fmla="*/ 20 h 318"/>
                <a:gd name="T38" fmla="*/ 108 w 310"/>
                <a:gd name="T39" fmla="*/ 21 h 318"/>
                <a:gd name="T40" fmla="*/ 87 w 310"/>
                <a:gd name="T41" fmla="*/ 35 h 318"/>
                <a:gd name="T42" fmla="*/ 65 w 310"/>
                <a:gd name="T43" fmla="*/ 37 h 318"/>
                <a:gd name="T44" fmla="*/ 39 w 310"/>
                <a:gd name="T45" fmla="*/ 55 h 318"/>
                <a:gd name="T46" fmla="*/ 10 w 310"/>
                <a:gd name="T47" fmla="*/ 80 h 318"/>
                <a:gd name="T48" fmla="*/ 5 w 310"/>
                <a:gd name="T49" fmla="*/ 94 h 318"/>
                <a:gd name="T50" fmla="*/ 0 w 310"/>
                <a:gd name="T51" fmla="*/ 114 h 318"/>
                <a:gd name="T52" fmla="*/ 1 w 310"/>
                <a:gd name="T53" fmla="*/ 154 h 318"/>
                <a:gd name="T54" fmla="*/ 3 w 310"/>
                <a:gd name="T55" fmla="*/ 169 h 318"/>
                <a:gd name="T56" fmla="*/ 9 w 310"/>
                <a:gd name="T57" fmla="*/ 177 h 318"/>
                <a:gd name="T58" fmla="*/ 165 w 310"/>
                <a:gd name="T59" fmla="*/ 298 h 318"/>
                <a:gd name="T60" fmla="*/ 230 w 310"/>
                <a:gd name="T61" fmla="*/ 318 h 31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0"/>
                <a:gd name="T94" fmla="*/ 0 h 318"/>
                <a:gd name="T95" fmla="*/ 310 w 310"/>
                <a:gd name="T96" fmla="*/ 318 h 31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0" h="318">
                  <a:moveTo>
                    <a:pt x="230" y="318"/>
                  </a:moveTo>
                  <a:lnTo>
                    <a:pt x="245" y="314"/>
                  </a:lnTo>
                  <a:lnTo>
                    <a:pt x="271" y="289"/>
                  </a:lnTo>
                  <a:lnTo>
                    <a:pt x="305" y="231"/>
                  </a:lnTo>
                  <a:lnTo>
                    <a:pt x="307" y="176"/>
                  </a:lnTo>
                  <a:lnTo>
                    <a:pt x="308" y="179"/>
                  </a:lnTo>
                  <a:lnTo>
                    <a:pt x="310" y="151"/>
                  </a:lnTo>
                  <a:lnTo>
                    <a:pt x="293" y="85"/>
                  </a:lnTo>
                  <a:lnTo>
                    <a:pt x="262" y="46"/>
                  </a:lnTo>
                  <a:lnTo>
                    <a:pt x="234" y="23"/>
                  </a:lnTo>
                  <a:lnTo>
                    <a:pt x="245" y="20"/>
                  </a:lnTo>
                  <a:lnTo>
                    <a:pt x="225" y="18"/>
                  </a:lnTo>
                  <a:lnTo>
                    <a:pt x="213" y="5"/>
                  </a:lnTo>
                  <a:lnTo>
                    <a:pt x="195" y="2"/>
                  </a:lnTo>
                  <a:lnTo>
                    <a:pt x="161" y="0"/>
                  </a:lnTo>
                  <a:lnTo>
                    <a:pt x="165" y="5"/>
                  </a:lnTo>
                  <a:lnTo>
                    <a:pt x="142" y="11"/>
                  </a:lnTo>
                  <a:lnTo>
                    <a:pt x="127" y="9"/>
                  </a:lnTo>
                  <a:lnTo>
                    <a:pt x="101" y="20"/>
                  </a:lnTo>
                  <a:lnTo>
                    <a:pt x="108" y="21"/>
                  </a:lnTo>
                  <a:lnTo>
                    <a:pt x="87" y="35"/>
                  </a:lnTo>
                  <a:lnTo>
                    <a:pt x="65" y="37"/>
                  </a:lnTo>
                  <a:lnTo>
                    <a:pt x="39" y="55"/>
                  </a:lnTo>
                  <a:lnTo>
                    <a:pt x="10" y="80"/>
                  </a:lnTo>
                  <a:lnTo>
                    <a:pt x="5" y="94"/>
                  </a:lnTo>
                  <a:lnTo>
                    <a:pt x="0" y="114"/>
                  </a:lnTo>
                  <a:lnTo>
                    <a:pt x="1" y="154"/>
                  </a:lnTo>
                  <a:lnTo>
                    <a:pt x="3" y="169"/>
                  </a:lnTo>
                  <a:lnTo>
                    <a:pt x="9" y="177"/>
                  </a:lnTo>
                  <a:lnTo>
                    <a:pt x="165" y="298"/>
                  </a:lnTo>
                  <a:lnTo>
                    <a:pt x="230" y="318"/>
                  </a:lnTo>
                  <a:close/>
                </a:path>
              </a:pathLst>
            </a:custGeom>
            <a:solidFill>
              <a:srgbClr val="573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50" name="Freeform 19"/>
            <p:cNvSpPr>
              <a:spLocks/>
            </p:cNvSpPr>
            <p:nvPr/>
          </p:nvSpPr>
          <p:spPr bwMode="auto">
            <a:xfrm>
              <a:off x="4674" y="2432"/>
              <a:ext cx="280" cy="261"/>
            </a:xfrm>
            <a:custGeom>
              <a:avLst/>
              <a:gdLst>
                <a:gd name="T0" fmla="*/ 271 w 280"/>
                <a:gd name="T1" fmla="*/ 57 h 261"/>
                <a:gd name="T2" fmla="*/ 266 w 280"/>
                <a:gd name="T3" fmla="*/ 48 h 261"/>
                <a:gd name="T4" fmla="*/ 225 w 280"/>
                <a:gd name="T5" fmla="*/ 18 h 261"/>
                <a:gd name="T6" fmla="*/ 188 w 280"/>
                <a:gd name="T7" fmla="*/ 2 h 261"/>
                <a:gd name="T8" fmla="*/ 172 w 280"/>
                <a:gd name="T9" fmla="*/ 2 h 261"/>
                <a:gd name="T10" fmla="*/ 165 w 280"/>
                <a:gd name="T11" fmla="*/ 4 h 261"/>
                <a:gd name="T12" fmla="*/ 159 w 280"/>
                <a:gd name="T13" fmla="*/ 7 h 261"/>
                <a:gd name="T14" fmla="*/ 149 w 280"/>
                <a:gd name="T15" fmla="*/ 9 h 261"/>
                <a:gd name="T16" fmla="*/ 101 w 280"/>
                <a:gd name="T17" fmla="*/ 20 h 261"/>
                <a:gd name="T18" fmla="*/ 39 w 280"/>
                <a:gd name="T19" fmla="*/ 55 h 261"/>
                <a:gd name="T20" fmla="*/ 1 w 280"/>
                <a:gd name="T21" fmla="*/ 154 h 261"/>
                <a:gd name="T22" fmla="*/ 120 w 280"/>
                <a:gd name="T23" fmla="*/ 259 h 261"/>
                <a:gd name="T24" fmla="*/ 133 w 280"/>
                <a:gd name="T25" fmla="*/ 254 h 261"/>
                <a:gd name="T26" fmla="*/ 147 w 280"/>
                <a:gd name="T27" fmla="*/ 250 h 261"/>
                <a:gd name="T28" fmla="*/ 161 w 280"/>
                <a:gd name="T29" fmla="*/ 245 h 261"/>
                <a:gd name="T30" fmla="*/ 172 w 280"/>
                <a:gd name="T31" fmla="*/ 240 h 261"/>
                <a:gd name="T32" fmla="*/ 172 w 280"/>
                <a:gd name="T33" fmla="*/ 225 h 261"/>
                <a:gd name="T34" fmla="*/ 174 w 280"/>
                <a:gd name="T35" fmla="*/ 209 h 261"/>
                <a:gd name="T36" fmla="*/ 179 w 280"/>
                <a:gd name="T37" fmla="*/ 215 h 261"/>
                <a:gd name="T38" fmla="*/ 184 w 280"/>
                <a:gd name="T39" fmla="*/ 215 h 261"/>
                <a:gd name="T40" fmla="*/ 182 w 280"/>
                <a:gd name="T41" fmla="*/ 186 h 261"/>
                <a:gd name="T42" fmla="*/ 181 w 280"/>
                <a:gd name="T43" fmla="*/ 153 h 261"/>
                <a:gd name="T44" fmla="*/ 188 w 280"/>
                <a:gd name="T45" fmla="*/ 161 h 261"/>
                <a:gd name="T46" fmla="*/ 191 w 280"/>
                <a:gd name="T47" fmla="*/ 167 h 261"/>
                <a:gd name="T48" fmla="*/ 190 w 280"/>
                <a:gd name="T49" fmla="*/ 154 h 261"/>
                <a:gd name="T50" fmla="*/ 195 w 280"/>
                <a:gd name="T51" fmla="*/ 149 h 261"/>
                <a:gd name="T52" fmla="*/ 204 w 280"/>
                <a:gd name="T53" fmla="*/ 154 h 261"/>
                <a:gd name="T54" fmla="*/ 209 w 280"/>
                <a:gd name="T55" fmla="*/ 158 h 261"/>
                <a:gd name="T56" fmla="*/ 202 w 280"/>
                <a:gd name="T57" fmla="*/ 149 h 261"/>
                <a:gd name="T58" fmla="*/ 200 w 280"/>
                <a:gd name="T59" fmla="*/ 140 h 261"/>
                <a:gd name="T60" fmla="*/ 209 w 280"/>
                <a:gd name="T61" fmla="*/ 138 h 261"/>
                <a:gd name="T62" fmla="*/ 218 w 280"/>
                <a:gd name="T63" fmla="*/ 138 h 261"/>
                <a:gd name="T64" fmla="*/ 229 w 280"/>
                <a:gd name="T65" fmla="*/ 140 h 261"/>
                <a:gd name="T66" fmla="*/ 236 w 280"/>
                <a:gd name="T67" fmla="*/ 138 h 261"/>
                <a:gd name="T68" fmla="*/ 225 w 280"/>
                <a:gd name="T69" fmla="*/ 133 h 261"/>
                <a:gd name="T70" fmla="*/ 222 w 280"/>
                <a:gd name="T71" fmla="*/ 128 h 261"/>
                <a:gd name="T72" fmla="*/ 234 w 280"/>
                <a:gd name="T73" fmla="*/ 128 h 261"/>
                <a:gd name="T74" fmla="*/ 241 w 280"/>
                <a:gd name="T75" fmla="*/ 124 h 261"/>
                <a:gd name="T76" fmla="*/ 230 w 280"/>
                <a:gd name="T77" fmla="*/ 117 h 261"/>
                <a:gd name="T78" fmla="*/ 232 w 280"/>
                <a:gd name="T79" fmla="*/ 114 h 261"/>
                <a:gd name="T80" fmla="*/ 246 w 280"/>
                <a:gd name="T81" fmla="*/ 122 h 261"/>
                <a:gd name="T82" fmla="*/ 257 w 280"/>
                <a:gd name="T83" fmla="*/ 119 h 261"/>
                <a:gd name="T84" fmla="*/ 250 w 280"/>
                <a:gd name="T85" fmla="*/ 106 h 261"/>
                <a:gd name="T86" fmla="*/ 243 w 280"/>
                <a:gd name="T87" fmla="*/ 94 h 261"/>
                <a:gd name="T88" fmla="*/ 245 w 280"/>
                <a:gd name="T89" fmla="*/ 89 h 261"/>
                <a:gd name="T90" fmla="*/ 250 w 280"/>
                <a:gd name="T91" fmla="*/ 92 h 261"/>
                <a:gd name="T92" fmla="*/ 257 w 280"/>
                <a:gd name="T93" fmla="*/ 96 h 261"/>
                <a:gd name="T94" fmla="*/ 264 w 280"/>
                <a:gd name="T95" fmla="*/ 105 h 261"/>
                <a:gd name="T96" fmla="*/ 268 w 280"/>
                <a:gd name="T97" fmla="*/ 105 h 261"/>
                <a:gd name="T98" fmla="*/ 264 w 280"/>
                <a:gd name="T99" fmla="*/ 87 h 261"/>
                <a:gd name="T100" fmla="*/ 259 w 280"/>
                <a:gd name="T101" fmla="*/ 80 h 261"/>
                <a:gd name="T102" fmla="*/ 257 w 280"/>
                <a:gd name="T103" fmla="*/ 76 h 261"/>
                <a:gd name="T104" fmla="*/ 268 w 280"/>
                <a:gd name="T105" fmla="*/ 83 h 261"/>
                <a:gd name="T106" fmla="*/ 277 w 280"/>
                <a:gd name="T107" fmla="*/ 89 h 261"/>
                <a:gd name="T108" fmla="*/ 280 w 280"/>
                <a:gd name="T109" fmla="*/ 89 h 261"/>
                <a:gd name="T110" fmla="*/ 277 w 280"/>
                <a:gd name="T111" fmla="*/ 82 h 261"/>
                <a:gd name="T112" fmla="*/ 271 w 280"/>
                <a:gd name="T113" fmla="*/ 75 h 261"/>
                <a:gd name="T114" fmla="*/ 266 w 280"/>
                <a:gd name="T115" fmla="*/ 67 h 261"/>
                <a:gd name="T116" fmla="*/ 264 w 280"/>
                <a:gd name="T117" fmla="*/ 62 h 261"/>
                <a:gd name="T118" fmla="*/ 271 w 280"/>
                <a:gd name="T119" fmla="*/ 64 h 26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0"/>
                <a:gd name="T181" fmla="*/ 0 h 261"/>
                <a:gd name="T182" fmla="*/ 280 w 280"/>
                <a:gd name="T183" fmla="*/ 261 h 26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0" h="261">
                  <a:moveTo>
                    <a:pt x="277" y="64"/>
                  </a:moveTo>
                  <a:lnTo>
                    <a:pt x="275" y="60"/>
                  </a:lnTo>
                  <a:lnTo>
                    <a:pt x="273" y="59"/>
                  </a:lnTo>
                  <a:lnTo>
                    <a:pt x="271" y="57"/>
                  </a:lnTo>
                  <a:lnTo>
                    <a:pt x="269" y="55"/>
                  </a:lnTo>
                  <a:lnTo>
                    <a:pt x="269" y="53"/>
                  </a:lnTo>
                  <a:lnTo>
                    <a:pt x="268" y="50"/>
                  </a:lnTo>
                  <a:lnTo>
                    <a:pt x="266" y="48"/>
                  </a:lnTo>
                  <a:lnTo>
                    <a:pt x="264" y="46"/>
                  </a:lnTo>
                  <a:lnTo>
                    <a:pt x="243" y="27"/>
                  </a:lnTo>
                  <a:lnTo>
                    <a:pt x="245" y="20"/>
                  </a:lnTo>
                  <a:lnTo>
                    <a:pt x="225" y="18"/>
                  </a:lnTo>
                  <a:lnTo>
                    <a:pt x="213" y="5"/>
                  </a:lnTo>
                  <a:lnTo>
                    <a:pt x="195" y="2"/>
                  </a:lnTo>
                  <a:lnTo>
                    <a:pt x="191" y="2"/>
                  </a:lnTo>
                  <a:lnTo>
                    <a:pt x="188" y="2"/>
                  </a:lnTo>
                  <a:lnTo>
                    <a:pt x="182" y="2"/>
                  </a:lnTo>
                  <a:lnTo>
                    <a:pt x="179" y="2"/>
                  </a:lnTo>
                  <a:lnTo>
                    <a:pt x="175" y="2"/>
                  </a:lnTo>
                  <a:lnTo>
                    <a:pt x="172" y="2"/>
                  </a:lnTo>
                  <a:lnTo>
                    <a:pt x="166" y="0"/>
                  </a:lnTo>
                  <a:lnTo>
                    <a:pt x="163" y="0"/>
                  </a:lnTo>
                  <a:lnTo>
                    <a:pt x="163" y="2"/>
                  </a:lnTo>
                  <a:lnTo>
                    <a:pt x="165" y="4"/>
                  </a:lnTo>
                  <a:lnTo>
                    <a:pt x="165" y="5"/>
                  </a:lnTo>
                  <a:lnTo>
                    <a:pt x="163" y="7"/>
                  </a:lnTo>
                  <a:lnTo>
                    <a:pt x="159" y="7"/>
                  </a:lnTo>
                  <a:lnTo>
                    <a:pt x="158" y="7"/>
                  </a:lnTo>
                  <a:lnTo>
                    <a:pt x="154" y="9"/>
                  </a:lnTo>
                  <a:lnTo>
                    <a:pt x="151" y="9"/>
                  </a:lnTo>
                  <a:lnTo>
                    <a:pt x="149" y="9"/>
                  </a:lnTo>
                  <a:lnTo>
                    <a:pt x="145" y="11"/>
                  </a:lnTo>
                  <a:lnTo>
                    <a:pt x="143" y="11"/>
                  </a:lnTo>
                  <a:lnTo>
                    <a:pt x="127" y="9"/>
                  </a:lnTo>
                  <a:lnTo>
                    <a:pt x="101" y="20"/>
                  </a:lnTo>
                  <a:lnTo>
                    <a:pt x="108" y="21"/>
                  </a:lnTo>
                  <a:lnTo>
                    <a:pt x="87" y="35"/>
                  </a:lnTo>
                  <a:lnTo>
                    <a:pt x="65" y="37"/>
                  </a:lnTo>
                  <a:lnTo>
                    <a:pt x="39" y="55"/>
                  </a:lnTo>
                  <a:lnTo>
                    <a:pt x="10" y="80"/>
                  </a:lnTo>
                  <a:lnTo>
                    <a:pt x="7" y="94"/>
                  </a:lnTo>
                  <a:lnTo>
                    <a:pt x="0" y="114"/>
                  </a:lnTo>
                  <a:lnTo>
                    <a:pt x="1" y="154"/>
                  </a:lnTo>
                  <a:lnTo>
                    <a:pt x="3" y="169"/>
                  </a:lnTo>
                  <a:lnTo>
                    <a:pt x="10" y="177"/>
                  </a:lnTo>
                  <a:lnTo>
                    <a:pt x="117" y="261"/>
                  </a:lnTo>
                  <a:lnTo>
                    <a:pt x="120" y="259"/>
                  </a:lnTo>
                  <a:lnTo>
                    <a:pt x="122" y="257"/>
                  </a:lnTo>
                  <a:lnTo>
                    <a:pt x="126" y="257"/>
                  </a:lnTo>
                  <a:lnTo>
                    <a:pt x="129" y="256"/>
                  </a:lnTo>
                  <a:lnTo>
                    <a:pt x="133" y="254"/>
                  </a:lnTo>
                  <a:lnTo>
                    <a:pt x="136" y="254"/>
                  </a:lnTo>
                  <a:lnTo>
                    <a:pt x="140" y="252"/>
                  </a:lnTo>
                  <a:lnTo>
                    <a:pt x="143" y="252"/>
                  </a:lnTo>
                  <a:lnTo>
                    <a:pt x="147" y="250"/>
                  </a:lnTo>
                  <a:lnTo>
                    <a:pt x="151" y="248"/>
                  </a:lnTo>
                  <a:lnTo>
                    <a:pt x="154" y="248"/>
                  </a:lnTo>
                  <a:lnTo>
                    <a:pt x="158" y="247"/>
                  </a:lnTo>
                  <a:lnTo>
                    <a:pt x="161" y="245"/>
                  </a:lnTo>
                  <a:lnTo>
                    <a:pt x="165" y="245"/>
                  </a:lnTo>
                  <a:lnTo>
                    <a:pt x="168" y="243"/>
                  </a:lnTo>
                  <a:lnTo>
                    <a:pt x="170" y="241"/>
                  </a:lnTo>
                  <a:lnTo>
                    <a:pt x="172" y="240"/>
                  </a:lnTo>
                  <a:lnTo>
                    <a:pt x="172" y="236"/>
                  </a:lnTo>
                  <a:lnTo>
                    <a:pt x="172" y="232"/>
                  </a:lnTo>
                  <a:lnTo>
                    <a:pt x="172" y="231"/>
                  </a:lnTo>
                  <a:lnTo>
                    <a:pt x="172" y="225"/>
                  </a:lnTo>
                  <a:lnTo>
                    <a:pt x="172" y="220"/>
                  </a:lnTo>
                  <a:lnTo>
                    <a:pt x="172" y="213"/>
                  </a:lnTo>
                  <a:lnTo>
                    <a:pt x="172" y="208"/>
                  </a:lnTo>
                  <a:lnTo>
                    <a:pt x="174" y="209"/>
                  </a:lnTo>
                  <a:lnTo>
                    <a:pt x="175" y="211"/>
                  </a:lnTo>
                  <a:lnTo>
                    <a:pt x="175" y="213"/>
                  </a:lnTo>
                  <a:lnTo>
                    <a:pt x="177" y="213"/>
                  </a:lnTo>
                  <a:lnTo>
                    <a:pt x="179" y="215"/>
                  </a:lnTo>
                  <a:lnTo>
                    <a:pt x="181" y="216"/>
                  </a:lnTo>
                  <a:lnTo>
                    <a:pt x="182" y="218"/>
                  </a:lnTo>
                  <a:lnTo>
                    <a:pt x="184" y="220"/>
                  </a:lnTo>
                  <a:lnTo>
                    <a:pt x="184" y="215"/>
                  </a:lnTo>
                  <a:lnTo>
                    <a:pt x="184" y="209"/>
                  </a:lnTo>
                  <a:lnTo>
                    <a:pt x="184" y="202"/>
                  </a:lnTo>
                  <a:lnTo>
                    <a:pt x="182" y="197"/>
                  </a:lnTo>
                  <a:lnTo>
                    <a:pt x="182" y="186"/>
                  </a:lnTo>
                  <a:lnTo>
                    <a:pt x="181" y="174"/>
                  </a:lnTo>
                  <a:lnTo>
                    <a:pt x="181" y="161"/>
                  </a:lnTo>
                  <a:lnTo>
                    <a:pt x="181" y="151"/>
                  </a:lnTo>
                  <a:lnTo>
                    <a:pt x="181" y="153"/>
                  </a:lnTo>
                  <a:lnTo>
                    <a:pt x="182" y="154"/>
                  </a:lnTo>
                  <a:lnTo>
                    <a:pt x="184" y="156"/>
                  </a:lnTo>
                  <a:lnTo>
                    <a:pt x="186" y="160"/>
                  </a:lnTo>
                  <a:lnTo>
                    <a:pt x="188" y="161"/>
                  </a:lnTo>
                  <a:lnTo>
                    <a:pt x="190" y="165"/>
                  </a:lnTo>
                  <a:lnTo>
                    <a:pt x="191" y="167"/>
                  </a:lnTo>
                  <a:lnTo>
                    <a:pt x="191" y="169"/>
                  </a:lnTo>
                  <a:lnTo>
                    <a:pt x="191" y="167"/>
                  </a:lnTo>
                  <a:lnTo>
                    <a:pt x="191" y="163"/>
                  </a:lnTo>
                  <a:lnTo>
                    <a:pt x="190" y="161"/>
                  </a:lnTo>
                  <a:lnTo>
                    <a:pt x="190" y="158"/>
                  </a:lnTo>
                  <a:lnTo>
                    <a:pt x="190" y="154"/>
                  </a:lnTo>
                  <a:lnTo>
                    <a:pt x="190" y="153"/>
                  </a:lnTo>
                  <a:lnTo>
                    <a:pt x="190" y="151"/>
                  </a:lnTo>
                  <a:lnTo>
                    <a:pt x="191" y="149"/>
                  </a:lnTo>
                  <a:lnTo>
                    <a:pt x="195" y="149"/>
                  </a:lnTo>
                  <a:lnTo>
                    <a:pt x="197" y="149"/>
                  </a:lnTo>
                  <a:lnTo>
                    <a:pt x="198" y="151"/>
                  </a:lnTo>
                  <a:lnTo>
                    <a:pt x="200" y="153"/>
                  </a:lnTo>
                  <a:lnTo>
                    <a:pt x="204" y="154"/>
                  </a:lnTo>
                  <a:lnTo>
                    <a:pt x="206" y="156"/>
                  </a:lnTo>
                  <a:lnTo>
                    <a:pt x="207" y="158"/>
                  </a:lnTo>
                  <a:lnTo>
                    <a:pt x="211" y="160"/>
                  </a:lnTo>
                  <a:lnTo>
                    <a:pt x="209" y="158"/>
                  </a:lnTo>
                  <a:lnTo>
                    <a:pt x="207" y="156"/>
                  </a:lnTo>
                  <a:lnTo>
                    <a:pt x="206" y="153"/>
                  </a:lnTo>
                  <a:lnTo>
                    <a:pt x="204" y="151"/>
                  </a:lnTo>
                  <a:lnTo>
                    <a:pt x="202" y="149"/>
                  </a:lnTo>
                  <a:lnTo>
                    <a:pt x="200" y="146"/>
                  </a:lnTo>
                  <a:lnTo>
                    <a:pt x="198" y="144"/>
                  </a:lnTo>
                  <a:lnTo>
                    <a:pt x="198" y="142"/>
                  </a:lnTo>
                  <a:lnTo>
                    <a:pt x="200" y="140"/>
                  </a:lnTo>
                  <a:lnTo>
                    <a:pt x="202" y="140"/>
                  </a:lnTo>
                  <a:lnTo>
                    <a:pt x="204" y="140"/>
                  </a:lnTo>
                  <a:lnTo>
                    <a:pt x="207" y="138"/>
                  </a:lnTo>
                  <a:lnTo>
                    <a:pt x="209" y="138"/>
                  </a:lnTo>
                  <a:lnTo>
                    <a:pt x="211" y="138"/>
                  </a:lnTo>
                  <a:lnTo>
                    <a:pt x="214" y="138"/>
                  </a:lnTo>
                  <a:lnTo>
                    <a:pt x="216" y="137"/>
                  </a:lnTo>
                  <a:lnTo>
                    <a:pt x="218" y="138"/>
                  </a:lnTo>
                  <a:lnTo>
                    <a:pt x="222" y="138"/>
                  </a:lnTo>
                  <a:lnTo>
                    <a:pt x="223" y="140"/>
                  </a:lnTo>
                  <a:lnTo>
                    <a:pt x="227" y="140"/>
                  </a:lnTo>
                  <a:lnTo>
                    <a:pt x="229" y="140"/>
                  </a:lnTo>
                  <a:lnTo>
                    <a:pt x="232" y="142"/>
                  </a:lnTo>
                  <a:lnTo>
                    <a:pt x="234" y="140"/>
                  </a:lnTo>
                  <a:lnTo>
                    <a:pt x="236" y="140"/>
                  </a:lnTo>
                  <a:lnTo>
                    <a:pt x="236" y="138"/>
                  </a:lnTo>
                  <a:lnTo>
                    <a:pt x="234" y="137"/>
                  </a:lnTo>
                  <a:lnTo>
                    <a:pt x="230" y="135"/>
                  </a:lnTo>
                  <a:lnTo>
                    <a:pt x="229" y="135"/>
                  </a:lnTo>
                  <a:lnTo>
                    <a:pt x="225" y="133"/>
                  </a:lnTo>
                  <a:lnTo>
                    <a:pt x="222" y="133"/>
                  </a:lnTo>
                  <a:lnTo>
                    <a:pt x="220" y="131"/>
                  </a:lnTo>
                  <a:lnTo>
                    <a:pt x="220" y="130"/>
                  </a:lnTo>
                  <a:lnTo>
                    <a:pt x="222" y="128"/>
                  </a:lnTo>
                  <a:lnTo>
                    <a:pt x="225" y="128"/>
                  </a:lnTo>
                  <a:lnTo>
                    <a:pt x="227" y="128"/>
                  </a:lnTo>
                  <a:lnTo>
                    <a:pt x="230" y="128"/>
                  </a:lnTo>
                  <a:lnTo>
                    <a:pt x="234" y="128"/>
                  </a:lnTo>
                  <a:lnTo>
                    <a:pt x="237" y="128"/>
                  </a:lnTo>
                  <a:lnTo>
                    <a:pt x="239" y="128"/>
                  </a:lnTo>
                  <a:lnTo>
                    <a:pt x="241" y="126"/>
                  </a:lnTo>
                  <a:lnTo>
                    <a:pt x="241" y="124"/>
                  </a:lnTo>
                  <a:lnTo>
                    <a:pt x="239" y="122"/>
                  </a:lnTo>
                  <a:lnTo>
                    <a:pt x="237" y="121"/>
                  </a:lnTo>
                  <a:lnTo>
                    <a:pt x="234" y="119"/>
                  </a:lnTo>
                  <a:lnTo>
                    <a:pt x="230" y="117"/>
                  </a:lnTo>
                  <a:lnTo>
                    <a:pt x="229" y="115"/>
                  </a:lnTo>
                  <a:lnTo>
                    <a:pt x="227" y="115"/>
                  </a:lnTo>
                  <a:lnTo>
                    <a:pt x="229" y="114"/>
                  </a:lnTo>
                  <a:lnTo>
                    <a:pt x="232" y="114"/>
                  </a:lnTo>
                  <a:lnTo>
                    <a:pt x="236" y="115"/>
                  </a:lnTo>
                  <a:lnTo>
                    <a:pt x="239" y="117"/>
                  </a:lnTo>
                  <a:lnTo>
                    <a:pt x="243" y="119"/>
                  </a:lnTo>
                  <a:lnTo>
                    <a:pt x="246" y="122"/>
                  </a:lnTo>
                  <a:lnTo>
                    <a:pt x="250" y="124"/>
                  </a:lnTo>
                  <a:lnTo>
                    <a:pt x="253" y="124"/>
                  </a:lnTo>
                  <a:lnTo>
                    <a:pt x="255" y="122"/>
                  </a:lnTo>
                  <a:lnTo>
                    <a:pt x="257" y="119"/>
                  </a:lnTo>
                  <a:lnTo>
                    <a:pt x="257" y="117"/>
                  </a:lnTo>
                  <a:lnTo>
                    <a:pt x="255" y="114"/>
                  </a:lnTo>
                  <a:lnTo>
                    <a:pt x="253" y="110"/>
                  </a:lnTo>
                  <a:lnTo>
                    <a:pt x="250" y="106"/>
                  </a:lnTo>
                  <a:lnTo>
                    <a:pt x="248" y="103"/>
                  </a:lnTo>
                  <a:lnTo>
                    <a:pt x="245" y="99"/>
                  </a:lnTo>
                  <a:lnTo>
                    <a:pt x="243" y="96"/>
                  </a:lnTo>
                  <a:lnTo>
                    <a:pt x="243" y="94"/>
                  </a:lnTo>
                  <a:lnTo>
                    <a:pt x="243" y="92"/>
                  </a:lnTo>
                  <a:lnTo>
                    <a:pt x="243" y="90"/>
                  </a:lnTo>
                  <a:lnTo>
                    <a:pt x="243" y="87"/>
                  </a:lnTo>
                  <a:lnTo>
                    <a:pt x="245" y="89"/>
                  </a:lnTo>
                  <a:lnTo>
                    <a:pt x="246" y="89"/>
                  </a:lnTo>
                  <a:lnTo>
                    <a:pt x="248" y="90"/>
                  </a:lnTo>
                  <a:lnTo>
                    <a:pt x="250" y="90"/>
                  </a:lnTo>
                  <a:lnTo>
                    <a:pt x="250" y="92"/>
                  </a:lnTo>
                  <a:lnTo>
                    <a:pt x="252" y="92"/>
                  </a:lnTo>
                  <a:lnTo>
                    <a:pt x="253" y="94"/>
                  </a:lnTo>
                  <a:lnTo>
                    <a:pt x="255" y="94"/>
                  </a:lnTo>
                  <a:lnTo>
                    <a:pt x="257" y="96"/>
                  </a:lnTo>
                  <a:lnTo>
                    <a:pt x="259" y="99"/>
                  </a:lnTo>
                  <a:lnTo>
                    <a:pt x="261" y="101"/>
                  </a:lnTo>
                  <a:lnTo>
                    <a:pt x="262" y="103"/>
                  </a:lnTo>
                  <a:lnTo>
                    <a:pt x="264" y="105"/>
                  </a:lnTo>
                  <a:lnTo>
                    <a:pt x="266" y="106"/>
                  </a:lnTo>
                  <a:lnTo>
                    <a:pt x="268" y="110"/>
                  </a:lnTo>
                  <a:lnTo>
                    <a:pt x="269" y="112"/>
                  </a:lnTo>
                  <a:lnTo>
                    <a:pt x="268" y="105"/>
                  </a:lnTo>
                  <a:lnTo>
                    <a:pt x="268" y="99"/>
                  </a:lnTo>
                  <a:lnTo>
                    <a:pt x="268" y="94"/>
                  </a:lnTo>
                  <a:lnTo>
                    <a:pt x="266" y="87"/>
                  </a:lnTo>
                  <a:lnTo>
                    <a:pt x="264" y="87"/>
                  </a:lnTo>
                  <a:lnTo>
                    <a:pt x="264" y="85"/>
                  </a:lnTo>
                  <a:lnTo>
                    <a:pt x="262" y="83"/>
                  </a:lnTo>
                  <a:lnTo>
                    <a:pt x="261" y="82"/>
                  </a:lnTo>
                  <a:lnTo>
                    <a:pt x="259" y="80"/>
                  </a:lnTo>
                  <a:lnTo>
                    <a:pt x="257" y="78"/>
                  </a:lnTo>
                  <a:lnTo>
                    <a:pt x="257" y="76"/>
                  </a:lnTo>
                  <a:lnTo>
                    <a:pt x="255" y="75"/>
                  </a:lnTo>
                  <a:lnTo>
                    <a:pt x="257" y="76"/>
                  </a:lnTo>
                  <a:lnTo>
                    <a:pt x="261" y="78"/>
                  </a:lnTo>
                  <a:lnTo>
                    <a:pt x="262" y="80"/>
                  </a:lnTo>
                  <a:lnTo>
                    <a:pt x="266" y="82"/>
                  </a:lnTo>
                  <a:lnTo>
                    <a:pt x="268" y="83"/>
                  </a:lnTo>
                  <a:lnTo>
                    <a:pt x="269" y="85"/>
                  </a:lnTo>
                  <a:lnTo>
                    <a:pt x="273" y="85"/>
                  </a:lnTo>
                  <a:lnTo>
                    <a:pt x="275" y="87"/>
                  </a:lnTo>
                  <a:lnTo>
                    <a:pt x="277" y="89"/>
                  </a:lnTo>
                  <a:lnTo>
                    <a:pt x="278" y="89"/>
                  </a:lnTo>
                  <a:lnTo>
                    <a:pt x="278" y="90"/>
                  </a:lnTo>
                  <a:lnTo>
                    <a:pt x="280" y="90"/>
                  </a:lnTo>
                  <a:lnTo>
                    <a:pt x="280" y="89"/>
                  </a:lnTo>
                  <a:lnTo>
                    <a:pt x="278" y="87"/>
                  </a:lnTo>
                  <a:lnTo>
                    <a:pt x="278" y="85"/>
                  </a:lnTo>
                  <a:lnTo>
                    <a:pt x="277" y="83"/>
                  </a:lnTo>
                  <a:lnTo>
                    <a:pt x="277" y="82"/>
                  </a:lnTo>
                  <a:lnTo>
                    <a:pt x="275" y="80"/>
                  </a:lnTo>
                  <a:lnTo>
                    <a:pt x="275" y="78"/>
                  </a:lnTo>
                  <a:lnTo>
                    <a:pt x="273" y="76"/>
                  </a:lnTo>
                  <a:lnTo>
                    <a:pt x="271" y="75"/>
                  </a:lnTo>
                  <a:lnTo>
                    <a:pt x="271" y="73"/>
                  </a:lnTo>
                  <a:lnTo>
                    <a:pt x="269" y="71"/>
                  </a:lnTo>
                  <a:lnTo>
                    <a:pt x="268" y="69"/>
                  </a:lnTo>
                  <a:lnTo>
                    <a:pt x="266" y="67"/>
                  </a:lnTo>
                  <a:lnTo>
                    <a:pt x="266" y="66"/>
                  </a:lnTo>
                  <a:lnTo>
                    <a:pt x="264" y="64"/>
                  </a:lnTo>
                  <a:lnTo>
                    <a:pt x="262" y="62"/>
                  </a:lnTo>
                  <a:lnTo>
                    <a:pt x="264" y="62"/>
                  </a:lnTo>
                  <a:lnTo>
                    <a:pt x="266" y="62"/>
                  </a:lnTo>
                  <a:lnTo>
                    <a:pt x="268" y="62"/>
                  </a:lnTo>
                  <a:lnTo>
                    <a:pt x="269" y="62"/>
                  </a:lnTo>
                  <a:lnTo>
                    <a:pt x="271" y="64"/>
                  </a:lnTo>
                  <a:lnTo>
                    <a:pt x="273" y="64"/>
                  </a:lnTo>
                  <a:lnTo>
                    <a:pt x="275" y="64"/>
                  </a:lnTo>
                  <a:lnTo>
                    <a:pt x="277" y="64"/>
                  </a:lnTo>
                  <a:close/>
                </a:path>
              </a:pathLst>
            </a:custGeom>
            <a:solidFill>
              <a:srgbClr val="AB78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52" name="Freeform 20"/>
            <p:cNvSpPr>
              <a:spLocks/>
            </p:cNvSpPr>
            <p:nvPr/>
          </p:nvSpPr>
          <p:spPr bwMode="auto">
            <a:xfrm>
              <a:off x="4661" y="2579"/>
              <a:ext cx="266" cy="266"/>
            </a:xfrm>
            <a:custGeom>
              <a:avLst/>
              <a:gdLst>
                <a:gd name="T0" fmla="*/ 22 w 266"/>
                <a:gd name="T1" fmla="*/ 256 h 266"/>
                <a:gd name="T2" fmla="*/ 39 w 266"/>
                <a:gd name="T3" fmla="*/ 265 h 266"/>
                <a:gd name="T4" fmla="*/ 50 w 266"/>
                <a:gd name="T5" fmla="*/ 266 h 266"/>
                <a:gd name="T6" fmla="*/ 61 w 266"/>
                <a:gd name="T7" fmla="*/ 266 h 266"/>
                <a:gd name="T8" fmla="*/ 71 w 266"/>
                <a:gd name="T9" fmla="*/ 266 h 266"/>
                <a:gd name="T10" fmla="*/ 82 w 266"/>
                <a:gd name="T11" fmla="*/ 265 h 266"/>
                <a:gd name="T12" fmla="*/ 96 w 266"/>
                <a:gd name="T13" fmla="*/ 261 h 266"/>
                <a:gd name="T14" fmla="*/ 117 w 266"/>
                <a:gd name="T15" fmla="*/ 252 h 266"/>
                <a:gd name="T16" fmla="*/ 133 w 266"/>
                <a:gd name="T17" fmla="*/ 243 h 266"/>
                <a:gd name="T18" fmla="*/ 149 w 266"/>
                <a:gd name="T19" fmla="*/ 236 h 266"/>
                <a:gd name="T20" fmla="*/ 164 w 266"/>
                <a:gd name="T21" fmla="*/ 226 h 266"/>
                <a:gd name="T22" fmla="*/ 179 w 266"/>
                <a:gd name="T23" fmla="*/ 211 h 266"/>
                <a:gd name="T24" fmla="*/ 194 w 266"/>
                <a:gd name="T25" fmla="*/ 190 h 266"/>
                <a:gd name="T26" fmla="*/ 203 w 266"/>
                <a:gd name="T27" fmla="*/ 194 h 266"/>
                <a:gd name="T28" fmla="*/ 217 w 266"/>
                <a:gd name="T29" fmla="*/ 192 h 266"/>
                <a:gd name="T30" fmla="*/ 236 w 266"/>
                <a:gd name="T31" fmla="*/ 179 h 266"/>
                <a:gd name="T32" fmla="*/ 254 w 266"/>
                <a:gd name="T33" fmla="*/ 158 h 266"/>
                <a:gd name="T34" fmla="*/ 265 w 266"/>
                <a:gd name="T35" fmla="*/ 132 h 266"/>
                <a:gd name="T36" fmla="*/ 261 w 266"/>
                <a:gd name="T37" fmla="*/ 110 h 266"/>
                <a:gd name="T38" fmla="*/ 250 w 266"/>
                <a:gd name="T39" fmla="*/ 109 h 266"/>
                <a:gd name="T40" fmla="*/ 233 w 266"/>
                <a:gd name="T41" fmla="*/ 123 h 266"/>
                <a:gd name="T42" fmla="*/ 217 w 266"/>
                <a:gd name="T43" fmla="*/ 137 h 266"/>
                <a:gd name="T44" fmla="*/ 206 w 266"/>
                <a:gd name="T45" fmla="*/ 140 h 266"/>
                <a:gd name="T46" fmla="*/ 194 w 266"/>
                <a:gd name="T47" fmla="*/ 140 h 266"/>
                <a:gd name="T48" fmla="*/ 185 w 266"/>
                <a:gd name="T49" fmla="*/ 137 h 266"/>
                <a:gd name="T50" fmla="*/ 181 w 266"/>
                <a:gd name="T51" fmla="*/ 121 h 266"/>
                <a:gd name="T52" fmla="*/ 183 w 266"/>
                <a:gd name="T53" fmla="*/ 94 h 266"/>
                <a:gd name="T54" fmla="*/ 174 w 266"/>
                <a:gd name="T55" fmla="*/ 75 h 266"/>
                <a:gd name="T56" fmla="*/ 160 w 266"/>
                <a:gd name="T57" fmla="*/ 62 h 266"/>
                <a:gd name="T58" fmla="*/ 160 w 266"/>
                <a:gd name="T59" fmla="*/ 77 h 266"/>
                <a:gd name="T60" fmla="*/ 151 w 266"/>
                <a:gd name="T61" fmla="*/ 64 h 266"/>
                <a:gd name="T62" fmla="*/ 148 w 266"/>
                <a:gd name="T63" fmla="*/ 36 h 266"/>
                <a:gd name="T64" fmla="*/ 151 w 266"/>
                <a:gd name="T65" fmla="*/ 0 h 266"/>
                <a:gd name="T66" fmla="*/ 142 w 266"/>
                <a:gd name="T67" fmla="*/ 14 h 266"/>
                <a:gd name="T68" fmla="*/ 139 w 266"/>
                <a:gd name="T69" fmla="*/ 13 h 266"/>
                <a:gd name="T70" fmla="*/ 133 w 266"/>
                <a:gd name="T71" fmla="*/ 13 h 266"/>
                <a:gd name="T72" fmla="*/ 121 w 266"/>
                <a:gd name="T73" fmla="*/ 29 h 266"/>
                <a:gd name="T74" fmla="*/ 107 w 266"/>
                <a:gd name="T75" fmla="*/ 34 h 266"/>
                <a:gd name="T76" fmla="*/ 93 w 266"/>
                <a:gd name="T77" fmla="*/ 36 h 266"/>
                <a:gd name="T78" fmla="*/ 75 w 266"/>
                <a:gd name="T79" fmla="*/ 39 h 266"/>
                <a:gd name="T80" fmla="*/ 75 w 266"/>
                <a:gd name="T81" fmla="*/ 36 h 266"/>
                <a:gd name="T82" fmla="*/ 75 w 266"/>
                <a:gd name="T83" fmla="*/ 34 h 266"/>
                <a:gd name="T84" fmla="*/ 55 w 266"/>
                <a:gd name="T85" fmla="*/ 36 h 266"/>
                <a:gd name="T86" fmla="*/ 37 w 266"/>
                <a:gd name="T87" fmla="*/ 32 h 266"/>
                <a:gd name="T88" fmla="*/ 22 w 266"/>
                <a:gd name="T89" fmla="*/ 27 h 266"/>
                <a:gd name="T90" fmla="*/ 14 w 266"/>
                <a:gd name="T91" fmla="*/ 34 h 266"/>
                <a:gd name="T92" fmla="*/ 9 w 266"/>
                <a:gd name="T93" fmla="*/ 43 h 266"/>
                <a:gd name="T94" fmla="*/ 4 w 266"/>
                <a:gd name="T95" fmla="*/ 54 h 266"/>
                <a:gd name="T96" fmla="*/ 7 w 266"/>
                <a:gd name="T97" fmla="*/ 77 h 266"/>
                <a:gd name="T98" fmla="*/ 6 w 266"/>
                <a:gd name="T99" fmla="*/ 96 h 266"/>
                <a:gd name="T100" fmla="*/ 2 w 266"/>
                <a:gd name="T101" fmla="*/ 130 h 266"/>
                <a:gd name="T102" fmla="*/ 2 w 266"/>
                <a:gd name="T103" fmla="*/ 160 h 266"/>
                <a:gd name="T104" fmla="*/ 4 w 266"/>
                <a:gd name="T105" fmla="*/ 178 h 266"/>
                <a:gd name="T106" fmla="*/ 6 w 266"/>
                <a:gd name="T107" fmla="*/ 195 h 266"/>
                <a:gd name="T108" fmla="*/ 9 w 266"/>
                <a:gd name="T109" fmla="*/ 213 h 266"/>
                <a:gd name="T110" fmla="*/ 4 w 266"/>
                <a:gd name="T111" fmla="*/ 220 h 266"/>
                <a:gd name="T112" fmla="*/ 7 w 266"/>
                <a:gd name="T113" fmla="*/ 245 h 2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66"/>
                <a:gd name="T172" fmla="*/ 0 h 266"/>
                <a:gd name="T173" fmla="*/ 266 w 266"/>
                <a:gd name="T174" fmla="*/ 266 h 2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66" h="266">
                  <a:moveTo>
                    <a:pt x="7" y="245"/>
                  </a:moveTo>
                  <a:lnTo>
                    <a:pt x="9" y="249"/>
                  </a:lnTo>
                  <a:lnTo>
                    <a:pt x="13" y="252"/>
                  </a:lnTo>
                  <a:lnTo>
                    <a:pt x="16" y="254"/>
                  </a:lnTo>
                  <a:lnTo>
                    <a:pt x="22" y="256"/>
                  </a:lnTo>
                  <a:lnTo>
                    <a:pt x="25" y="258"/>
                  </a:lnTo>
                  <a:lnTo>
                    <a:pt x="29" y="259"/>
                  </a:lnTo>
                  <a:lnTo>
                    <a:pt x="34" y="261"/>
                  </a:lnTo>
                  <a:lnTo>
                    <a:pt x="37" y="263"/>
                  </a:lnTo>
                  <a:lnTo>
                    <a:pt x="39" y="265"/>
                  </a:lnTo>
                  <a:lnTo>
                    <a:pt x="41" y="265"/>
                  </a:lnTo>
                  <a:lnTo>
                    <a:pt x="43" y="266"/>
                  </a:lnTo>
                  <a:lnTo>
                    <a:pt x="45" y="266"/>
                  </a:lnTo>
                  <a:lnTo>
                    <a:pt x="46" y="266"/>
                  </a:lnTo>
                  <a:lnTo>
                    <a:pt x="50" y="266"/>
                  </a:lnTo>
                  <a:lnTo>
                    <a:pt x="52" y="266"/>
                  </a:lnTo>
                  <a:lnTo>
                    <a:pt x="53" y="266"/>
                  </a:lnTo>
                  <a:lnTo>
                    <a:pt x="55" y="266"/>
                  </a:lnTo>
                  <a:lnTo>
                    <a:pt x="57" y="266"/>
                  </a:lnTo>
                  <a:lnTo>
                    <a:pt x="61" y="266"/>
                  </a:lnTo>
                  <a:lnTo>
                    <a:pt x="62" y="266"/>
                  </a:lnTo>
                  <a:lnTo>
                    <a:pt x="64" y="266"/>
                  </a:lnTo>
                  <a:lnTo>
                    <a:pt x="66" y="266"/>
                  </a:lnTo>
                  <a:lnTo>
                    <a:pt x="68" y="266"/>
                  </a:lnTo>
                  <a:lnTo>
                    <a:pt x="71" y="266"/>
                  </a:lnTo>
                  <a:lnTo>
                    <a:pt x="73" y="266"/>
                  </a:lnTo>
                  <a:lnTo>
                    <a:pt x="75" y="265"/>
                  </a:lnTo>
                  <a:lnTo>
                    <a:pt x="77" y="265"/>
                  </a:lnTo>
                  <a:lnTo>
                    <a:pt x="80" y="265"/>
                  </a:lnTo>
                  <a:lnTo>
                    <a:pt x="82" y="265"/>
                  </a:lnTo>
                  <a:lnTo>
                    <a:pt x="84" y="265"/>
                  </a:lnTo>
                  <a:lnTo>
                    <a:pt x="85" y="263"/>
                  </a:lnTo>
                  <a:lnTo>
                    <a:pt x="87" y="263"/>
                  </a:lnTo>
                  <a:lnTo>
                    <a:pt x="93" y="261"/>
                  </a:lnTo>
                  <a:lnTo>
                    <a:pt x="96" y="261"/>
                  </a:lnTo>
                  <a:lnTo>
                    <a:pt x="100" y="259"/>
                  </a:lnTo>
                  <a:lnTo>
                    <a:pt x="105" y="258"/>
                  </a:lnTo>
                  <a:lnTo>
                    <a:pt x="108" y="256"/>
                  </a:lnTo>
                  <a:lnTo>
                    <a:pt x="112" y="254"/>
                  </a:lnTo>
                  <a:lnTo>
                    <a:pt x="117" y="252"/>
                  </a:lnTo>
                  <a:lnTo>
                    <a:pt x="121" y="250"/>
                  </a:lnTo>
                  <a:lnTo>
                    <a:pt x="124" y="249"/>
                  </a:lnTo>
                  <a:lnTo>
                    <a:pt x="126" y="247"/>
                  </a:lnTo>
                  <a:lnTo>
                    <a:pt x="130" y="245"/>
                  </a:lnTo>
                  <a:lnTo>
                    <a:pt x="133" y="243"/>
                  </a:lnTo>
                  <a:lnTo>
                    <a:pt x="137" y="242"/>
                  </a:lnTo>
                  <a:lnTo>
                    <a:pt x="139" y="242"/>
                  </a:lnTo>
                  <a:lnTo>
                    <a:pt x="142" y="240"/>
                  </a:lnTo>
                  <a:lnTo>
                    <a:pt x="146" y="238"/>
                  </a:lnTo>
                  <a:lnTo>
                    <a:pt x="149" y="236"/>
                  </a:lnTo>
                  <a:lnTo>
                    <a:pt x="151" y="235"/>
                  </a:lnTo>
                  <a:lnTo>
                    <a:pt x="155" y="233"/>
                  </a:lnTo>
                  <a:lnTo>
                    <a:pt x="158" y="231"/>
                  </a:lnTo>
                  <a:lnTo>
                    <a:pt x="160" y="227"/>
                  </a:lnTo>
                  <a:lnTo>
                    <a:pt x="164" y="226"/>
                  </a:lnTo>
                  <a:lnTo>
                    <a:pt x="165" y="224"/>
                  </a:lnTo>
                  <a:lnTo>
                    <a:pt x="169" y="222"/>
                  </a:lnTo>
                  <a:lnTo>
                    <a:pt x="172" y="219"/>
                  </a:lnTo>
                  <a:lnTo>
                    <a:pt x="176" y="215"/>
                  </a:lnTo>
                  <a:lnTo>
                    <a:pt x="179" y="211"/>
                  </a:lnTo>
                  <a:lnTo>
                    <a:pt x="183" y="206"/>
                  </a:lnTo>
                  <a:lnTo>
                    <a:pt x="185" y="203"/>
                  </a:lnTo>
                  <a:lnTo>
                    <a:pt x="188" y="199"/>
                  </a:lnTo>
                  <a:lnTo>
                    <a:pt x="192" y="194"/>
                  </a:lnTo>
                  <a:lnTo>
                    <a:pt x="194" y="190"/>
                  </a:lnTo>
                  <a:lnTo>
                    <a:pt x="195" y="190"/>
                  </a:lnTo>
                  <a:lnTo>
                    <a:pt x="197" y="192"/>
                  </a:lnTo>
                  <a:lnTo>
                    <a:pt x="199" y="194"/>
                  </a:lnTo>
                  <a:lnTo>
                    <a:pt x="201" y="194"/>
                  </a:lnTo>
                  <a:lnTo>
                    <a:pt x="203" y="194"/>
                  </a:lnTo>
                  <a:lnTo>
                    <a:pt x="204" y="195"/>
                  </a:lnTo>
                  <a:lnTo>
                    <a:pt x="206" y="195"/>
                  </a:lnTo>
                  <a:lnTo>
                    <a:pt x="208" y="195"/>
                  </a:lnTo>
                  <a:lnTo>
                    <a:pt x="213" y="194"/>
                  </a:lnTo>
                  <a:lnTo>
                    <a:pt x="217" y="192"/>
                  </a:lnTo>
                  <a:lnTo>
                    <a:pt x="220" y="190"/>
                  </a:lnTo>
                  <a:lnTo>
                    <a:pt x="226" y="187"/>
                  </a:lnTo>
                  <a:lnTo>
                    <a:pt x="229" y="185"/>
                  </a:lnTo>
                  <a:lnTo>
                    <a:pt x="233" y="181"/>
                  </a:lnTo>
                  <a:lnTo>
                    <a:pt x="236" y="179"/>
                  </a:lnTo>
                  <a:lnTo>
                    <a:pt x="240" y="176"/>
                  </a:lnTo>
                  <a:lnTo>
                    <a:pt x="243" y="172"/>
                  </a:lnTo>
                  <a:lnTo>
                    <a:pt x="247" y="167"/>
                  </a:lnTo>
                  <a:lnTo>
                    <a:pt x="250" y="162"/>
                  </a:lnTo>
                  <a:lnTo>
                    <a:pt x="254" y="158"/>
                  </a:lnTo>
                  <a:lnTo>
                    <a:pt x="256" y="153"/>
                  </a:lnTo>
                  <a:lnTo>
                    <a:pt x="259" y="148"/>
                  </a:lnTo>
                  <a:lnTo>
                    <a:pt x="261" y="142"/>
                  </a:lnTo>
                  <a:lnTo>
                    <a:pt x="263" y="137"/>
                  </a:lnTo>
                  <a:lnTo>
                    <a:pt x="265" y="132"/>
                  </a:lnTo>
                  <a:lnTo>
                    <a:pt x="266" y="124"/>
                  </a:lnTo>
                  <a:lnTo>
                    <a:pt x="265" y="119"/>
                  </a:lnTo>
                  <a:lnTo>
                    <a:pt x="263" y="112"/>
                  </a:lnTo>
                  <a:lnTo>
                    <a:pt x="261" y="112"/>
                  </a:lnTo>
                  <a:lnTo>
                    <a:pt x="261" y="110"/>
                  </a:lnTo>
                  <a:lnTo>
                    <a:pt x="258" y="109"/>
                  </a:lnTo>
                  <a:lnTo>
                    <a:pt x="256" y="109"/>
                  </a:lnTo>
                  <a:lnTo>
                    <a:pt x="254" y="109"/>
                  </a:lnTo>
                  <a:lnTo>
                    <a:pt x="252" y="109"/>
                  </a:lnTo>
                  <a:lnTo>
                    <a:pt x="250" y="109"/>
                  </a:lnTo>
                  <a:lnTo>
                    <a:pt x="249" y="110"/>
                  </a:lnTo>
                  <a:lnTo>
                    <a:pt x="243" y="112"/>
                  </a:lnTo>
                  <a:lnTo>
                    <a:pt x="240" y="116"/>
                  </a:lnTo>
                  <a:lnTo>
                    <a:pt x="236" y="119"/>
                  </a:lnTo>
                  <a:lnTo>
                    <a:pt x="233" y="123"/>
                  </a:lnTo>
                  <a:lnTo>
                    <a:pt x="229" y="126"/>
                  </a:lnTo>
                  <a:lnTo>
                    <a:pt x="226" y="130"/>
                  </a:lnTo>
                  <a:lnTo>
                    <a:pt x="222" y="133"/>
                  </a:lnTo>
                  <a:lnTo>
                    <a:pt x="219" y="135"/>
                  </a:lnTo>
                  <a:lnTo>
                    <a:pt x="217" y="137"/>
                  </a:lnTo>
                  <a:lnTo>
                    <a:pt x="215" y="137"/>
                  </a:lnTo>
                  <a:lnTo>
                    <a:pt x="213" y="139"/>
                  </a:lnTo>
                  <a:lnTo>
                    <a:pt x="210" y="139"/>
                  </a:lnTo>
                  <a:lnTo>
                    <a:pt x="208" y="139"/>
                  </a:lnTo>
                  <a:lnTo>
                    <a:pt x="206" y="140"/>
                  </a:lnTo>
                  <a:lnTo>
                    <a:pt x="203" y="140"/>
                  </a:lnTo>
                  <a:lnTo>
                    <a:pt x="201" y="140"/>
                  </a:lnTo>
                  <a:lnTo>
                    <a:pt x="199" y="140"/>
                  </a:lnTo>
                  <a:lnTo>
                    <a:pt x="197" y="140"/>
                  </a:lnTo>
                  <a:lnTo>
                    <a:pt x="194" y="140"/>
                  </a:lnTo>
                  <a:lnTo>
                    <a:pt x="192" y="139"/>
                  </a:lnTo>
                  <a:lnTo>
                    <a:pt x="190" y="139"/>
                  </a:lnTo>
                  <a:lnTo>
                    <a:pt x="188" y="139"/>
                  </a:lnTo>
                  <a:lnTo>
                    <a:pt x="187" y="137"/>
                  </a:lnTo>
                  <a:lnTo>
                    <a:pt x="185" y="137"/>
                  </a:lnTo>
                  <a:lnTo>
                    <a:pt x="183" y="133"/>
                  </a:lnTo>
                  <a:lnTo>
                    <a:pt x="181" y="132"/>
                  </a:lnTo>
                  <a:lnTo>
                    <a:pt x="181" y="128"/>
                  </a:lnTo>
                  <a:lnTo>
                    <a:pt x="181" y="124"/>
                  </a:lnTo>
                  <a:lnTo>
                    <a:pt x="181" y="121"/>
                  </a:lnTo>
                  <a:lnTo>
                    <a:pt x="183" y="116"/>
                  </a:lnTo>
                  <a:lnTo>
                    <a:pt x="185" y="112"/>
                  </a:lnTo>
                  <a:lnTo>
                    <a:pt x="185" y="107"/>
                  </a:lnTo>
                  <a:lnTo>
                    <a:pt x="185" y="101"/>
                  </a:lnTo>
                  <a:lnTo>
                    <a:pt x="183" y="94"/>
                  </a:lnTo>
                  <a:lnTo>
                    <a:pt x="183" y="89"/>
                  </a:lnTo>
                  <a:lnTo>
                    <a:pt x="179" y="84"/>
                  </a:lnTo>
                  <a:lnTo>
                    <a:pt x="178" y="80"/>
                  </a:lnTo>
                  <a:lnTo>
                    <a:pt x="176" y="78"/>
                  </a:lnTo>
                  <a:lnTo>
                    <a:pt x="174" y="75"/>
                  </a:lnTo>
                  <a:lnTo>
                    <a:pt x="171" y="73"/>
                  </a:lnTo>
                  <a:lnTo>
                    <a:pt x="169" y="69"/>
                  </a:lnTo>
                  <a:lnTo>
                    <a:pt x="165" y="68"/>
                  </a:lnTo>
                  <a:lnTo>
                    <a:pt x="164" y="66"/>
                  </a:lnTo>
                  <a:lnTo>
                    <a:pt x="160" y="62"/>
                  </a:lnTo>
                  <a:lnTo>
                    <a:pt x="160" y="68"/>
                  </a:lnTo>
                  <a:lnTo>
                    <a:pt x="162" y="71"/>
                  </a:lnTo>
                  <a:lnTo>
                    <a:pt x="162" y="75"/>
                  </a:lnTo>
                  <a:lnTo>
                    <a:pt x="162" y="78"/>
                  </a:lnTo>
                  <a:lnTo>
                    <a:pt x="160" y="77"/>
                  </a:lnTo>
                  <a:lnTo>
                    <a:pt x="158" y="75"/>
                  </a:lnTo>
                  <a:lnTo>
                    <a:pt x="156" y="71"/>
                  </a:lnTo>
                  <a:lnTo>
                    <a:pt x="155" y="69"/>
                  </a:lnTo>
                  <a:lnTo>
                    <a:pt x="151" y="68"/>
                  </a:lnTo>
                  <a:lnTo>
                    <a:pt x="151" y="64"/>
                  </a:lnTo>
                  <a:lnTo>
                    <a:pt x="149" y="62"/>
                  </a:lnTo>
                  <a:lnTo>
                    <a:pt x="148" y="59"/>
                  </a:lnTo>
                  <a:lnTo>
                    <a:pt x="146" y="52"/>
                  </a:lnTo>
                  <a:lnTo>
                    <a:pt x="146" y="43"/>
                  </a:lnTo>
                  <a:lnTo>
                    <a:pt x="148" y="36"/>
                  </a:lnTo>
                  <a:lnTo>
                    <a:pt x="148" y="27"/>
                  </a:lnTo>
                  <a:lnTo>
                    <a:pt x="148" y="20"/>
                  </a:lnTo>
                  <a:lnTo>
                    <a:pt x="149" y="13"/>
                  </a:lnTo>
                  <a:lnTo>
                    <a:pt x="149" y="7"/>
                  </a:lnTo>
                  <a:lnTo>
                    <a:pt x="151" y="0"/>
                  </a:lnTo>
                  <a:lnTo>
                    <a:pt x="149" y="2"/>
                  </a:lnTo>
                  <a:lnTo>
                    <a:pt x="148" y="6"/>
                  </a:lnTo>
                  <a:lnTo>
                    <a:pt x="146" y="9"/>
                  </a:lnTo>
                  <a:lnTo>
                    <a:pt x="144" y="11"/>
                  </a:lnTo>
                  <a:lnTo>
                    <a:pt x="142" y="14"/>
                  </a:lnTo>
                  <a:lnTo>
                    <a:pt x="140" y="18"/>
                  </a:lnTo>
                  <a:lnTo>
                    <a:pt x="139" y="20"/>
                  </a:lnTo>
                  <a:lnTo>
                    <a:pt x="137" y="23"/>
                  </a:lnTo>
                  <a:lnTo>
                    <a:pt x="139" y="18"/>
                  </a:lnTo>
                  <a:lnTo>
                    <a:pt x="139" y="13"/>
                  </a:lnTo>
                  <a:lnTo>
                    <a:pt x="140" y="7"/>
                  </a:lnTo>
                  <a:lnTo>
                    <a:pt x="140" y="0"/>
                  </a:lnTo>
                  <a:lnTo>
                    <a:pt x="139" y="4"/>
                  </a:lnTo>
                  <a:lnTo>
                    <a:pt x="135" y="7"/>
                  </a:lnTo>
                  <a:lnTo>
                    <a:pt x="133" y="13"/>
                  </a:lnTo>
                  <a:lnTo>
                    <a:pt x="132" y="16"/>
                  </a:lnTo>
                  <a:lnTo>
                    <a:pt x="130" y="20"/>
                  </a:lnTo>
                  <a:lnTo>
                    <a:pt x="126" y="23"/>
                  </a:lnTo>
                  <a:lnTo>
                    <a:pt x="124" y="25"/>
                  </a:lnTo>
                  <a:lnTo>
                    <a:pt x="121" y="29"/>
                  </a:lnTo>
                  <a:lnTo>
                    <a:pt x="119" y="30"/>
                  </a:lnTo>
                  <a:lnTo>
                    <a:pt x="116" y="32"/>
                  </a:lnTo>
                  <a:lnTo>
                    <a:pt x="114" y="32"/>
                  </a:lnTo>
                  <a:lnTo>
                    <a:pt x="110" y="32"/>
                  </a:lnTo>
                  <a:lnTo>
                    <a:pt x="107" y="34"/>
                  </a:lnTo>
                  <a:lnTo>
                    <a:pt x="105" y="34"/>
                  </a:lnTo>
                  <a:lnTo>
                    <a:pt x="101" y="34"/>
                  </a:lnTo>
                  <a:lnTo>
                    <a:pt x="98" y="34"/>
                  </a:lnTo>
                  <a:lnTo>
                    <a:pt x="96" y="36"/>
                  </a:lnTo>
                  <a:lnTo>
                    <a:pt x="93" y="36"/>
                  </a:lnTo>
                  <a:lnTo>
                    <a:pt x="89" y="36"/>
                  </a:lnTo>
                  <a:lnTo>
                    <a:pt x="85" y="38"/>
                  </a:lnTo>
                  <a:lnTo>
                    <a:pt x="82" y="38"/>
                  </a:lnTo>
                  <a:lnTo>
                    <a:pt x="78" y="38"/>
                  </a:lnTo>
                  <a:lnTo>
                    <a:pt x="75" y="39"/>
                  </a:lnTo>
                  <a:lnTo>
                    <a:pt x="71" y="39"/>
                  </a:lnTo>
                  <a:lnTo>
                    <a:pt x="71" y="38"/>
                  </a:lnTo>
                  <a:lnTo>
                    <a:pt x="73" y="38"/>
                  </a:lnTo>
                  <a:lnTo>
                    <a:pt x="73" y="36"/>
                  </a:lnTo>
                  <a:lnTo>
                    <a:pt x="75" y="36"/>
                  </a:lnTo>
                  <a:lnTo>
                    <a:pt x="77" y="36"/>
                  </a:lnTo>
                  <a:lnTo>
                    <a:pt x="77" y="34"/>
                  </a:lnTo>
                  <a:lnTo>
                    <a:pt x="78" y="34"/>
                  </a:lnTo>
                  <a:lnTo>
                    <a:pt x="80" y="32"/>
                  </a:lnTo>
                  <a:lnTo>
                    <a:pt x="75" y="34"/>
                  </a:lnTo>
                  <a:lnTo>
                    <a:pt x="71" y="34"/>
                  </a:lnTo>
                  <a:lnTo>
                    <a:pt x="68" y="34"/>
                  </a:lnTo>
                  <a:lnTo>
                    <a:pt x="62" y="36"/>
                  </a:lnTo>
                  <a:lnTo>
                    <a:pt x="59" y="36"/>
                  </a:lnTo>
                  <a:lnTo>
                    <a:pt x="55" y="36"/>
                  </a:lnTo>
                  <a:lnTo>
                    <a:pt x="50" y="36"/>
                  </a:lnTo>
                  <a:lnTo>
                    <a:pt x="46" y="36"/>
                  </a:lnTo>
                  <a:lnTo>
                    <a:pt x="43" y="36"/>
                  </a:lnTo>
                  <a:lnTo>
                    <a:pt x="39" y="34"/>
                  </a:lnTo>
                  <a:lnTo>
                    <a:pt x="37" y="32"/>
                  </a:lnTo>
                  <a:lnTo>
                    <a:pt x="34" y="30"/>
                  </a:lnTo>
                  <a:lnTo>
                    <a:pt x="30" y="29"/>
                  </a:lnTo>
                  <a:lnTo>
                    <a:pt x="29" y="29"/>
                  </a:lnTo>
                  <a:lnTo>
                    <a:pt x="25" y="27"/>
                  </a:lnTo>
                  <a:lnTo>
                    <a:pt x="22" y="27"/>
                  </a:lnTo>
                  <a:lnTo>
                    <a:pt x="20" y="27"/>
                  </a:lnTo>
                  <a:lnTo>
                    <a:pt x="18" y="29"/>
                  </a:lnTo>
                  <a:lnTo>
                    <a:pt x="16" y="30"/>
                  </a:lnTo>
                  <a:lnTo>
                    <a:pt x="14" y="32"/>
                  </a:lnTo>
                  <a:lnTo>
                    <a:pt x="14" y="34"/>
                  </a:lnTo>
                  <a:lnTo>
                    <a:pt x="13" y="36"/>
                  </a:lnTo>
                  <a:lnTo>
                    <a:pt x="13" y="38"/>
                  </a:lnTo>
                  <a:lnTo>
                    <a:pt x="11" y="39"/>
                  </a:lnTo>
                  <a:lnTo>
                    <a:pt x="9" y="41"/>
                  </a:lnTo>
                  <a:lnTo>
                    <a:pt x="9" y="43"/>
                  </a:lnTo>
                  <a:lnTo>
                    <a:pt x="7" y="45"/>
                  </a:lnTo>
                  <a:lnTo>
                    <a:pt x="6" y="46"/>
                  </a:lnTo>
                  <a:lnTo>
                    <a:pt x="6" y="50"/>
                  </a:lnTo>
                  <a:lnTo>
                    <a:pt x="4" y="52"/>
                  </a:lnTo>
                  <a:lnTo>
                    <a:pt x="4" y="54"/>
                  </a:lnTo>
                  <a:lnTo>
                    <a:pt x="4" y="55"/>
                  </a:lnTo>
                  <a:lnTo>
                    <a:pt x="4" y="61"/>
                  </a:lnTo>
                  <a:lnTo>
                    <a:pt x="6" y="66"/>
                  </a:lnTo>
                  <a:lnTo>
                    <a:pt x="7" y="71"/>
                  </a:lnTo>
                  <a:lnTo>
                    <a:pt x="7" y="77"/>
                  </a:lnTo>
                  <a:lnTo>
                    <a:pt x="7" y="80"/>
                  </a:lnTo>
                  <a:lnTo>
                    <a:pt x="7" y="84"/>
                  </a:lnTo>
                  <a:lnTo>
                    <a:pt x="7" y="87"/>
                  </a:lnTo>
                  <a:lnTo>
                    <a:pt x="7" y="91"/>
                  </a:lnTo>
                  <a:lnTo>
                    <a:pt x="6" y="96"/>
                  </a:lnTo>
                  <a:lnTo>
                    <a:pt x="4" y="100"/>
                  </a:lnTo>
                  <a:lnTo>
                    <a:pt x="2" y="105"/>
                  </a:lnTo>
                  <a:lnTo>
                    <a:pt x="0" y="109"/>
                  </a:lnTo>
                  <a:lnTo>
                    <a:pt x="2" y="119"/>
                  </a:lnTo>
                  <a:lnTo>
                    <a:pt x="2" y="130"/>
                  </a:lnTo>
                  <a:lnTo>
                    <a:pt x="4" y="140"/>
                  </a:lnTo>
                  <a:lnTo>
                    <a:pt x="6" y="151"/>
                  </a:lnTo>
                  <a:lnTo>
                    <a:pt x="4" y="153"/>
                  </a:lnTo>
                  <a:lnTo>
                    <a:pt x="2" y="156"/>
                  </a:lnTo>
                  <a:lnTo>
                    <a:pt x="2" y="160"/>
                  </a:lnTo>
                  <a:lnTo>
                    <a:pt x="0" y="162"/>
                  </a:lnTo>
                  <a:lnTo>
                    <a:pt x="2" y="165"/>
                  </a:lnTo>
                  <a:lnTo>
                    <a:pt x="2" y="171"/>
                  </a:lnTo>
                  <a:lnTo>
                    <a:pt x="2" y="174"/>
                  </a:lnTo>
                  <a:lnTo>
                    <a:pt x="4" y="178"/>
                  </a:lnTo>
                  <a:lnTo>
                    <a:pt x="4" y="181"/>
                  </a:lnTo>
                  <a:lnTo>
                    <a:pt x="4" y="185"/>
                  </a:lnTo>
                  <a:lnTo>
                    <a:pt x="4" y="188"/>
                  </a:lnTo>
                  <a:lnTo>
                    <a:pt x="6" y="190"/>
                  </a:lnTo>
                  <a:lnTo>
                    <a:pt x="6" y="195"/>
                  </a:lnTo>
                  <a:lnTo>
                    <a:pt x="7" y="201"/>
                  </a:lnTo>
                  <a:lnTo>
                    <a:pt x="9" y="206"/>
                  </a:lnTo>
                  <a:lnTo>
                    <a:pt x="11" y="211"/>
                  </a:lnTo>
                  <a:lnTo>
                    <a:pt x="9" y="211"/>
                  </a:lnTo>
                  <a:lnTo>
                    <a:pt x="9" y="213"/>
                  </a:lnTo>
                  <a:lnTo>
                    <a:pt x="7" y="215"/>
                  </a:lnTo>
                  <a:lnTo>
                    <a:pt x="7" y="217"/>
                  </a:lnTo>
                  <a:lnTo>
                    <a:pt x="6" y="217"/>
                  </a:lnTo>
                  <a:lnTo>
                    <a:pt x="6" y="219"/>
                  </a:lnTo>
                  <a:lnTo>
                    <a:pt x="4" y="220"/>
                  </a:lnTo>
                  <a:lnTo>
                    <a:pt x="4" y="222"/>
                  </a:lnTo>
                  <a:lnTo>
                    <a:pt x="4" y="227"/>
                  </a:lnTo>
                  <a:lnTo>
                    <a:pt x="4" y="235"/>
                  </a:lnTo>
                  <a:lnTo>
                    <a:pt x="4" y="240"/>
                  </a:lnTo>
                  <a:lnTo>
                    <a:pt x="7" y="245"/>
                  </a:lnTo>
                  <a:close/>
                </a:path>
              </a:pathLst>
            </a:custGeom>
            <a:solidFill>
              <a:srgbClr val="D9B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54" name="Freeform 21"/>
            <p:cNvSpPr>
              <a:spLocks/>
            </p:cNvSpPr>
            <p:nvPr/>
          </p:nvSpPr>
          <p:spPr bwMode="auto">
            <a:xfrm>
              <a:off x="4706" y="2579"/>
              <a:ext cx="156" cy="190"/>
            </a:xfrm>
            <a:custGeom>
              <a:avLst/>
              <a:gdLst>
                <a:gd name="T0" fmla="*/ 149 w 156"/>
                <a:gd name="T1" fmla="*/ 140 h 190"/>
                <a:gd name="T2" fmla="*/ 142 w 156"/>
                <a:gd name="T3" fmla="*/ 137 h 190"/>
                <a:gd name="T4" fmla="*/ 136 w 156"/>
                <a:gd name="T5" fmla="*/ 128 h 190"/>
                <a:gd name="T6" fmla="*/ 140 w 156"/>
                <a:gd name="T7" fmla="*/ 112 h 190"/>
                <a:gd name="T8" fmla="*/ 138 w 156"/>
                <a:gd name="T9" fmla="*/ 89 h 190"/>
                <a:gd name="T10" fmla="*/ 127 w 156"/>
                <a:gd name="T11" fmla="*/ 75 h 190"/>
                <a:gd name="T12" fmla="*/ 119 w 156"/>
                <a:gd name="T13" fmla="*/ 66 h 190"/>
                <a:gd name="T14" fmla="*/ 117 w 156"/>
                <a:gd name="T15" fmla="*/ 75 h 190"/>
                <a:gd name="T16" fmla="*/ 111 w 156"/>
                <a:gd name="T17" fmla="*/ 71 h 190"/>
                <a:gd name="T18" fmla="*/ 104 w 156"/>
                <a:gd name="T19" fmla="*/ 62 h 190"/>
                <a:gd name="T20" fmla="*/ 101 w 156"/>
                <a:gd name="T21" fmla="*/ 36 h 190"/>
                <a:gd name="T22" fmla="*/ 104 w 156"/>
                <a:gd name="T23" fmla="*/ 7 h 190"/>
                <a:gd name="T24" fmla="*/ 101 w 156"/>
                <a:gd name="T25" fmla="*/ 9 h 190"/>
                <a:gd name="T26" fmla="*/ 94 w 156"/>
                <a:gd name="T27" fmla="*/ 20 h 190"/>
                <a:gd name="T28" fmla="*/ 94 w 156"/>
                <a:gd name="T29" fmla="*/ 7 h 190"/>
                <a:gd name="T30" fmla="*/ 88 w 156"/>
                <a:gd name="T31" fmla="*/ 13 h 190"/>
                <a:gd name="T32" fmla="*/ 79 w 156"/>
                <a:gd name="T33" fmla="*/ 25 h 190"/>
                <a:gd name="T34" fmla="*/ 69 w 156"/>
                <a:gd name="T35" fmla="*/ 32 h 190"/>
                <a:gd name="T36" fmla="*/ 56 w 156"/>
                <a:gd name="T37" fmla="*/ 34 h 190"/>
                <a:gd name="T38" fmla="*/ 42 w 156"/>
                <a:gd name="T39" fmla="*/ 36 h 190"/>
                <a:gd name="T40" fmla="*/ 30 w 156"/>
                <a:gd name="T41" fmla="*/ 39 h 190"/>
                <a:gd name="T42" fmla="*/ 30 w 156"/>
                <a:gd name="T43" fmla="*/ 54 h 190"/>
                <a:gd name="T44" fmla="*/ 26 w 156"/>
                <a:gd name="T45" fmla="*/ 62 h 190"/>
                <a:gd name="T46" fmla="*/ 17 w 156"/>
                <a:gd name="T47" fmla="*/ 66 h 190"/>
                <a:gd name="T48" fmla="*/ 10 w 156"/>
                <a:gd name="T49" fmla="*/ 71 h 190"/>
                <a:gd name="T50" fmla="*/ 3 w 156"/>
                <a:gd name="T51" fmla="*/ 78 h 190"/>
                <a:gd name="T52" fmla="*/ 0 w 156"/>
                <a:gd name="T53" fmla="*/ 89 h 190"/>
                <a:gd name="T54" fmla="*/ 3 w 156"/>
                <a:gd name="T55" fmla="*/ 103 h 190"/>
                <a:gd name="T56" fmla="*/ 17 w 156"/>
                <a:gd name="T57" fmla="*/ 109 h 190"/>
                <a:gd name="T58" fmla="*/ 33 w 156"/>
                <a:gd name="T59" fmla="*/ 110 h 190"/>
                <a:gd name="T60" fmla="*/ 48 w 156"/>
                <a:gd name="T61" fmla="*/ 114 h 190"/>
                <a:gd name="T62" fmla="*/ 60 w 156"/>
                <a:gd name="T63" fmla="*/ 117 h 190"/>
                <a:gd name="T64" fmla="*/ 71 w 156"/>
                <a:gd name="T65" fmla="*/ 121 h 190"/>
                <a:gd name="T66" fmla="*/ 79 w 156"/>
                <a:gd name="T67" fmla="*/ 126 h 190"/>
                <a:gd name="T68" fmla="*/ 87 w 156"/>
                <a:gd name="T69" fmla="*/ 130 h 190"/>
                <a:gd name="T70" fmla="*/ 94 w 156"/>
                <a:gd name="T71" fmla="*/ 133 h 190"/>
                <a:gd name="T72" fmla="*/ 99 w 156"/>
                <a:gd name="T73" fmla="*/ 139 h 190"/>
                <a:gd name="T74" fmla="*/ 101 w 156"/>
                <a:gd name="T75" fmla="*/ 146 h 190"/>
                <a:gd name="T76" fmla="*/ 99 w 156"/>
                <a:gd name="T77" fmla="*/ 153 h 190"/>
                <a:gd name="T78" fmla="*/ 94 w 156"/>
                <a:gd name="T79" fmla="*/ 158 h 190"/>
                <a:gd name="T80" fmla="*/ 88 w 156"/>
                <a:gd name="T81" fmla="*/ 162 h 190"/>
                <a:gd name="T82" fmla="*/ 81 w 156"/>
                <a:gd name="T83" fmla="*/ 165 h 190"/>
                <a:gd name="T84" fmla="*/ 76 w 156"/>
                <a:gd name="T85" fmla="*/ 167 h 190"/>
                <a:gd name="T86" fmla="*/ 72 w 156"/>
                <a:gd name="T87" fmla="*/ 167 h 190"/>
                <a:gd name="T88" fmla="*/ 67 w 156"/>
                <a:gd name="T89" fmla="*/ 169 h 190"/>
                <a:gd name="T90" fmla="*/ 62 w 156"/>
                <a:gd name="T91" fmla="*/ 171 h 190"/>
                <a:gd name="T92" fmla="*/ 60 w 156"/>
                <a:gd name="T93" fmla="*/ 181 h 190"/>
                <a:gd name="T94" fmla="*/ 63 w 156"/>
                <a:gd name="T95" fmla="*/ 187 h 190"/>
                <a:gd name="T96" fmla="*/ 69 w 156"/>
                <a:gd name="T97" fmla="*/ 190 h 190"/>
                <a:gd name="T98" fmla="*/ 79 w 156"/>
                <a:gd name="T99" fmla="*/ 190 h 190"/>
                <a:gd name="T100" fmla="*/ 95 w 156"/>
                <a:gd name="T101" fmla="*/ 188 h 190"/>
                <a:gd name="T102" fmla="*/ 106 w 156"/>
                <a:gd name="T103" fmla="*/ 185 h 190"/>
                <a:gd name="T104" fmla="*/ 115 w 156"/>
                <a:gd name="T105" fmla="*/ 179 h 190"/>
                <a:gd name="T106" fmla="*/ 124 w 156"/>
                <a:gd name="T107" fmla="*/ 174 h 190"/>
                <a:gd name="T108" fmla="*/ 133 w 156"/>
                <a:gd name="T109" fmla="*/ 169 h 190"/>
                <a:gd name="T110" fmla="*/ 143 w 156"/>
                <a:gd name="T111" fmla="*/ 158 h 190"/>
                <a:gd name="T112" fmla="*/ 154 w 156"/>
                <a:gd name="T113" fmla="*/ 144 h 1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56"/>
                <a:gd name="T172" fmla="*/ 0 h 190"/>
                <a:gd name="T173" fmla="*/ 156 w 156"/>
                <a:gd name="T174" fmla="*/ 190 h 19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56" h="190">
                  <a:moveTo>
                    <a:pt x="156" y="140"/>
                  </a:moveTo>
                  <a:lnTo>
                    <a:pt x="154" y="140"/>
                  </a:lnTo>
                  <a:lnTo>
                    <a:pt x="152" y="140"/>
                  </a:lnTo>
                  <a:lnTo>
                    <a:pt x="149" y="140"/>
                  </a:lnTo>
                  <a:lnTo>
                    <a:pt x="147" y="139"/>
                  </a:lnTo>
                  <a:lnTo>
                    <a:pt x="145" y="139"/>
                  </a:lnTo>
                  <a:lnTo>
                    <a:pt x="143" y="139"/>
                  </a:lnTo>
                  <a:lnTo>
                    <a:pt x="142" y="137"/>
                  </a:lnTo>
                  <a:lnTo>
                    <a:pt x="140" y="137"/>
                  </a:lnTo>
                  <a:lnTo>
                    <a:pt x="138" y="133"/>
                  </a:lnTo>
                  <a:lnTo>
                    <a:pt x="136" y="132"/>
                  </a:lnTo>
                  <a:lnTo>
                    <a:pt x="136" y="128"/>
                  </a:lnTo>
                  <a:lnTo>
                    <a:pt x="134" y="124"/>
                  </a:lnTo>
                  <a:lnTo>
                    <a:pt x="136" y="121"/>
                  </a:lnTo>
                  <a:lnTo>
                    <a:pt x="138" y="116"/>
                  </a:lnTo>
                  <a:lnTo>
                    <a:pt x="140" y="112"/>
                  </a:lnTo>
                  <a:lnTo>
                    <a:pt x="140" y="107"/>
                  </a:lnTo>
                  <a:lnTo>
                    <a:pt x="140" y="101"/>
                  </a:lnTo>
                  <a:lnTo>
                    <a:pt x="138" y="94"/>
                  </a:lnTo>
                  <a:lnTo>
                    <a:pt x="138" y="89"/>
                  </a:lnTo>
                  <a:lnTo>
                    <a:pt x="134" y="84"/>
                  </a:lnTo>
                  <a:lnTo>
                    <a:pt x="133" y="80"/>
                  </a:lnTo>
                  <a:lnTo>
                    <a:pt x="131" y="78"/>
                  </a:lnTo>
                  <a:lnTo>
                    <a:pt x="127" y="75"/>
                  </a:lnTo>
                  <a:lnTo>
                    <a:pt x="126" y="73"/>
                  </a:lnTo>
                  <a:lnTo>
                    <a:pt x="122" y="69"/>
                  </a:lnTo>
                  <a:lnTo>
                    <a:pt x="120" y="68"/>
                  </a:lnTo>
                  <a:lnTo>
                    <a:pt x="119" y="66"/>
                  </a:lnTo>
                  <a:lnTo>
                    <a:pt x="115" y="62"/>
                  </a:lnTo>
                  <a:lnTo>
                    <a:pt x="115" y="68"/>
                  </a:lnTo>
                  <a:lnTo>
                    <a:pt x="117" y="71"/>
                  </a:lnTo>
                  <a:lnTo>
                    <a:pt x="117" y="75"/>
                  </a:lnTo>
                  <a:lnTo>
                    <a:pt x="117" y="78"/>
                  </a:lnTo>
                  <a:lnTo>
                    <a:pt x="115" y="77"/>
                  </a:lnTo>
                  <a:lnTo>
                    <a:pt x="113" y="75"/>
                  </a:lnTo>
                  <a:lnTo>
                    <a:pt x="111" y="71"/>
                  </a:lnTo>
                  <a:lnTo>
                    <a:pt x="110" y="69"/>
                  </a:lnTo>
                  <a:lnTo>
                    <a:pt x="106" y="68"/>
                  </a:lnTo>
                  <a:lnTo>
                    <a:pt x="104" y="64"/>
                  </a:lnTo>
                  <a:lnTo>
                    <a:pt x="104" y="62"/>
                  </a:lnTo>
                  <a:lnTo>
                    <a:pt x="103" y="59"/>
                  </a:lnTo>
                  <a:lnTo>
                    <a:pt x="101" y="52"/>
                  </a:lnTo>
                  <a:lnTo>
                    <a:pt x="101" y="43"/>
                  </a:lnTo>
                  <a:lnTo>
                    <a:pt x="101" y="36"/>
                  </a:lnTo>
                  <a:lnTo>
                    <a:pt x="103" y="27"/>
                  </a:lnTo>
                  <a:lnTo>
                    <a:pt x="103" y="20"/>
                  </a:lnTo>
                  <a:lnTo>
                    <a:pt x="104" y="14"/>
                  </a:lnTo>
                  <a:lnTo>
                    <a:pt x="104" y="7"/>
                  </a:lnTo>
                  <a:lnTo>
                    <a:pt x="106" y="0"/>
                  </a:lnTo>
                  <a:lnTo>
                    <a:pt x="104" y="2"/>
                  </a:lnTo>
                  <a:lnTo>
                    <a:pt x="103" y="6"/>
                  </a:lnTo>
                  <a:lnTo>
                    <a:pt x="101" y="9"/>
                  </a:lnTo>
                  <a:lnTo>
                    <a:pt x="99" y="11"/>
                  </a:lnTo>
                  <a:lnTo>
                    <a:pt x="97" y="14"/>
                  </a:lnTo>
                  <a:lnTo>
                    <a:pt x="95" y="18"/>
                  </a:lnTo>
                  <a:lnTo>
                    <a:pt x="94" y="20"/>
                  </a:lnTo>
                  <a:lnTo>
                    <a:pt x="92" y="23"/>
                  </a:lnTo>
                  <a:lnTo>
                    <a:pt x="92" y="18"/>
                  </a:lnTo>
                  <a:lnTo>
                    <a:pt x="94" y="13"/>
                  </a:lnTo>
                  <a:lnTo>
                    <a:pt x="94" y="7"/>
                  </a:lnTo>
                  <a:lnTo>
                    <a:pt x="95" y="0"/>
                  </a:lnTo>
                  <a:lnTo>
                    <a:pt x="94" y="4"/>
                  </a:lnTo>
                  <a:lnTo>
                    <a:pt x="90" y="9"/>
                  </a:lnTo>
                  <a:lnTo>
                    <a:pt x="88" y="13"/>
                  </a:lnTo>
                  <a:lnTo>
                    <a:pt x="87" y="16"/>
                  </a:lnTo>
                  <a:lnTo>
                    <a:pt x="83" y="20"/>
                  </a:lnTo>
                  <a:lnTo>
                    <a:pt x="81" y="23"/>
                  </a:lnTo>
                  <a:lnTo>
                    <a:pt x="79" y="25"/>
                  </a:lnTo>
                  <a:lnTo>
                    <a:pt x="76" y="29"/>
                  </a:lnTo>
                  <a:lnTo>
                    <a:pt x="74" y="30"/>
                  </a:lnTo>
                  <a:lnTo>
                    <a:pt x="71" y="32"/>
                  </a:lnTo>
                  <a:lnTo>
                    <a:pt x="69" y="32"/>
                  </a:lnTo>
                  <a:lnTo>
                    <a:pt x="65" y="32"/>
                  </a:lnTo>
                  <a:lnTo>
                    <a:pt x="62" y="34"/>
                  </a:lnTo>
                  <a:lnTo>
                    <a:pt x="60" y="34"/>
                  </a:lnTo>
                  <a:lnTo>
                    <a:pt x="56" y="34"/>
                  </a:lnTo>
                  <a:lnTo>
                    <a:pt x="53" y="34"/>
                  </a:lnTo>
                  <a:lnTo>
                    <a:pt x="49" y="36"/>
                  </a:lnTo>
                  <a:lnTo>
                    <a:pt x="48" y="36"/>
                  </a:lnTo>
                  <a:lnTo>
                    <a:pt x="42" y="36"/>
                  </a:lnTo>
                  <a:lnTo>
                    <a:pt x="40" y="38"/>
                  </a:lnTo>
                  <a:lnTo>
                    <a:pt x="37" y="38"/>
                  </a:lnTo>
                  <a:lnTo>
                    <a:pt x="33" y="38"/>
                  </a:lnTo>
                  <a:lnTo>
                    <a:pt x="30" y="39"/>
                  </a:lnTo>
                  <a:lnTo>
                    <a:pt x="26" y="39"/>
                  </a:lnTo>
                  <a:lnTo>
                    <a:pt x="26" y="43"/>
                  </a:lnTo>
                  <a:lnTo>
                    <a:pt x="28" y="48"/>
                  </a:lnTo>
                  <a:lnTo>
                    <a:pt x="30" y="54"/>
                  </a:lnTo>
                  <a:lnTo>
                    <a:pt x="30" y="57"/>
                  </a:lnTo>
                  <a:lnTo>
                    <a:pt x="28" y="59"/>
                  </a:lnTo>
                  <a:lnTo>
                    <a:pt x="26" y="61"/>
                  </a:lnTo>
                  <a:lnTo>
                    <a:pt x="26" y="62"/>
                  </a:lnTo>
                  <a:lnTo>
                    <a:pt x="24" y="62"/>
                  </a:lnTo>
                  <a:lnTo>
                    <a:pt x="23" y="64"/>
                  </a:lnTo>
                  <a:lnTo>
                    <a:pt x="21" y="64"/>
                  </a:lnTo>
                  <a:lnTo>
                    <a:pt x="17" y="66"/>
                  </a:lnTo>
                  <a:lnTo>
                    <a:pt x="17" y="68"/>
                  </a:lnTo>
                  <a:lnTo>
                    <a:pt x="16" y="68"/>
                  </a:lnTo>
                  <a:lnTo>
                    <a:pt x="12" y="69"/>
                  </a:lnTo>
                  <a:lnTo>
                    <a:pt x="10" y="71"/>
                  </a:lnTo>
                  <a:lnTo>
                    <a:pt x="8" y="73"/>
                  </a:lnTo>
                  <a:lnTo>
                    <a:pt x="7" y="75"/>
                  </a:lnTo>
                  <a:lnTo>
                    <a:pt x="5" y="77"/>
                  </a:lnTo>
                  <a:lnTo>
                    <a:pt x="3" y="78"/>
                  </a:lnTo>
                  <a:lnTo>
                    <a:pt x="1" y="80"/>
                  </a:lnTo>
                  <a:lnTo>
                    <a:pt x="1" y="82"/>
                  </a:lnTo>
                  <a:lnTo>
                    <a:pt x="0" y="85"/>
                  </a:lnTo>
                  <a:lnTo>
                    <a:pt x="0" y="89"/>
                  </a:lnTo>
                  <a:lnTo>
                    <a:pt x="0" y="93"/>
                  </a:lnTo>
                  <a:lnTo>
                    <a:pt x="0" y="96"/>
                  </a:lnTo>
                  <a:lnTo>
                    <a:pt x="1" y="100"/>
                  </a:lnTo>
                  <a:lnTo>
                    <a:pt x="3" y="103"/>
                  </a:lnTo>
                  <a:lnTo>
                    <a:pt x="5" y="105"/>
                  </a:lnTo>
                  <a:lnTo>
                    <a:pt x="8" y="107"/>
                  </a:lnTo>
                  <a:lnTo>
                    <a:pt x="14" y="109"/>
                  </a:lnTo>
                  <a:lnTo>
                    <a:pt x="17" y="109"/>
                  </a:lnTo>
                  <a:lnTo>
                    <a:pt x="21" y="109"/>
                  </a:lnTo>
                  <a:lnTo>
                    <a:pt x="24" y="110"/>
                  </a:lnTo>
                  <a:lnTo>
                    <a:pt x="30" y="110"/>
                  </a:lnTo>
                  <a:lnTo>
                    <a:pt x="33" y="110"/>
                  </a:lnTo>
                  <a:lnTo>
                    <a:pt x="37" y="110"/>
                  </a:lnTo>
                  <a:lnTo>
                    <a:pt x="40" y="112"/>
                  </a:lnTo>
                  <a:lnTo>
                    <a:pt x="44" y="112"/>
                  </a:lnTo>
                  <a:lnTo>
                    <a:pt x="48" y="114"/>
                  </a:lnTo>
                  <a:lnTo>
                    <a:pt x="51" y="114"/>
                  </a:lnTo>
                  <a:lnTo>
                    <a:pt x="53" y="116"/>
                  </a:lnTo>
                  <a:lnTo>
                    <a:pt x="56" y="116"/>
                  </a:lnTo>
                  <a:lnTo>
                    <a:pt x="60" y="117"/>
                  </a:lnTo>
                  <a:lnTo>
                    <a:pt x="63" y="117"/>
                  </a:lnTo>
                  <a:lnTo>
                    <a:pt x="65" y="119"/>
                  </a:lnTo>
                  <a:lnTo>
                    <a:pt x="67" y="121"/>
                  </a:lnTo>
                  <a:lnTo>
                    <a:pt x="71" y="121"/>
                  </a:lnTo>
                  <a:lnTo>
                    <a:pt x="72" y="123"/>
                  </a:lnTo>
                  <a:lnTo>
                    <a:pt x="74" y="123"/>
                  </a:lnTo>
                  <a:lnTo>
                    <a:pt x="78" y="124"/>
                  </a:lnTo>
                  <a:lnTo>
                    <a:pt x="79" y="126"/>
                  </a:lnTo>
                  <a:lnTo>
                    <a:pt x="81" y="126"/>
                  </a:lnTo>
                  <a:lnTo>
                    <a:pt x="83" y="128"/>
                  </a:lnTo>
                  <a:lnTo>
                    <a:pt x="85" y="128"/>
                  </a:lnTo>
                  <a:lnTo>
                    <a:pt x="87" y="130"/>
                  </a:lnTo>
                  <a:lnTo>
                    <a:pt x="88" y="130"/>
                  </a:lnTo>
                  <a:lnTo>
                    <a:pt x="90" y="132"/>
                  </a:lnTo>
                  <a:lnTo>
                    <a:pt x="92" y="132"/>
                  </a:lnTo>
                  <a:lnTo>
                    <a:pt x="94" y="133"/>
                  </a:lnTo>
                  <a:lnTo>
                    <a:pt x="94" y="135"/>
                  </a:lnTo>
                  <a:lnTo>
                    <a:pt x="95" y="135"/>
                  </a:lnTo>
                  <a:lnTo>
                    <a:pt x="97" y="137"/>
                  </a:lnTo>
                  <a:lnTo>
                    <a:pt x="99" y="139"/>
                  </a:lnTo>
                  <a:lnTo>
                    <a:pt x="99" y="140"/>
                  </a:lnTo>
                  <a:lnTo>
                    <a:pt x="101" y="142"/>
                  </a:lnTo>
                  <a:lnTo>
                    <a:pt x="101" y="144"/>
                  </a:lnTo>
                  <a:lnTo>
                    <a:pt x="101" y="146"/>
                  </a:lnTo>
                  <a:lnTo>
                    <a:pt x="101" y="148"/>
                  </a:lnTo>
                  <a:lnTo>
                    <a:pt x="101" y="149"/>
                  </a:lnTo>
                  <a:lnTo>
                    <a:pt x="101" y="151"/>
                  </a:lnTo>
                  <a:lnTo>
                    <a:pt x="99" y="153"/>
                  </a:lnTo>
                  <a:lnTo>
                    <a:pt x="99" y="155"/>
                  </a:lnTo>
                  <a:lnTo>
                    <a:pt x="97" y="156"/>
                  </a:lnTo>
                  <a:lnTo>
                    <a:pt x="95" y="156"/>
                  </a:lnTo>
                  <a:lnTo>
                    <a:pt x="94" y="158"/>
                  </a:lnTo>
                  <a:lnTo>
                    <a:pt x="92" y="160"/>
                  </a:lnTo>
                  <a:lnTo>
                    <a:pt x="90" y="162"/>
                  </a:lnTo>
                  <a:lnTo>
                    <a:pt x="88" y="162"/>
                  </a:lnTo>
                  <a:lnTo>
                    <a:pt x="87" y="164"/>
                  </a:lnTo>
                  <a:lnTo>
                    <a:pt x="85" y="164"/>
                  </a:lnTo>
                  <a:lnTo>
                    <a:pt x="83" y="164"/>
                  </a:lnTo>
                  <a:lnTo>
                    <a:pt x="81" y="165"/>
                  </a:lnTo>
                  <a:lnTo>
                    <a:pt x="79" y="165"/>
                  </a:lnTo>
                  <a:lnTo>
                    <a:pt x="78" y="165"/>
                  </a:lnTo>
                  <a:lnTo>
                    <a:pt x="76" y="167"/>
                  </a:lnTo>
                  <a:lnTo>
                    <a:pt x="74" y="167"/>
                  </a:lnTo>
                  <a:lnTo>
                    <a:pt x="72" y="167"/>
                  </a:lnTo>
                  <a:lnTo>
                    <a:pt x="71" y="167"/>
                  </a:lnTo>
                  <a:lnTo>
                    <a:pt x="71" y="169"/>
                  </a:lnTo>
                  <a:lnTo>
                    <a:pt x="69" y="169"/>
                  </a:lnTo>
                  <a:lnTo>
                    <a:pt x="67" y="169"/>
                  </a:lnTo>
                  <a:lnTo>
                    <a:pt x="65" y="169"/>
                  </a:lnTo>
                  <a:lnTo>
                    <a:pt x="63" y="169"/>
                  </a:lnTo>
                  <a:lnTo>
                    <a:pt x="62" y="169"/>
                  </a:lnTo>
                  <a:lnTo>
                    <a:pt x="62" y="171"/>
                  </a:lnTo>
                  <a:lnTo>
                    <a:pt x="60" y="171"/>
                  </a:lnTo>
                  <a:lnTo>
                    <a:pt x="58" y="174"/>
                  </a:lnTo>
                  <a:lnTo>
                    <a:pt x="58" y="178"/>
                  </a:lnTo>
                  <a:lnTo>
                    <a:pt x="60" y="181"/>
                  </a:lnTo>
                  <a:lnTo>
                    <a:pt x="60" y="183"/>
                  </a:lnTo>
                  <a:lnTo>
                    <a:pt x="62" y="185"/>
                  </a:lnTo>
                  <a:lnTo>
                    <a:pt x="62" y="187"/>
                  </a:lnTo>
                  <a:lnTo>
                    <a:pt x="63" y="187"/>
                  </a:lnTo>
                  <a:lnTo>
                    <a:pt x="63" y="188"/>
                  </a:lnTo>
                  <a:lnTo>
                    <a:pt x="65" y="190"/>
                  </a:lnTo>
                  <a:lnTo>
                    <a:pt x="67" y="190"/>
                  </a:lnTo>
                  <a:lnTo>
                    <a:pt x="69" y="190"/>
                  </a:lnTo>
                  <a:lnTo>
                    <a:pt x="72" y="190"/>
                  </a:lnTo>
                  <a:lnTo>
                    <a:pt x="76" y="190"/>
                  </a:lnTo>
                  <a:lnTo>
                    <a:pt x="79" y="190"/>
                  </a:lnTo>
                  <a:lnTo>
                    <a:pt x="85" y="190"/>
                  </a:lnTo>
                  <a:lnTo>
                    <a:pt x="88" y="190"/>
                  </a:lnTo>
                  <a:lnTo>
                    <a:pt x="92" y="190"/>
                  </a:lnTo>
                  <a:lnTo>
                    <a:pt x="95" y="188"/>
                  </a:lnTo>
                  <a:lnTo>
                    <a:pt x="99" y="188"/>
                  </a:lnTo>
                  <a:lnTo>
                    <a:pt x="101" y="187"/>
                  </a:lnTo>
                  <a:lnTo>
                    <a:pt x="104" y="187"/>
                  </a:lnTo>
                  <a:lnTo>
                    <a:pt x="106" y="185"/>
                  </a:lnTo>
                  <a:lnTo>
                    <a:pt x="108" y="183"/>
                  </a:lnTo>
                  <a:lnTo>
                    <a:pt x="111" y="183"/>
                  </a:lnTo>
                  <a:lnTo>
                    <a:pt x="113" y="181"/>
                  </a:lnTo>
                  <a:lnTo>
                    <a:pt x="115" y="179"/>
                  </a:lnTo>
                  <a:lnTo>
                    <a:pt x="119" y="179"/>
                  </a:lnTo>
                  <a:lnTo>
                    <a:pt x="120" y="178"/>
                  </a:lnTo>
                  <a:lnTo>
                    <a:pt x="122" y="176"/>
                  </a:lnTo>
                  <a:lnTo>
                    <a:pt x="124" y="174"/>
                  </a:lnTo>
                  <a:lnTo>
                    <a:pt x="127" y="174"/>
                  </a:lnTo>
                  <a:lnTo>
                    <a:pt x="129" y="172"/>
                  </a:lnTo>
                  <a:lnTo>
                    <a:pt x="131" y="171"/>
                  </a:lnTo>
                  <a:lnTo>
                    <a:pt x="133" y="169"/>
                  </a:lnTo>
                  <a:lnTo>
                    <a:pt x="134" y="167"/>
                  </a:lnTo>
                  <a:lnTo>
                    <a:pt x="138" y="164"/>
                  </a:lnTo>
                  <a:lnTo>
                    <a:pt x="142" y="162"/>
                  </a:lnTo>
                  <a:lnTo>
                    <a:pt x="143" y="158"/>
                  </a:lnTo>
                  <a:lnTo>
                    <a:pt x="147" y="155"/>
                  </a:lnTo>
                  <a:lnTo>
                    <a:pt x="149" y="151"/>
                  </a:lnTo>
                  <a:lnTo>
                    <a:pt x="150" y="148"/>
                  </a:lnTo>
                  <a:lnTo>
                    <a:pt x="154" y="144"/>
                  </a:lnTo>
                  <a:lnTo>
                    <a:pt x="156" y="140"/>
                  </a:lnTo>
                  <a:close/>
                </a:path>
              </a:pathLst>
            </a:custGeom>
            <a:solidFill>
              <a:srgbClr val="FFF2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56" name="Freeform 22"/>
            <p:cNvSpPr>
              <a:spLocks/>
            </p:cNvSpPr>
            <p:nvPr/>
          </p:nvSpPr>
          <p:spPr bwMode="auto">
            <a:xfrm>
              <a:off x="4661" y="2688"/>
              <a:ext cx="57" cy="78"/>
            </a:xfrm>
            <a:custGeom>
              <a:avLst/>
              <a:gdLst>
                <a:gd name="T0" fmla="*/ 30 w 57"/>
                <a:gd name="T1" fmla="*/ 5 h 78"/>
                <a:gd name="T2" fmla="*/ 27 w 57"/>
                <a:gd name="T3" fmla="*/ 12 h 78"/>
                <a:gd name="T4" fmla="*/ 23 w 57"/>
                <a:gd name="T5" fmla="*/ 19 h 78"/>
                <a:gd name="T6" fmla="*/ 18 w 57"/>
                <a:gd name="T7" fmla="*/ 26 h 78"/>
                <a:gd name="T8" fmla="*/ 14 w 57"/>
                <a:gd name="T9" fmla="*/ 31 h 78"/>
                <a:gd name="T10" fmla="*/ 11 w 57"/>
                <a:gd name="T11" fmla="*/ 37 h 78"/>
                <a:gd name="T12" fmla="*/ 7 w 57"/>
                <a:gd name="T13" fmla="*/ 39 h 78"/>
                <a:gd name="T14" fmla="*/ 6 w 57"/>
                <a:gd name="T15" fmla="*/ 42 h 78"/>
                <a:gd name="T16" fmla="*/ 2 w 57"/>
                <a:gd name="T17" fmla="*/ 47 h 78"/>
                <a:gd name="T18" fmla="*/ 0 w 57"/>
                <a:gd name="T19" fmla="*/ 58 h 78"/>
                <a:gd name="T20" fmla="*/ 4 w 57"/>
                <a:gd name="T21" fmla="*/ 69 h 78"/>
                <a:gd name="T22" fmla="*/ 7 w 57"/>
                <a:gd name="T23" fmla="*/ 72 h 78"/>
                <a:gd name="T24" fmla="*/ 11 w 57"/>
                <a:gd name="T25" fmla="*/ 76 h 78"/>
                <a:gd name="T26" fmla="*/ 14 w 57"/>
                <a:gd name="T27" fmla="*/ 76 h 78"/>
                <a:gd name="T28" fmla="*/ 18 w 57"/>
                <a:gd name="T29" fmla="*/ 76 h 78"/>
                <a:gd name="T30" fmla="*/ 23 w 57"/>
                <a:gd name="T31" fmla="*/ 78 h 78"/>
                <a:gd name="T32" fmla="*/ 29 w 57"/>
                <a:gd name="T33" fmla="*/ 78 h 78"/>
                <a:gd name="T34" fmla="*/ 34 w 57"/>
                <a:gd name="T35" fmla="*/ 78 h 78"/>
                <a:gd name="T36" fmla="*/ 39 w 57"/>
                <a:gd name="T37" fmla="*/ 76 h 78"/>
                <a:gd name="T38" fmla="*/ 45 w 57"/>
                <a:gd name="T39" fmla="*/ 76 h 78"/>
                <a:gd name="T40" fmla="*/ 48 w 57"/>
                <a:gd name="T41" fmla="*/ 74 h 78"/>
                <a:gd name="T42" fmla="*/ 52 w 57"/>
                <a:gd name="T43" fmla="*/ 70 h 78"/>
                <a:gd name="T44" fmla="*/ 55 w 57"/>
                <a:gd name="T45" fmla="*/ 67 h 78"/>
                <a:gd name="T46" fmla="*/ 57 w 57"/>
                <a:gd name="T47" fmla="*/ 60 h 78"/>
                <a:gd name="T48" fmla="*/ 53 w 57"/>
                <a:gd name="T49" fmla="*/ 56 h 78"/>
                <a:gd name="T50" fmla="*/ 50 w 57"/>
                <a:gd name="T51" fmla="*/ 55 h 78"/>
                <a:gd name="T52" fmla="*/ 46 w 57"/>
                <a:gd name="T53" fmla="*/ 56 h 78"/>
                <a:gd name="T54" fmla="*/ 45 w 57"/>
                <a:gd name="T55" fmla="*/ 58 h 78"/>
                <a:gd name="T56" fmla="*/ 41 w 57"/>
                <a:gd name="T57" fmla="*/ 56 h 78"/>
                <a:gd name="T58" fmla="*/ 37 w 57"/>
                <a:gd name="T59" fmla="*/ 55 h 78"/>
                <a:gd name="T60" fmla="*/ 37 w 57"/>
                <a:gd name="T61" fmla="*/ 53 h 78"/>
                <a:gd name="T62" fmla="*/ 43 w 57"/>
                <a:gd name="T63" fmla="*/ 49 h 78"/>
                <a:gd name="T64" fmla="*/ 46 w 57"/>
                <a:gd name="T65" fmla="*/ 44 h 78"/>
                <a:gd name="T66" fmla="*/ 48 w 57"/>
                <a:gd name="T67" fmla="*/ 35 h 78"/>
                <a:gd name="T68" fmla="*/ 46 w 57"/>
                <a:gd name="T69" fmla="*/ 24 h 78"/>
                <a:gd name="T70" fmla="*/ 48 w 57"/>
                <a:gd name="T71" fmla="*/ 15 h 78"/>
                <a:gd name="T72" fmla="*/ 46 w 57"/>
                <a:gd name="T73" fmla="*/ 10 h 78"/>
                <a:gd name="T74" fmla="*/ 45 w 57"/>
                <a:gd name="T75" fmla="*/ 8 h 78"/>
                <a:gd name="T76" fmla="*/ 41 w 57"/>
                <a:gd name="T77" fmla="*/ 7 h 78"/>
                <a:gd name="T78" fmla="*/ 37 w 57"/>
                <a:gd name="T79" fmla="*/ 5 h 78"/>
                <a:gd name="T80" fmla="*/ 37 w 57"/>
                <a:gd name="T81" fmla="*/ 3 h 78"/>
                <a:gd name="T82" fmla="*/ 36 w 57"/>
                <a:gd name="T83" fmla="*/ 1 h 78"/>
                <a:gd name="T84" fmla="*/ 34 w 57"/>
                <a:gd name="T85" fmla="*/ 1 h 7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7"/>
                <a:gd name="T130" fmla="*/ 0 h 78"/>
                <a:gd name="T131" fmla="*/ 57 w 57"/>
                <a:gd name="T132" fmla="*/ 78 h 7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7" h="78">
                  <a:moveTo>
                    <a:pt x="34" y="1"/>
                  </a:moveTo>
                  <a:lnTo>
                    <a:pt x="32" y="3"/>
                  </a:lnTo>
                  <a:lnTo>
                    <a:pt x="30" y="5"/>
                  </a:lnTo>
                  <a:lnTo>
                    <a:pt x="30" y="7"/>
                  </a:lnTo>
                  <a:lnTo>
                    <a:pt x="29" y="10"/>
                  </a:lnTo>
                  <a:lnTo>
                    <a:pt x="27" y="12"/>
                  </a:lnTo>
                  <a:lnTo>
                    <a:pt x="25" y="15"/>
                  </a:lnTo>
                  <a:lnTo>
                    <a:pt x="23" y="17"/>
                  </a:lnTo>
                  <a:lnTo>
                    <a:pt x="23" y="19"/>
                  </a:lnTo>
                  <a:lnTo>
                    <a:pt x="22" y="21"/>
                  </a:lnTo>
                  <a:lnTo>
                    <a:pt x="20" y="23"/>
                  </a:lnTo>
                  <a:lnTo>
                    <a:pt x="18" y="26"/>
                  </a:lnTo>
                  <a:lnTo>
                    <a:pt x="16" y="28"/>
                  </a:lnTo>
                  <a:lnTo>
                    <a:pt x="16" y="30"/>
                  </a:lnTo>
                  <a:lnTo>
                    <a:pt x="14" y="31"/>
                  </a:lnTo>
                  <a:lnTo>
                    <a:pt x="13" y="33"/>
                  </a:lnTo>
                  <a:lnTo>
                    <a:pt x="11" y="35"/>
                  </a:lnTo>
                  <a:lnTo>
                    <a:pt x="11" y="37"/>
                  </a:lnTo>
                  <a:lnTo>
                    <a:pt x="9" y="37"/>
                  </a:lnTo>
                  <a:lnTo>
                    <a:pt x="9" y="39"/>
                  </a:lnTo>
                  <a:lnTo>
                    <a:pt x="7" y="39"/>
                  </a:lnTo>
                  <a:lnTo>
                    <a:pt x="7" y="40"/>
                  </a:lnTo>
                  <a:lnTo>
                    <a:pt x="6" y="40"/>
                  </a:lnTo>
                  <a:lnTo>
                    <a:pt x="6" y="42"/>
                  </a:lnTo>
                  <a:lnTo>
                    <a:pt x="4" y="42"/>
                  </a:lnTo>
                  <a:lnTo>
                    <a:pt x="2" y="46"/>
                  </a:lnTo>
                  <a:lnTo>
                    <a:pt x="2" y="47"/>
                  </a:lnTo>
                  <a:lnTo>
                    <a:pt x="0" y="51"/>
                  </a:lnTo>
                  <a:lnTo>
                    <a:pt x="0" y="55"/>
                  </a:lnTo>
                  <a:lnTo>
                    <a:pt x="0" y="58"/>
                  </a:lnTo>
                  <a:lnTo>
                    <a:pt x="0" y="62"/>
                  </a:lnTo>
                  <a:lnTo>
                    <a:pt x="2" y="65"/>
                  </a:lnTo>
                  <a:lnTo>
                    <a:pt x="4" y="69"/>
                  </a:lnTo>
                  <a:lnTo>
                    <a:pt x="4" y="70"/>
                  </a:lnTo>
                  <a:lnTo>
                    <a:pt x="6" y="72"/>
                  </a:lnTo>
                  <a:lnTo>
                    <a:pt x="7" y="72"/>
                  </a:lnTo>
                  <a:lnTo>
                    <a:pt x="9" y="74"/>
                  </a:lnTo>
                  <a:lnTo>
                    <a:pt x="11" y="76"/>
                  </a:lnTo>
                  <a:lnTo>
                    <a:pt x="13" y="76"/>
                  </a:lnTo>
                  <a:lnTo>
                    <a:pt x="14" y="76"/>
                  </a:lnTo>
                  <a:lnTo>
                    <a:pt x="16" y="76"/>
                  </a:lnTo>
                  <a:lnTo>
                    <a:pt x="18" y="76"/>
                  </a:lnTo>
                  <a:lnTo>
                    <a:pt x="20" y="76"/>
                  </a:lnTo>
                  <a:lnTo>
                    <a:pt x="22" y="78"/>
                  </a:lnTo>
                  <a:lnTo>
                    <a:pt x="23" y="78"/>
                  </a:lnTo>
                  <a:lnTo>
                    <a:pt x="25" y="78"/>
                  </a:lnTo>
                  <a:lnTo>
                    <a:pt x="27" y="78"/>
                  </a:lnTo>
                  <a:lnTo>
                    <a:pt x="29" y="78"/>
                  </a:lnTo>
                  <a:lnTo>
                    <a:pt x="30" y="78"/>
                  </a:lnTo>
                  <a:lnTo>
                    <a:pt x="32" y="78"/>
                  </a:lnTo>
                  <a:lnTo>
                    <a:pt x="34" y="78"/>
                  </a:lnTo>
                  <a:lnTo>
                    <a:pt x="36" y="78"/>
                  </a:lnTo>
                  <a:lnTo>
                    <a:pt x="37" y="76"/>
                  </a:lnTo>
                  <a:lnTo>
                    <a:pt x="39" y="76"/>
                  </a:lnTo>
                  <a:lnTo>
                    <a:pt x="41" y="76"/>
                  </a:lnTo>
                  <a:lnTo>
                    <a:pt x="43" y="76"/>
                  </a:lnTo>
                  <a:lnTo>
                    <a:pt x="45" y="76"/>
                  </a:lnTo>
                  <a:lnTo>
                    <a:pt x="46" y="74"/>
                  </a:lnTo>
                  <a:lnTo>
                    <a:pt x="48" y="74"/>
                  </a:lnTo>
                  <a:lnTo>
                    <a:pt x="50" y="72"/>
                  </a:lnTo>
                  <a:lnTo>
                    <a:pt x="52" y="70"/>
                  </a:lnTo>
                  <a:lnTo>
                    <a:pt x="53" y="70"/>
                  </a:lnTo>
                  <a:lnTo>
                    <a:pt x="53" y="69"/>
                  </a:lnTo>
                  <a:lnTo>
                    <a:pt x="55" y="67"/>
                  </a:lnTo>
                  <a:lnTo>
                    <a:pt x="55" y="65"/>
                  </a:lnTo>
                  <a:lnTo>
                    <a:pt x="57" y="63"/>
                  </a:lnTo>
                  <a:lnTo>
                    <a:pt x="57" y="60"/>
                  </a:lnTo>
                  <a:lnTo>
                    <a:pt x="55" y="58"/>
                  </a:lnTo>
                  <a:lnTo>
                    <a:pt x="55" y="56"/>
                  </a:lnTo>
                  <a:lnTo>
                    <a:pt x="53" y="56"/>
                  </a:lnTo>
                  <a:lnTo>
                    <a:pt x="52" y="55"/>
                  </a:lnTo>
                  <a:lnTo>
                    <a:pt x="50" y="55"/>
                  </a:lnTo>
                  <a:lnTo>
                    <a:pt x="48" y="56"/>
                  </a:lnTo>
                  <a:lnTo>
                    <a:pt x="46" y="56"/>
                  </a:lnTo>
                  <a:lnTo>
                    <a:pt x="45" y="56"/>
                  </a:lnTo>
                  <a:lnTo>
                    <a:pt x="45" y="58"/>
                  </a:lnTo>
                  <a:lnTo>
                    <a:pt x="43" y="58"/>
                  </a:lnTo>
                  <a:lnTo>
                    <a:pt x="41" y="58"/>
                  </a:lnTo>
                  <a:lnTo>
                    <a:pt x="41" y="56"/>
                  </a:lnTo>
                  <a:lnTo>
                    <a:pt x="39" y="56"/>
                  </a:lnTo>
                  <a:lnTo>
                    <a:pt x="37" y="56"/>
                  </a:lnTo>
                  <a:lnTo>
                    <a:pt x="37" y="55"/>
                  </a:lnTo>
                  <a:lnTo>
                    <a:pt x="37" y="53"/>
                  </a:lnTo>
                  <a:lnTo>
                    <a:pt x="39" y="51"/>
                  </a:lnTo>
                  <a:lnTo>
                    <a:pt x="41" y="51"/>
                  </a:lnTo>
                  <a:lnTo>
                    <a:pt x="43" y="49"/>
                  </a:lnTo>
                  <a:lnTo>
                    <a:pt x="45" y="47"/>
                  </a:lnTo>
                  <a:lnTo>
                    <a:pt x="46" y="46"/>
                  </a:lnTo>
                  <a:lnTo>
                    <a:pt x="46" y="44"/>
                  </a:lnTo>
                  <a:lnTo>
                    <a:pt x="48" y="40"/>
                  </a:lnTo>
                  <a:lnTo>
                    <a:pt x="48" y="39"/>
                  </a:lnTo>
                  <a:lnTo>
                    <a:pt x="48" y="35"/>
                  </a:lnTo>
                  <a:lnTo>
                    <a:pt x="48" y="31"/>
                  </a:lnTo>
                  <a:lnTo>
                    <a:pt x="46" y="28"/>
                  </a:lnTo>
                  <a:lnTo>
                    <a:pt x="46" y="24"/>
                  </a:lnTo>
                  <a:lnTo>
                    <a:pt x="46" y="21"/>
                  </a:lnTo>
                  <a:lnTo>
                    <a:pt x="48" y="17"/>
                  </a:lnTo>
                  <a:lnTo>
                    <a:pt x="48" y="15"/>
                  </a:lnTo>
                  <a:lnTo>
                    <a:pt x="48" y="12"/>
                  </a:lnTo>
                  <a:lnTo>
                    <a:pt x="48" y="10"/>
                  </a:lnTo>
                  <a:lnTo>
                    <a:pt x="46" y="10"/>
                  </a:lnTo>
                  <a:lnTo>
                    <a:pt x="45" y="8"/>
                  </a:lnTo>
                  <a:lnTo>
                    <a:pt x="43" y="8"/>
                  </a:lnTo>
                  <a:lnTo>
                    <a:pt x="41" y="8"/>
                  </a:lnTo>
                  <a:lnTo>
                    <a:pt x="41" y="7"/>
                  </a:lnTo>
                  <a:lnTo>
                    <a:pt x="39" y="7"/>
                  </a:lnTo>
                  <a:lnTo>
                    <a:pt x="37" y="5"/>
                  </a:lnTo>
                  <a:lnTo>
                    <a:pt x="37" y="3"/>
                  </a:lnTo>
                  <a:lnTo>
                    <a:pt x="37" y="1"/>
                  </a:lnTo>
                  <a:lnTo>
                    <a:pt x="36" y="1"/>
                  </a:lnTo>
                  <a:lnTo>
                    <a:pt x="36" y="0"/>
                  </a:lnTo>
                  <a:lnTo>
                    <a:pt x="34" y="0"/>
                  </a:lnTo>
                  <a:lnTo>
                    <a:pt x="34" y="1"/>
                  </a:lnTo>
                  <a:close/>
                </a:path>
              </a:pathLst>
            </a:custGeom>
            <a:solidFill>
              <a:srgbClr val="FFF2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58" name="Freeform 23"/>
            <p:cNvSpPr>
              <a:spLocks/>
            </p:cNvSpPr>
            <p:nvPr/>
          </p:nvSpPr>
          <p:spPr bwMode="auto">
            <a:xfrm>
              <a:off x="4874" y="2698"/>
              <a:ext cx="48" cy="53"/>
            </a:xfrm>
            <a:custGeom>
              <a:avLst/>
              <a:gdLst>
                <a:gd name="T0" fmla="*/ 2 w 48"/>
                <a:gd name="T1" fmla="*/ 45 h 53"/>
                <a:gd name="T2" fmla="*/ 7 w 48"/>
                <a:gd name="T3" fmla="*/ 36 h 53"/>
                <a:gd name="T4" fmla="*/ 13 w 48"/>
                <a:gd name="T5" fmla="*/ 29 h 53"/>
                <a:gd name="T6" fmla="*/ 16 w 48"/>
                <a:gd name="T7" fmla="*/ 23 h 53"/>
                <a:gd name="T8" fmla="*/ 18 w 48"/>
                <a:gd name="T9" fmla="*/ 20 h 53"/>
                <a:gd name="T10" fmla="*/ 22 w 48"/>
                <a:gd name="T11" fmla="*/ 16 h 53"/>
                <a:gd name="T12" fmla="*/ 25 w 48"/>
                <a:gd name="T13" fmla="*/ 11 h 53"/>
                <a:gd name="T14" fmla="*/ 29 w 48"/>
                <a:gd name="T15" fmla="*/ 7 h 53"/>
                <a:gd name="T16" fmla="*/ 32 w 48"/>
                <a:gd name="T17" fmla="*/ 4 h 53"/>
                <a:gd name="T18" fmla="*/ 36 w 48"/>
                <a:gd name="T19" fmla="*/ 2 h 53"/>
                <a:gd name="T20" fmla="*/ 39 w 48"/>
                <a:gd name="T21" fmla="*/ 0 h 53"/>
                <a:gd name="T22" fmla="*/ 43 w 48"/>
                <a:gd name="T23" fmla="*/ 2 h 53"/>
                <a:gd name="T24" fmla="*/ 46 w 48"/>
                <a:gd name="T25" fmla="*/ 2 h 53"/>
                <a:gd name="T26" fmla="*/ 48 w 48"/>
                <a:gd name="T27" fmla="*/ 5 h 53"/>
                <a:gd name="T28" fmla="*/ 48 w 48"/>
                <a:gd name="T29" fmla="*/ 11 h 53"/>
                <a:gd name="T30" fmla="*/ 46 w 48"/>
                <a:gd name="T31" fmla="*/ 20 h 53"/>
                <a:gd name="T32" fmla="*/ 43 w 48"/>
                <a:gd name="T33" fmla="*/ 25 h 53"/>
                <a:gd name="T34" fmla="*/ 41 w 48"/>
                <a:gd name="T35" fmla="*/ 30 h 53"/>
                <a:gd name="T36" fmla="*/ 37 w 48"/>
                <a:gd name="T37" fmla="*/ 36 h 53"/>
                <a:gd name="T38" fmla="*/ 34 w 48"/>
                <a:gd name="T39" fmla="*/ 39 h 53"/>
                <a:gd name="T40" fmla="*/ 30 w 48"/>
                <a:gd name="T41" fmla="*/ 43 h 53"/>
                <a:gd name="T42" fmla="*/ 30 w 48"/>
                <a:gd name="T43" fmla="*/ 43 h 53"/>
                <a:gd name="T44" fmla="*/ 34 w 48"/>
                <a:gd name="T45" fmla="*/ 36 h 53"/>
                <a:gd name="T46" fmla="*/ 39 w 48"/>
                <a:gd name="T47" fmla="*/ 27 h 53"/>
                <a:gd name="T48" fmla="*/ 41 w 48"/>
                <a:gd name="T49" fmla="*/ 20 h 53"/>
                <a:gd name="T50" fmla="*/ 39 w 48"/>
                <a:gd name="T51" fmla="*/ 14 h 53"/>
                <a:gd name="T52" fmla="*/ 36 w 48"/>
                <a:gd name="T53" fmla="*/ 13 h 53"/>
                <a:gd name="T54" fmla="*/ 32 w 48"/>
                <a:gd name="T55" fmla="*/ 14 h 53"/>
                <a:gd name="T56" fmla="*/ 29 w 48"/>
                <a:gd name="T57" fmla="*/ 14 h 53"/>
                <a:gd name="T58" fmla="*/ 29 w 48"/>
                <a:gd name="T59" fmla="*/ 16 h 53"/>
                <a:gd name="T60" fmla="*/ 32 w 48"/>
                <a:gd name="T61" fmla="*/ 20 h 53"/>
                <a:gd name="T62" fmla="*/ 34 w 48"/>
                <a:gd name="T63" fmla="*/ 23 h 53"/>
                <a:gd name="T64" fmla="*/ 32 w 48"/>
                <a:gd name="T65" fmla="*/ 30 h 53"/>
                <a:gd name="T66" fmla="*/ 29 w 48"/>
                <a:gd name="T67" fmla="*/ 37 h 53"/>
                <a:gd name="T68" fmla="*/ 25 w 48"/>
                <a:gd name="T69" fmla="*/ 43 h 53"/>
                <a:gd name="T70" fmla="*/ 22 w 48"/>
                <a:gd name="T71" fmla="*/ 46 h 53"/>
                <a:gd name="T72" fmla="*/ 18 w 48"/>
                <a:gd name="T73" fmla="*/ 48 h 53"/>
                <a:gd name="T74" fmla="*/ 14 w 48"/>
                <a:gd name="T75" fmla="*/ 50 h 53"/>
                <a:gd name="T76" fmla="*/ 11 w 48"/>
                <a:gd name="T77" fmla="*/ 52 h 53"/>
                <a:gd name="T78" fmla="*/ 7 w 48"/>
                <a:gd name="T79" fmla="*/ 53 h 53"/>
                <a:gd name="T80" fmla="*/ 4 w 48"/>
                <a:gd name="T81" fmla="*/ 53 h 53"/>
                <a:gd name="T82" fmla="*/ 2 w 48"/>
                <a:gd name="T83" fmla="*/ 52 h 53"/>
                <a:gd name="T84" fmla="*/ 0 w 48"/>
                <a:gd name="T85" fmla="*/ 50 h 5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8"/>
                <a:gd name="T130" fmla="*/ 0 h 53"/>
                <a:gd name="T131" fmla="*/ 48 w 48"/>
                <a:gd name="T132" fmla="*/ 53 h 5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8" h="53">
                  <a:moveTo>
                    <a:pt x="0" y="50"/>
                  </a:moveTo>
                  <a:lnTo>
                    <a:pt x="2" y="48"/>
                  </a:lnTo>
                  <a:lnTo>
                    <a:pt x="2" y="45"/>
                  </a:lnTo>
                  <a:lnTo>
                    <a:pt x="4" y="41"/>
                  </a:lnTo>
                  <a:lnTo>
                    <a:pt x="6" y="39"/>
                  </a:lnTo>
                  <a:lnTo>
                    <a:pt x="7" y="36"/>
                  </a:lnTo>
                  <a:lnTo>
                    <a:pt x="9" y="34"/>
                  </a:lnTo>
                  <a:lnTo>
                    <a:pt x="11" y="30"/>
                  </a:lnTo>
                  <a:lnTo>
                    <a:pt x="13" y="29"/>
                  </a:lnTo>
                  <a:lnTo>
                    <a:pt x="13" y="27"/>
                  </a:lnTo>
                  <a:lnTo>
                    <a:pt x="14" y="25"/>
                  </a:lnTo>
                  <a:lnTo>
                    <a:pt x="16" y="23"/>
                  </a:lnTo>
                  <a:lnTo>
                    <a:pt x="16" y="21"/>
                  </a:lnTo>
                  <a:lnTo>
                    <a:pt x="18" y="21"/>
                  </a:lnTo>
                  <a:lnTo>
                    <a:pt x="18" y="20"/>
                  </a:lnTo>
                  <a:lnTo>
                    <a:pt x="20" y="18"/>
                  </a:lnTo>
                  <a:lnTo>
                    <a:pt x="22" y="16"/>
                  </a:lnTo>
                  <a:lnTo>
                    <a:pt x="23" y="14"/>
                  </a:lnTo>
                  <a:lnTo>
                    <a:pt x="23" y="13"/>
                  </a:lnTo>
                  <a:lnTo>
                    <a:pt x="25" y="11"/>
                  </a:lnTo>
                  <a:lnTo>
                    <a:pt x="27" y="9"/>
                  </a:lnTo>
                  <a:lnTo>
                    <a:pt x="29" y="7"/>
                  </a:lnTo>
                  <a:lnTo>
                    <a:pt x="30" y="5"/>
                  </a:lnTo>
                  <a:lnTo>
                    <a:pt x="32" y="4"/>
                  </a:lnTo>
                  <a:lnTo>
                    <a:pt x="34" y="4"/>
                  </a:lnTo>
                  <a:lnTo>
                    <a:pt x="34" y="2"/>
                  </a:lnTo>
                  <a:lnTo>
                    <a:pt x="36" y="2"/>
                  </a:lnTo>
                  <a:lnTo>
                    <a:pt x="37" y="2"/>
                  </a:lnTo>
                  <a:lnTo>
                    <a:pt x="39" y="2"/>
                  </a:lnTo>
                  <a:lnTo>
                    <a:pt x="39" y="0"/>
                  </a:lnTo>
                  <a:lnTo>
                    <a:pt x="41" y="0"/>
                  </a:lnTo>
                  <a:lnTo>
                    <a:pt x="43" y="2"/>
                  </a:lnTo>
                  <a:lnTo>
                    <a:pt x="45" y="2"/>
                  </a:lnTo>
                  <a:lnTo>
                    <a:pt x="46" y="2"/>
                  </a:lnTo>
                  <a:lnTo>
                    <a:pt x="46" y="4"/>
                  </a:lnTo>
                  <a:lnTo>
                    <a:pt x="48" y="4"/>
                  </a:lnTo>
                  <a:lnTo>
                    <a:pt x="48" y="5"/>
                  </a:lnTo>
                  <a:lnTo>
                    <a:pt x="48" y="7"/>
                  </a:lnTo>
                  <a:lnTo>
                    <a:pt x="48" y="9"/>
                  </a:lnTo>
                  <a:lnTo>
                    <a:pt x="48" y="11"/>
                  </a:lnTo>
                  <a:lnTo>
                    <a:pt x="48" y="13"/>
                  </a:lnTo>
                  <a:lnTo>
                    <a:pt x="48" y="16"/>
                  </a:lnTo>
                  <a:lnTo>
                    <a:pt x="46" y="20"/>
                  </a:lnTo>
                  <a:lnTo>
                    <a:pt x="45" y="21"/>
                  </a:lnTo>
                  <a:lnTo>
                    <a:pt x="45" y="23"/>
                  </a:lnTo>
                  <a:lnTo>
                    <a:pt x="43" y="25"/>
                  </a:lnTo>
                  <a:lnTo>
                    <a:pt x="43" y="27"/>
                  </a:lnTo>
                  <a:lnTo>
                    <a:pt x="41" y="29"/>
                  </a:lnTo>
                  <a:lnTo>
                    <a:pt x="41" y="30"/>
                  </a:lnTo>
                  <a:lnTo>
                    <a:pt x="39" y="32"/>
                  </a:lnTo>
                  <a:lnTo>
                    <a:pt x="37" y="34"/>
                  </a:lnTo>
                  <a:lnTo>
                    <a:pt x="37" y="36"/>
                  </a:lnTo>
                  <a:lnTo>
                    <a:pt x="36" y="37"/>
                  </a:lnTo>
                  <a:lnTo>
                    <a:pt x="36" y="39"/>
                  </a:lnTo>
                  <a:lnTo>
                    <a:pt x="34" y="39"/>
                  </a:lnTo>
                  <a:lnTo>
                    <a:pt x="34" y="41"/>
                  </a:lnTo>
                  <a:lnTo>
                    <a:pt x="32" y="43"/>
                  </a:lnTo>
                  <a:lnTo>
                    <a:pt x="30" y="43"/>
                  </a:lnTo>
                  <a:lnTo>
                    <a:pt x="30" y="45"/>
                  </a:lnTo>
                  <a:lnTo>
                    <a:pt x="29" y="46"/>
                  </a:lnTo>
                  <a:lnTo>
                    <a:pt x="30" y="43"/>
                  </a:lnTo>
                  <a:lnTo>
                    <a:pt x="32" y="41"/>
                  </a:lnTo>
                  <a:lnTo>
                    <a:pt x="34" y="37"/>
                  </a:lnTo>
                  <a:lnTo>
                    <a:pt x="34" y="36"/>
                  </a:lnTo>
                  <a:lnTo>
                    <a:pt x="36" y="32"/>
                  </a:lnTo>
                  <a:lnTo>
                    <a:pt x="37" y="30"/>
                  </a:lnTo>
                  <a:lnTo>
                    <a:pt x="39" y="27"/>
                  </a:lnTo>
                  <a:lnTo>
                    <a:pt x="41" y="23"/>
                  </a:lnTo>
                  <a:lnTo>
                    <a:pt x="41" y="21"/>
                  </a:lnTo>
                  <a:lnTo>
                    <a:pt x="41" y="20"/>
                  </a:lnTo>
                  <a:lnTo>
                    <a:pt x="41" y="16"/>
                  </a:lnTo>
                  <a:lnTo>
                    <a:pt x="39" y="14"/>
                  </a:lnTo>
                  <a:lnTo>
                    <a:pt x="37" y="13"/>
                  </a:lnTo>
                  <a:lnTo>
                    <a:pt x="36" y="13"/>
                  </a:lnTo>
                  <a:lnTo>
                    <a:pt x="34" y="13"/>
                  </a:lnTo>
                  <a:lnTo>
                    <a:pt x="32" y="14"/>
                  </a:lnTo>
                  <a:lnTo>
                    <a:pt x="30" y="14"/>
                  </a:lnTo>
                  <a:lnTo>
                    <a:pt x="29" y="14"/>
                  </a:lnTo>
                  <a:lnTo>
                    <a:pt x="29" y="16"/>
                  </a:lnTo>
                  <a:lnTo>
                    <a:pt x="27" y="16"/>
                  </a:lnTo>
                  <a:lnTo>
                    <a:pt x="29" y="16"/>
                  </a:lnTo>
                  <a:lnTo>
                    <a:pt x="29" y="18"/>
                  </a:lnTo>
                  <a:lnTo>
                    <a:pt x="30" y="18"/>
                  </a:lnTo>
                  <a:lnTo>
                    <a:pt x="32" y="20"/>
                  </a:lnTo>
                  <a:lnTo>
                    <a:pt x="34" y="21"/>
                  </a:lnTo>
                  <a:lnTo>
                    <a:pt x="34" y="23"/>
                  </a:lnTo>
                  <a:lnTo>
                    <a:pt x="34" y="25"/>
                  </a:lnTo>
                  <a:lnTo>
                    <a:pt x="32" y="29"/>
                  </a:lnTo>
                  <a:lnTo>
                    <a:pt x="32" y="30"/>
                  </a:lnTo>
                  <a:lnTo>
                    <a:pt x="30" y="34"/>
                  </a:lnTo>
                  <a:lnTo>
                    <a:pt x="29" y="37"/>
                  </a:lnTo>
                  <a:lnTo>
                    <a:pt x="27" y="39"/>
                  </a:lnTo>
                  <a:lnTo>
                    <a:pt x="27" y="41"/>
                  </a:lnTo>
                  <a:lnTo>
                    <a:pt x="25" y="43"/>
                  </a:lnTo>
                  <a:lnTo>
                    <a:pt x="23" y="45"/>
                  </a:lnTo>
                  <a:lnTo>
                    <a:pt x="22" y="46"/>
                  </a:lnTo>
                  <a:lnTo>
                    <a:pt x="20" y="48"/>
                  </a:lnTo>
                  <a:lnTo>
                    <a:pt x="18" y="48"/>
                  </a:lnTo>
                  <a:lnTo>
                    <a:pt x="16" y="48"/>
                  </a:lnTo>
                  <a:lnTo>
                    <a:pt x="14" y="50"/>
                  </a:lnTo>
                  <a:lnTo>
                    <a:pt x="13" y="50"/>
                  </a:lnTo>
                  <a:lnTo>
                    <a:pt x="13" y="52"/>
                  </a:lnTo>
                  <a:lnTo>
                    <a:pt x="11" y="52"/>
                  </a:lnTo>
                  <a:lnTo>
                    <a:pt x="9" y="52"/>
                  </a:lnTo>
                  <a:lnTo>
                    <a:pt x="9" y="53"/>
                  </a:lnTo>
                  <a:lnTo>
                    <a:pt x="7" y="53"/>
                  </a:lnTo>
                  <a:lnTo>
                    <a:pt x="6" y="53"/>
                  </a:lnTo>
                  <a:lnTo>
                    <a:pt x="4" y="53"/>
                  </a:lnTo>
                  <a:lnTo>
                    <a:pt x="2" y="52"/>
                  </a:lnTo>
                  <a:lnTo>
                    <a:pt x="0" y="52"/>
                  </a:lnTo>
                  <a:lnTo>
                    <a:pt x="0" y="50"/>
                  </a:lnTo>
                  <a:close/>
                </a:path>
              </a:pathLst>
            </a:custGeom>
            <a:solidFill>
              <a:srgbClr val="B594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59" name="Freeform 24"/>
            <p:cNvSpPr>
              <a:spLocks/>
            </p:cNvSpPr>
            <p:nvPr/>
          </p:nvSpPr>
          <p:spPr bwMode="auto">
            <a:xfrm>
              <a:off x="4665" y="2790"/>
              <a:ext cx="39" cy="29"/>
            </a:xfrm>
            <a:custGeom>
              <a:avLst/>
              <a:gdLst>
                <a:gd name="T0" fmla="*/ 7 w 39"/>
                <a:gd name="T1" fmla="*/ 20 h 29"/>
                <a:gd name="T2" fmla="*/ 10 w 39"/>
                <a:gd name="T3" fmla="*/ 22 h 29"/>
                <a:gd name="T4" fmla="*/ 16 w 39"/>
                <a:gd name="T5" fmla="*/ 25 h 29"/>
                <a:gd name="T6" fmla="*/ 19 w 39"/>
                <a:gd name="T7" fmla="*/ 27 h 29"/>
                <a:gd name="T8" fmla="*/ 23 w 39"/>
                <a:gd name="T9" fmla="*/ 27 h 29"/>
                <a:gd name="T10" fmla="*/ 25 w 39"/>
                <a:gd name="T11" fmla="*/ 29 h 29"/>
                <a:gd name="T12" fmla="*/ 26 w 39"/>
                <a:gd name="T13" fmla="*/ 29 h 29"/>
                <a:gd name="T14" fmla="*/ 28 w 39"/>
                <a:gd name="T15" fmla="*/ 27 h 29"/>
                <a:gd name="T16" fmla="*/ 30 w 39"/>
                <a:gd name="T17" fmla="*/ 27 h 29"/>
                <a:gd name="T18" fmla="*/ 33 w 39"/>
                <a:gd name="T19" fmla="*/ 25 h 29"/>
                <a:gd name="T20" fmla="*/ 35 w 39"/>
                <a:gd name="T21" fmla="*/ 24 h 29"/>
                <a:gd name="T22" fmla="*/ 37 w 39"/>
                <a:gd name="T23" fmla="*/ 20 h 29"/>
                <a:gd name="T24" fmla="*/ 39 w 39"/>
                <a:gd name="T25" fmla="*/ 18 h 29"/>
                <a:gd name="T26" fmla="*/ 39 w 39"/>
                <a:gd name="T27" fmla="*/ 16 h 29"/>
                <a:gd name="T28" fmla="*/ 37 w 39"/>
                <a:gd name="T29" fmla="*/ 15 h 29"/>
                <a:gd name="T30" fmla="*/ 35 w 39"/>
                <a:gd name="T31" fmla="*/ 15 h 29"/>
                <a:gd name="T32" fmla="*/ 33 w 39"/>
                <a:gd name="T33" fmla="*/ 15 h 29"/>
                <a:gd name="T34" fmla="*/ 32 w 39"/>
                <a:gd name="T35" fmla="*/ 15 h 29"/>
                <a:gd name="T36" fmla="*/ 30 w 39"/>
                <a:gd name="T37" fmla="*/ 15 h 29"/>
                <a:gd name="T38" fmla="*/ 26 w 39"/>
                <a:gd name="T39" fmla="*/ 13 h 29"/>
                <a:gd name="T40" fmla="*/ 25 w 39"/>
                <a:gd name="T41" fmla="*/ 11 h 29"/>
                <a:gd name="T42" fmla="*/ 21 w 39"/>
                <a:gd name="T43" fmla="*/ 9 h 29"/>
                <a:gd name="T44" fmla="*/ 19 w 39"/>
                <a:gd name="T45" fmla="*/ 8 h 29"/>
                <a:gd name="T46" fmla="*/ 16 w 39"/>
                <a:gd name="T47" fmla="*/ 6 h 29"/>
                <a:gd name="T48" fmla="*/ 14 w 39"/>
                <a:gd name="T49" fmla="*/ 6 h 29"/>
                <a:gd name="T50" fmla="*/ 10 w 39"/>
                <a:gd name="T51" fmla="*/ 4 h 29"/>
                <a:gd name="T52" fmla="*/ 9 w 39"/>
                <a:gd name="T53" fmla="*/ 2 h 29"/>
                <a:gd name="T54" fmla="*/ 9 w 39"/>
                <a:gd name="T55" fmla="*/ 0 h 29"/>
                <a:gd name="T56" fmla="*/ 7 w 39"/>
                <a:gd name="T57" fmla="*/ 0 h 29"/>
                <a:gd name="T58" fmla="*/ 5 w 39"/>
                <a:gd name="T59" fmla="*/ 0 h 29"/>
                <a:gd name="T60" fmla="*/ 3 w 39"/>
                <a:gd name="T61" fmla="*/ 2 h 29"/>
                <a:gd name="T62" fmla="*/ 2 w 39"/>
                <a:gd name="T63" fmla="*/ 6 h 29"/>
                <a:gd name="T64" fmla="*/ 2 w 39"/>
                <a:gd name="T65" fmla="*/ 8 h 29"/>
                <a:gd name="T66" fmla="*/ 0 w 39"/>
                <a:gd name="T67" fmla="*/ 11 h 29"/>
                <a:gd name="T68" fmla="*/ 0 w 39"/>
                <a:gd name="T69" fmla="*/ 13 h 29"/>
                <a:gd name="T70" fmla="*/ 0 w 39"/>
                <a:gd name="T71" fmla="*/ 15 h 29"/>
                <a:gd name="T72" fmla="*/ 2 w 39"/>
                <a:gd name="T73" fmla="*/ 16 h 29"/>
                <a:gd name="T74" fmla="*/ 3 w 39"/>
                <a:gd name="T75" fmla="*/ 18 h 2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
                <a:gd name="T115" fmla="*/ 0 h 29"/>
                <a:gd name="T116" fmla="*/ 39 w 39"/>
                <a:gd name="T117" fmla="*/ 29 h 2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 h="29">
                  <a:moveTo>
                    <a:pt x="5" y="18"/>
                  </a:moveTo>
                  <a:lnTo>
                    <a:pt x="7" y="20"/>
                  </a:lnTo>
                  <a:lnTo>
                    <a:pt x="9" y="22"/>
                  </a:lnTo>
                  <a:lnTo>
                    <a:pt x="10" y="22"/>
                  </a:lnTo>
                  <a:lnTo>
                    <a:pt x="12" y="24"/>
                  </a:lnTo>
                  <a:lnTo>
                    <a:pt x="16" y="25"/>
                  </a:lnTo>
                  <a:lnTo>
                    <a:pt x="18" y="25"/>
                  </a:lnTo>
                  <a:lnTo>
                    <a:pt x="19" y="27"/>
                  </a:lnTo>
                  <a:lnTo>
                    <a:pt x="21" y="27"/>
                  </a:lnTo>
                  <a:lnTo>
                    <a:pt x="23" y="27"/>
                  </a:lnTo>
                  <a:lnTo>
                    <a:pt x="23" y="29"/>
                  </a:lnTo>
                  <a:lnTo>
                    <a:pt x="25" y="29"/>
                  </a:lnTo>
                  <a:lnTo>
                    <a:pt x="26" y="29"/>
                  </a:lnTo>
                  <a:lnTo>
                    <a:pt x="26" y="27"/>
                  </a:lnTo>
                  <a:lnTo>
                    <a:pt x="28" y="27"/>
                  </a:lnTo>
                  <a:lnTo>
                    <a:pt x="30" y="27"/>
                  </a:lnTo>
                  <a:lnTo>
                    <a:pt x="32" y="27"/>
                  </a:lnTo>
                  <a:lnTo>
                    <a:pt x="33" y="25"/>
                  </a:lnTo>
                  <a:lnTo>
                    <a:pt x="35" y="25"/>
                  </a:lnTo>
                  <a:lnTo>
                    <a:pt x="35" y="24"/>
                  </a:lnTo>
                  <a:lnTo>
                    <a:pt x="37" y="22"/>
                  </a:lnTo>
                  <a:lnTo>
                    <a:pt x="37" y="20"/>
                  </a:lnTo>
                  <a:lnTo>
                    <a:pt x="39" y="20"/>
                  </a:lnTo>
                  <a:lnTo>
                    <a:pt x="39" y="18"/>
                  </a:lnTo>
                  <a:lnTo>
                    <a:pt x="39" y="16"/>
                  </a:lnTo>
                  <a:lnTo>
                    <a:pt x="37" y="15"/>
                  </a:lnTo>
                  <a:lnTo>
                    <a:pt x="35" y="15"/>
                  </a:lnTo>
                  <a:lnTo>
                    <a:pt x="33" y="15"/>
                  </a:lnTo>
                  <a:lnTo>
                    <a:pt x="32" y="15"/>
                  </a:lnTo>
                  <a:lnTo>
                    <a:pt x="30" y="15"/>
                  </a:lnTo>
                  <a:lnTo>
                    <a:pt x="28" y="13"/>
                  </a:lnTo>
                  <a:lnTo>
                    <a:pt x="26" y="13"/>
                  </a:lnTo>
                  <a:lnTo>
                    <a:pt x="25" y="11"/>
                  </a:lnTo>
                  <a:lnTo>
                    <a:pt x="23" y="11"/>
                  </a:lnTo>
                  <a:lnTo>
                    <a:pt x="21" y="9"/>
                  </a:lnTo>
                  <a:lnTo>
                    <a:pt x="19" y="9"/>
                  </a:lnTo>
                  <a:lnTo>
                    <a:pt x="19" y="8"/>
                  </a:lnTo>
                  <a:lnTo>
                    <a:pt x="18" y="8"/>
                  </a:lnTo>
                  <a:lnTo>
                    <a:pt x="16" y="6"/>
                  </a:lnTo>
                  <a:lnTo>
                    <a:pt x="14" y="6"/>
                  </a:lnTo>
                  <a:lnTo>
                    <a:pt x="12" y="4"/>
                  </a:lnTo>
                  <a:lnTo>
                    <a:pt x="10" y="4"/>
                  </a:lnTo>
                  <a:lnTo>
                    <a:pt x="10" y="2"/>
                  </a:lnTo>
                  <a:lnTo>
                    <a:pt x="9" y="2"/>
                  </a:lnTo>
                  <a:lnTo>
                    <a:pt x="9" y="0"/>
                  </a:lnTo>
                  <a:lnTo>
                    <a:pt x="7" y="0"/>
                  </a:lnTo>
                  <a:lnTo>
                    <a:pt x="5" y="0"/>
                  </a:lnTo>
                  <a:lnTo>
                    <a:pt x="3" y="2"/>
                  </a:lnTo>
                  <a:lnTo>
                    <a:pt x="3" y="4"/>
                  </a:lnTo>
                  <a:lnTo>
                    <a:pt x="2" y="6"/>
                  </a:lnTo>
                  <a:lnTo>
                    <a:pt x="2" y="8"/>
                  </a:lnTo>
                  <a:lnTo>
                    <a:pt x="0" y="9"/>
                  </a:lnTo>
                  <a:lnTo>
                    <a:pt x="0" y="11"/>
                  </a:lnTo>
                  <a:lnTo>
                    <a:pt x="0" y="13"/>
                  </a:lnTo>
                  <a:lnTo>
                    <a:pt x="0" y="15"/>
                  </a:lnTo>
                  <a:lnTo>
                    <a:pt x="2" y="16"/>
                  </a:lnTo>
                  <a:lnTo>
                    <a:pt x="3" y="18"/>
                  </a:lnTo>
                  <a:lnTo>
                    <a:pt x="5" y="18"/>
                  </a:lnTo>
                  <a:close/>
                </a:path>
              </a:pathLst>
            </a:custGeom>
            <a:solidFill>
              <a:srgbClr val="B594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0" name="Freeform 25"/>
            <p:cNvSpPr>
              <a:spLocks/>
            </p:cNvSpPr>
            <p:nvPr/>
          </p:nvSpPr>
          <p:spPr bwMode="auto">
            <a:xfrm>
              <a:off x="4667" y="2773"/>
              <a:ext cx="60" cy="26"/>
            </a:xfrm>
            <a:custGeom>
              <a:avLst/>
              <a:gdLst>
                <a:gd name="T0" fmla="*/ 3 w 60"/>
                <a:gd name="T1" fmla="*/ 7 h 26"/>
                <a:gd name="T2" fmla="*/ 7 w 60"/>
                <a:gd name="T3" fmla="*/ 9 h 26"/>
                <a:gd name="T4" fmla="*/ 8 w 60"/>
                <a:gd name="T5" fmla="*/ 12 h 26"/>
                <a:gd name="T6" fmla="*/ 14 w 60"/>
                <a:gd name="T7" fmla="*/ 12 h 26"/>
                <a:gd name="T8" fmla="*/ 17 w 60"/>
                <a:gd name="T9" fmla="*/ 14 h 26"/>
                <a:gd name="T10" fmla="*/ 21 w 60"/>
                <a:gd name="T11" fmla="*/ 16 h 26"/>
                <a:gd name="T12" fmla="*/ 24 w 60"/>
                <a:gd name="T13" fmla="*/ 17 h 26"/>
                <a:gd name="T14" fmla="*/ 28 w 60"/>
                <a:gd name="T15" fmla="*/ 19 h 26"/>
                <a:gd name="T16" fmla="*/ 31 w 60"/>
                <a:gd name="T17" fmla="*/ 21 h 26"/>
                <a:gd name="T18" fmla="*/ 35 w 60"/>
                <a:gd name="T19" fmla="*/ 21 h 26"/>
                <a:gd name="T20" fmla="*/ 39 w 60"/>
                <a:gd name="T21" fmla="*/ 23 h 26"/>
                <a:gd name="T22" fmla="*/ 42 w 60"/>
                <a:gd name="T23" fmla="*/ 23 h 26"/>
                <a:gd name="T24" fmla="*/ 46 w 60"/>
                <a:gd name="T25" fmla="*/ 21 h 26"/>
                <a:gd name="T26" fmla="*/ 49 w 60"/>
                <a:gd name="T27" fmla="*/ 21 h 26"/>
                <a:gd name="T28" fmla="*/ 53 w 60"/>
                <a:gd name="T29" fmla="*/ 23 h 26"/>
                <a:gd name="T30" fmla="*/ 55 w 60"/>
                <a:gd name="T31" fmla="*/ 26 h 26"/>
                <a:gd name="T32" fmla="*/ 58 w 60"/>
                <a:gd name="T33" fmla="*/ 26 h 26"/>
                <a:gd name="T34" fmla="*/ 58 w 60"/>
                <a:gd name="T35" fmla="*/ 25 h 26"/>
                <a:gd name="T36" fmla="*/ 58 w 60"/>
                <a:gd name="T37" fmla="*/ 23 h 26"/>
                <a:gd name="T38" fmla="*/ 60 w 60"/>
                <a:gd name="T39" fmla="*/ 19 h 26"/>
                <a:gd name="T40" fmla="*/ 60 w 60"/>
                <a:gd name="T41" fmla="*/ 17 h 26"/>
                <a:gd name="T42" fmla="*/ 58 w 60"/>
                <a:gd name="T43" fmla="*/ 16 h 26"/>
                <a:gd name="T44" fmla="*/ 56 w 60"/>
                <a:gd name="T45" fmla="*/ 16 h 26"/>
                <a:gd name="T46" fmla="*/ 55 w 60"/>
                <a:gd name="T47" fmla="*/ 17 h 26"/>
                <a:gd name="T48" fmla="*/ 53 w 60"/>
                <a:gd name="T49" fmla="*/ 17 h 26"/>
                <a:gd name="T50" fmla="*/ 49 w 60"/>
                <a:gd name="T51" fmla="*/ 19 h 26"/>
                <a:gd name="T52" fmla="*/ 47 w 60"/>
                <a:gd name="T53" fmla="*/ 17 h 26"/>
                <a:gd name="T54" fmla="*/ 42 w 60"/>
                <a:gd name="T55" fmla="*/ 17 h 26"/>
                <a:gd name="T56" fmla="*/ 39 w 60"/>
                <a:gd name="T57" fmla="*/ 17 h 26"/>
                <a:gd name="T58" fmla="*/ 33 w 60"/>
                <a:gd name="T59" fmla="*/ 17 h 26"/>
                <a:gd name="T60" fmla="*/ 31 w 60"/>
                <a:gd name="T61" fmla="*/ 16 h 26"/>
                <a:gd name="T62" fmla="*/ 28 w 60"/>
                <a:gd name="T63" fmla="*/ 14 h 26"/>
                <a:gd name="T64" fmla="*/ 26 w 60"/>
                <a:gd name="T65" fmla="*/ 10 h 26"/>
                <a:gd name="T66" fmla="*/ 23 w 60"/>
                <a:gd name="T67" fmla="*/ 9 h 26"/>
                <a:gd name="T68" fmla="*/ 21 w 60"/>
                <a:gd name="T69" fmla="*/ 9 h 26"/>
                <a:gd name="T70" fmla="*/ 19 w 60"/>
                <a:gd name="T71" fmla="*/ 9 h 26"/>
                <a:gd name="T72" fmla="*/ 17 w 60"/>
                <a:gd name="T73" fmla="*/ 9 h 26"/>
                <a:gd name="T74" fmla="*/ 16 w 60"/>
                <a:gd name="T75" fmla="*/ 9 h 26"/>
                <a:gd name="T76" fmla="*/ 12 w 60"/>
                <a:gd name="T77" fmla="*/ 7 h 26"/>
                <a:gd name="T78" fmla="*/ 10 w 60"/>
                <a:gd name="T79" fmla="*/ 3 h 26"/>
                <a:gd name="T80" fmla="*/ 8 w 60"/>
                <a:gd name="T81" fmla="*/ 1 h 26"/>
                <a:gd name="T82" fmla="*/ 5 w 60"/>
                <a:gd name="T83" fmla="*/ 3 h 26"/>
                <a:gd name="T84" fmla="*/ 3 w 60"/>
                <a:gd name="T85" fmla="*/ 3 h 26"/>
                <a:gd name="T86" fmla="*/ 1 w 60"/>
                <a:gd name="T87" fmla="*/ 0 h 26"/>
                <a:gd name="T88" fmla="*/ 0 w 60"/>
                <a:gd name="T89" fmla="*/ 1 h 26"/>
                <a:gd name="T90" fmla="*/ 1 w 60"/>
                <a:gd name="T91" fmla="*/ 5 h 2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0"/>
                <a:gd name="T139" fmla="*/ 0 h 26"/>
                <a:gd name="T140" fmla="*/ 60 w 60"/>
                <a:gd name="T141" fmla="*/ 26 h 2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0" h="26">
                  <a:moveTo>
                    <a:pt x="1" y="5"/>
                  </a:moveTo>
                  <a:lnTo>
                    <a:pt x="3" y="7"/>
                  </a:lnTo>
                  <a:lnTo>
                    <a:pt x="5" y="9"/>
                  </a:lnTo>
                  <a:lnTo>
                    <a:pt x="7" y="9"/>
                  </a:lnTo>
                  <a:lnTo>
                    <a:pt x="7" y="10"/>
                  </a:lnTo>
                  <a:lnTo>
                    <a:pt x="8" y="12"/>
                  </a:lnTo>
                  <a:lnTo>
                    <a:pt x="12" y="12"/>
                  </a:lnTo>
                  <a:lnTo>
                    <a:pt x="14" y="12"/>
                  </a:lnTo>
                  <a:lnTo>
                    <a:pt x="16" y="14"/>
                  </a:lnTo>
                  <a:lnTo>
                    <a:pt x="17" y="14"/>
                  </a:lnTo>
                  <a:lnTo>
                    <a:pt x="19" y="16"/>
                  </a:lnTo>
                  <a:lnTo>
                    <a:pt x="21" y="16"/>
                  </a:lnTo>
                  <a:lnTo>
                    <a:pt x="23" y="17"/>
                  </a:lnTo>
                  <a:lnTo>
                    <a:pt x="24" y="17"/>
                  </a:lnTo>
                  <a:lnTo>
                    <a:pt x="26" y="19"/>
                  </a:lnTo>
                  <a:lnTo>
                    <a:pt x="28" y="19"/>
                  </a:lnTo>
                  <a:lnTo>
                    <a:pt x="30" y="21"/>
                  </a:lnTo>
                  <a:lnTo>
                    <a:pt x="31" y="21"/>
                  </a:lnTo>
                  <a:lnTo>
                    <a:pt x="33" y="21"/>
                  </a:lnTo>
                  <a:lnTo>
                    <a:pt x="35" y="21"/>
                  </a:lnTo>
                  <a:lnTo>
                    <a:pt x="37" y="23"/>
                  </a:lnTo>
                  <a:lnTo>
                    <a:pt x="39" y="23"/>
                  </a:lnTo>
                  <a:lnTo>
                    <a:pt x="40" y="23"/>
                  </a:lnTo>
                  <a:lnTo>
                    <a:pt x="42" y="23"/>
                  </a:lnTo>
                  <a:lnTo>
                    <a:pt x="44" y="21"/>
                  </a:lnTo>
                  <a:lnTo>
                    <a:pt x="46" y="21"/>
                  </a:lnTo>
                  <a:lnTo>
                    <a:pt x="47" y="21"/>
                  </a:lnTo>
                  <a:lnTo>
                    <a:pt x="49" y="21"/>
                  </a:lnTo>
                  <a:lnTo>
                    <a:pt x="51" y="21"/>
                  </a:lnTo>
                  <a:lnTo>
                    <a:pt x="53" y="23"/>
                  </a:lnTo>
                  <a:lnTo>
                    <a:pt x="55" y="25"/>
                  </a:lnTo>
                  <a:lnTo>
                    <a:pt x="55" y="26"/>
                  </a:lnTo>
                  <a:lnTo>
                    <a:pt x="56" y="26"/>
                  </a:lnTo>
                  <a:lnTo>
                    <a:pt x="58" y="26"/>
                  </a:lnTo>
                  <a:lnTo>
                    <a:pt x="58" y="25"/>
                  </a:lnTo>
                  <a:lnTo>
                    <a:pt x="58" y="23"/>
                  </a:lnTo>
                  <a:lnTo>
                    <a:pt x="58" y="21"/>
                  </a:lnTo>
                  <a:lnTo>
                    <a:pt x="60" y="19"/>
                  </a:lnTo>
                  <a:lnTo>
                    <a:pt x="60" y="17"/>
                  </a:lnTo>
                  <a:lnTo>
                    <a:pt x="58" y="16"/>
                  </a:lnTo>
                  <a:lnTo>
                    <a:pt x="56" y="16"/>
                  </a:lnTo>
                  <a:lnTo>
                    <a:pt x="55" y="16"/>
                  </a:lnTo>
                  <a:lnTo>
                    <a:pt x="55" y="17"/>
                  </a:lnTo>
                  <a:lnTo>
                    <a:pt x="53" y="17"/>
                  </a:lnTo>
                  <a:lnTo>
                    <a:pt x="51" y="17"/>
                  </a:lnTo>
                  <a:lnTo>
                    <a:pt x="49" y="19"/>
                  </a:lnTo>
                  <a:lnTo>
                    <a:pt x="49" y="17"/>
                  </a:lnTo>
                  <a:lnTo>
                    <a:pt x="47" y="17"/>
                  </a:lnTo>
                  <a:lnTo>
                    <a:pt x="44" y="17"/>
                  </a:lnTo>
                  <a:lnTo>
                    <a:pt x="42" y="17"/>
                  </a:lnTo>
                  <a:lnTo>
                    <a:pt x="40" y="17"/>
                  </a:lnTo>
                  <a:lnTo>
                    <a:pt x="39" y="17"/>
                  </a:lnTo>
                  <a:lnTo>
                    <a:pt x="35" y="17"/>
                  </a:lnTo>
                  <a:lnTo>
                    <a:pt x="33" y="17"/>
                  </a:lnTo>
                  <a:lnTo>
                    <a:pt x="31" y="16"/>
                  </a:lnTo>
                  <a:lnTo>
                    <a:pt x="30" y="14"/>
                  </a:lnTo>
                  <a:lnTo>
                    <a:pt x="28" y="14"/>
                  </a:lnTo>
                  <a:lnTo>
                    <a:pt x="28" y="12"/>
                  </a:lnTo>
                  <a:lnTo>
                    <a:pt x="26" y="10"/>
                  </a:lnTo>
                  <a:lnTo>
                    <a:pt x="24" y="10"/>
                  </a:lnTo>
                  <a:lnTo>
                    <a:pt x="23" y="9"/>
                  </a:lnTo>
                  <a:lnTo>
                    <a:pt x="21" y="9"/>
                  </a:lnTo>
                  <a:lnTo>
                    <a:pt x="19" y="9"/>
                  </a:lnTo>
                  <a:lnTo>
                    <a:pt x="17" y="9"/>
                  </a:lnTo>
                  <a:lnTo>
                    <a:pt x="16" y="9"/>
                  </a:lnTo>
                  <a:lnTo>
                    <a:pt x="14" y="9"/>
                  </a:lnTo>
                  <a:lnTo>
                    <a:pt x="12" y="7"/>
                  </a:lnTo>
                  <a:lnTo>
                    <a:pt x="12" y="5"/>
                  </a:lnTo>
                  <a:lnTo>
                    <a:pt x="10" y="3"/>
                  </a:lnTo>
                  <a:lnTo>
                    <a:pt x="8" y="1"/>
                  </a:lnTo>
                  <a:lnTo>
                    <a:pt x="7" y="1"/>
                  </a:lnTo>
                  <a:lnTo>
                    <a:pt x="5" y="3"/>
                  </a:lnTo>
                  <a:lnTo>
                    <a:pt x="3" y="3"/>
                  </a:lnTo>
                  <a:lnTo>
                    <a:pt x="1" y="1"/>
                  </a:lnTo>
                  <a:lnTo>
                    <a:pt x="1" y="0"/>
                  </a:lnTo>
                  <a:lnTo>
                    <a:pt x="0" y="0"/>
                  </a:lnTo>
                  <a:lnTo>
                    <a:pt x="0" y="1"/>
                  </a:lnTo>
                  <a:lnTo>
                    <a:pt x="0" y="3"/>
                  </a:lnTo>
                  <a:lnTo>
                    <a:pt x="1" y="5"/>
                  </a:lnTo>
                  <a:close/>
                </a:path>
              </a:pathLst>
            </a:custGeom>
            <a:solidFill>
              <a:srgbClr val="573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1" name="Freeform 26"/>
            <p:cNvSpPr>
              <a:spLocks/>
            </p:cNvSpPr>
            <p:nvPr/>
          </p:nvSpPr>
          <p:spPr bwMode="auto">
            <a:xfrm>
              <a:off x="4714" y="2686"/>
              <a:ext cx="91" cy="46"/>
            </a:xfrm>
            <a:custGeom>
              <a:avLst/>
              <a:gdLst>
                <a:gd name="T0" fmla="*/ 89 w 91"/>
                <a:gd name="T1" fmla="*/ 30 h 46"/>
                <a:gd name="T2" fmla="*/ 87 w 91"/>
                <a:gd name="T3" fmla="*/ 26 h 46"/>
                <a:gd name="T4" fmla="*/ 84 w 91"/>
                <a:gd name="T5" fmla="*/ 25 h 46"/>
                <a:gd name="T6" fmla="*/ 80 w 91"/>
                <a:gd name="T7" fmla="*/ 23 h 46"/>
                <a:gd name="T8" fmla="*/ 75 w 91"/>
                <a:gd name="T9" fmla="*/ 19 h 46"/>
                <a:gd name="T10" fmla="*/ 68 w 91"/>
                <a:gd name="T11" fmla="*/ 16 h 46"/>
                <a:gd name="T12" fmla="*/ 63 w 91"/>
                <a:gd name="T13" fmla="*/ 14 h 46"/>
                <a:gd name="T14" fmla="*/ 57 w 91"/>
                <a:gd name="T15" fmla="*/ 10 h 46"/>
                <a:gd name="T16" fmla="*/ 52 w 91"/>
                <a:gd name="T17" fmla="*/ 9 h 46"/>
                <a:gd name="T18" fmla="*/ 47 w 91"/>
                <a:gd name="T19" fmla="*/ 7 h 46"/>
                <a:gd name="T20" fmla="*/ 43 w 91"/>
                <a:gd name="T21" fmla="*/ 5 h 46"/>
                <a:gd name="T22" fmla="*/ 38 w 91"/>
                <a:gd name="T23" fmla="*/ 5 h 46"/>
                <a:gd name="T24" fmla="*/ 32 w 91"/>
                <a:gd name="T25" fmla="*/ 3 h 46"/>
                <a:gd name="T26" fmla="*/ 27 w 91"/>
                <a:gd name="T27" fmla="*/ 2 h 46"/>
                <a:gd name="T28" fmla="*/ 22 w 91"/>
                <a:gd name="T29" fmla="*/ 2 h 46"/>
                <a:gd name="T30" fmla="*/ 15 w 91"/>
                <a:gd name="T31" fmla="*/ 2 h 46"/>
                <a:gd name="T32" fmla="*/ 11 w 91"/>
                <a:gd name="T33" fmla="*/ 0 h 46"/>
                <a:gd name="T34" fmla="*/ 8 w 91"/>
                <a:gd name="T35" fmla="*/ 0 h 46"/>
                <a:gd name="T36" fmla="*/ 6 w 91"/>
                <a:gd name="T37" fmla="*/ 0 h 46"/>
                <a:gd name="T38" fmla="*/ 2 w 91"/>
                <a:gd name="T39" fmla="*/ 2 h 46"/>
                <a:gd name="T40" fmla="*/ 0 w 91"/>
                <a:gd name="T41" fmla="*/ 3 h 46"/>
                <a:gd name="T42" fmla="*/ 0 w 91"/>
                <a:gd name="T43" fmla="*/ 7 h 46"/>
                <a:gd name="T44" fmla="*/ 0 w 91"/>
                <a:gd name="T45" fmla="*/ 10 h 46"/>
                <a:gd name="T46" fmla="*/ 2 w 91"/>
                <a:gd name="T47" fmla="*/ 12 h 46"/>
                <a:gd name="T48" fmla="*/ 6 w 91"/>
                <a:gd name="T49" fmla="*/ 12 h 46"/>
                <a:gd name="T50" fmla="*/ 8 w 91"/>
                <a:gd name="T51" fmla="*/ 14 h 46"/>
                <a:gd name="T52" fmla="*/ 11 w 91"/>
                <a:gd name="T53" fmla="*/ 16 h 46"/>
                <a:gd name="T54" fmla="*/ 13 w 91"/>
                <a:gd name="T55" fmla="*/ 16 h 46"/>
                <a:gd name="T56" fmla="*/ 16 w 91"/>
                <a:gd name="T57" fmla="*/ 17 h 46"/>
                <a:gd name="T58" fmla="*/ 20 w 91"/>
                <a:gd name="T59" fmla="*/ 19 h 46"/>
                <a:gd name="T60" fmla="*/ 22 w 91"/>
                <a:gd name="T61" fmla="*/ 21 h 46"/>
                <a:gd name="T62" fmla="*/ 24 w 91"/>
                <a:gd name="T63" fmla="*/ 23 h 46"/>
                <a:gd name="T64" fmla="*/ 24 w 91"/>
                <a:gd name="T65" fmla="*/ 26 h 46"/>
                <a:gd name="T66" fmla="*/ 20 w 91"/>
                <a:gd name="T67" fmla="*/ 28 h 46"/>
                <a:gd name="T68" fmla="*/ 18 w 91"/>
                <a:gd name="T69" fmla="*/ 32 h 46"/>
                <a:gd name="T70" fmla="*/ 16 w 91"/>
                <a:gd name="T71" fmla="*/ 37 h 46"/>
                <a:gd name="T72" fmla="*/ 18 w 91"/>
                <a:gd name="T73" fmla="*/ 41 h 46"/>
                <a:gd name="T74" fmla="*/ 22 w 91"/>
                <a:gd name="T75" fmla="*/ 42 h 46"/>
                <a:gd name="T76" fmla="*/ 25 w 91"/>
                <a:gd name="T77" fmla="*/ 42 h 46"/>
                <a:gd name="T78" fmla="*/ 29 w 91"/>
                <a:gd name="T79" fmla="*/ 44 h 46"/>
                <a:gd name="T80" fmla="*/ 34 w 91"/>
                <a:gd name="T81" fmla="*/ 44 h 46"/>
                <a:gd name="T82" fmla="*/ 40 w 91"/>
                <a:gd name="T83" fmla="*/ 46 h 46"/>
                <a:gd name="T84" fmla="*/ 45 w 91"/>
                <a:gd name="T85" fmla="*/ 46 h 46"/>
                <a:gd name="T86" fmla="*/ 52 w 91"/>
                <a:gd name="T87" fmla="*/ 46 h 46"/>
                <a:gd name="T88" fmla="*/ 57 w 91"/>
                <a:gd name="T89" fmla="*/ 44 h 46"/>
                <a:gd name="T90" fmla="*/ 64 w 91"/>
                <a:gd name="T91" fmla="*/ 42 h 46"/>
                <a:gd name="T92" fmla="*/ 71 w 91"/>
                <a:gd name="T93" fmla="*/ 41 h 46"/>
                <a:gd name="T94" fmla="*/ 79 w 91"/>
                <a:gd name="T95" fmla="*/ 39 h 46"/>
                <a:gd name="T96" fmla="*/ 84 w 91"/>
                <a:gd name="T97" fmla="*/ 37 h 46"/>
                <a:gd name="T98" fmla="*/ 86 w 91"/>
                <a:gd name="T99" fmla="*/ 35 h 46"/>
                <a:gd name="T100" fmla="*/ 89 w 91"/>
                <a:gd name="T101" fmla="*/ 33 h 46"/>
                <a:gd name="T102" fmla="*/ 91 w 91"/>
                <a:gd name="T103" fmla="*/ 32 h 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91"/>
                <a:gd name="T157" fmla="*/ 0 h 46"/>
                <a:gd name="T158" fmla="*/ 91 w 91"/>
                <a:gd name="T159" fmla="*/ 46 h 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91" h="46">
                  <a:moveTo>
                    <a:pt x="91" y="32"/>
                  </a:moveTo>
                  <a:lnTo>
                    <a:pt x="89" y="30"/>
                  </a:lnTo>
                  <a:lnTo>
                    <a:pt x="87" y="28"/>
                  </a:lnTo>
                  <a:lnTo>
                    <a:pt x="87" y="26"/>
                  </a:lnTo>
                  <a:lnTo>
                    <a:pt x="86" y="25"/>
                  </a:lnTo>
                  <a:lnTo>
                    <a:pt x="84" y="25"/>
                  </a:lnTo>
                  <a:lnTo>
                    <a:pt x="82" y="23"/>
                  </a:lnTo>
                  <a:lnTo>
                    <a:pt x="80" y="23"/>
                  </a:lnTo>
                  <a:lnTo>
                    <a:pt x="77" y="21"/>
                  </a:lnTo>
                  <a:lnTo>
                    <a:pt x="75" y="19"/>
                  </a:lnTo>
                  <a:lnTo>
                    <a:pt x="71" y="17"/>
                  </a:lnTo>
                  <a:lnTo>
                    <a:pt x="68" y="16"/>
                  </a:lnTo>
                  <a:lnTo>
                    <a:pt x="66" y="16"/>
                  </a:lnTo>
                  <a:lnTo>
                    <a:pt x="63" y="14"/>
                  </a:lnTo>
                  <a:lnTo>
                    <a:pt x="59" y="12"/>
                  </a:lnTo>
                  <a:lnTo>
                    <a:pt x="57" y="10"/>
                  </a:lnTo>
                  <a:lnTo>
                    <a:pt x="54" y="9"/>
                  </a:lnTo>
                  <a:lnTo>
                    <a:pt x="52" y="9"/>
                  </a:lnTo>
                  <a:lnTo>
                    <a:pt x="50" y="7"/>
                  </a:lnTo>
                  <a:lnTo>
                    <a:pt x="47" y="7"/>
                  </a:lnTo>
                  <a:lnTo>
                    <a:pt x="45" y="7"/>
                  </a:lnTo>
                  <a:lnTo>
                    <a:pt x="43" y="5"/>
                  </a:lnTo>
                  <a:lnTo>
                    <a:pt x="40" y="5"/>
                  </a:lnTo>
                  <a:lnTo>
                    <a:pt x="38" y="5"/>
                  </a:lnTo>
                  <a:lnTo>
                    <a:pt x="36" y="3"/>
                  </a:lnTo>
                  <a:lnTo>
                    <a:pt x="32" y="3"/>
                  </a:lnTo>
                  <a:lnTo>
                    <a:pt x="29" y="3"/>
                  </a:lnTo>
                  <a:lnTo>
                    <a:pt x="27" y="2"/>
                  </a:lnTo>
                  <a:lnTo>
                    <a:pt x="24" y="2"/>
                  </a:lnTo>
                  <a:lnTo>
                    <a:pt x="22" y="2"/>
                  </a:lnTo>
                  <a:lnTo>
                    <a:pt x="18" y="2"/>
                  </a:lnTo>
                  <a:lnTo>
                    <a:pt x="15" y="2"/>
                  </a:lnTo>
                  <a:lnTo>
                    <a:pt x="13" y="2"/>
                  </a:lnTo>
                  <a:lnTo>
                    <a:pt x="11" y="0"/>
                  </a:lnTo>
                  <a:lnTo>
                    <a:pt x="9" y="0"/>
                  </a:lnTo>
                  <a:lnTo>
                    <a:pt x="8" y="0"/>
                  </a:lnTo>
                  <a:lnTo>
                    <a:pt x="6" y="0"/>
                  </a:lnTo>
                  <a:lnTo>
                    <a:pt x="4" y="2"/>
                  </a:lnTo>
                  <a:lnTo>
                    <a:pt x="2" y="2"/>
                  </a:lnTo>
                  <a:lnTo>
                    <a:pt x="0" y="3"/>
                  </a:lnTo>
                  <a:lnTo>
                    <a:pt x="0" y="5"/>
                  </a:lnTo>
                  <a:lnTo>
                    <a:pt x="0" y="7"/>
                  </a:lnTo>
                  <a:lnTo>
                    <a:pt x="0" y="9"/>
                  </a:lnTo>
                  <a:lnTo>
                    <a:pt x="0" y="10"/>
                  </a:lnTo>
                  <a:lnTo>
                    <a:pt x="2" y="10"/>
                  </a:lnTo>
                  <a:lnTo>
                    <a:pt x="2" y="12"/>
                  </a:lnTo>
                  <a:lnTo>
                    <a:pt x="4" y="12"/>
                  </a:lnTo>
                  <a:lnTo>
                    <a:pt x="6" y="12"/>
                  </a:lnTo>
                  <a:lnTo>
                    <a:pt x="8" y="14"/>
                  </a:lnTo>
                  <a:lnTo>
                    <a:pt x="9" y="14"/>
                  </a:lnTo>
                  <a:lnTo>
                    <a:pt x="11" y="16"/>
                  </a:lnTo>
                  <a:lnTo>
                    <a:pt x="13" y="16"/>
                  </a:lnTo>
                  <a:lnTo>
                    <a:pt x="15" y="17"/>
                  </a:lnTo>
                  <a:lnTo>
                    <a:pt x="16" y="17"/>
                  </a:lnTo>
                  <a:lnTo>
                    <a:pt x="18" y="17"/>
                  </a:lnTo>
                  <a:lnTo>
                    <a:pt x="20" y="19"/>
                  </a:lnTo>
                  <a:lnTo>
                    <a:pt x="22" y="21"/>
                  </a:lnTo>
                  <a:lnTo>
                    <a:pt x="24" y="21"/>
                  </a:lnTo>
                  <a:lnTo>
                    <a:pt x="24" y="23"/>
                  </a:lnTo>
                  <a:lnTo>
                    <a:pt x="24" y="25"/>
                  </a:lnTo>
                  <a:lnTo>
                    <a:pt x="24" y="26"/>
                  </a:lnTo>
                  <a:lnTo>
                    <a:pt x="22" y="28"/>
                  </a:lnTo>
                  <a:lnTo>
                    <a:pt x="20" y="28"/>
                  </a:lnTo>
                  <a:lnTo>
                    <a:pt x="18" y="30"/>
                  </a:lnTo>
                  <a:lnTo>
                    <a:pt x="18" y="32"/>
                  </a:lnTo>
                  <a:lnTo>
                    <a:pt x="16" y="35"/>
                  </a:lnTo>
                  <a:lnTo>
                    <a:pt x="16" y="37"/>
                  </a:lnTo>
                  <a:lnTo>
                    <a:pt x="18" y="39"/>
                  </a:lnTo>
                  <a:lnTo>
                    <a:pt x="18" y="41"/>
                  </a:lnTo>
                  <a:lnTo>
                    <a:pt x="20" y="41"/>
                  </a:lnTo>
                  <a:lnTo>
                    <a:pt x="22" y="42"/>
                  </a:lnTo>
                  <a:lnTo>
                    <a:pt x="24" y="42"/>
                  </a:lnTo>
                  <a:lnTo>
                    <a:pt x="25" y="42"/>
                  </a:lnTo>
                  <a:lnTo>
                    <a:pt x="27" y="44"/>
                  </a:lnTo>
                  <a:lnTo>
                    <a:pt x="29" y="44"/>
                  </a:lnTo>
                  <a:lnTo>
                    <a:pt x="31" y="44"/>
                  </a:lnTo>
                  <a:lnTo>
                    <a:pt x="34" y="44"/>
                  </a:lnTo>
                  <a:lnTo>
                    <a:pt x="38" y="46"/>
                  </a:lnTo>
                  <a:lnTo>
                    <a:pt x="40" y="46"/>
                  </a:lnTo>
                  <a:lnTo>
                    <a:pt x="43" y="46"/>
                  </a:lnTo>
                  <a:lnTo>
                    <a:pt x="45" y="46"/>
                  </a:lnTo>
                  <a:lnTo>
                    <a:pt x="48" y="46"/>
                  </a:lnTo>
                  <a:lnTo>
                    <a:pt x="52" y="46"/>
                  </a:lnTo>
                  <a:lnTo>
                    <a:pt x="54" y="46"/>
                  </a:lnTo>
                  <a:lnTo>
                    <a:pt x="57" y="44"/>
                  </a:lnTo>
                  <a:lnTo>
                    <a:pt x="61" y="44"/>
                  </a:lnTo>
                  <a:lnTo>
                    <a:pt x="64" y="42"/>
                  </a:lnTo>
                  <a:lnTo>
                    <a:pt x="68" y="42"/>
                  </a:lnTo>
                  <a:lnTo>
                    <a:pt x="71" y="41"/>
                  </a:lnTo>
                  <a:lnTo>
                    <a:pt x="75" y="39"/>
                  </a:lnTo>
                  <a:lnTo>
                    <a:pt x="79" y="39"/>
                  </a:lnTo>
                  <a:lnTo>
                    <a:pt x="82" y="37"/>
                  </a:lnTo>
                  <a:lnTo>
                    <a:pt x="84" y="37"/>
                  </a:lnTo>
                  <a:lnTo>
                    <a:pt x="86" y="35"/>
                  </a:lnTo>
                  <a:lnTo>
                    <a:pt x="87" y="35"/>
                  </a:lnTo>
                  <a:lnTo>
                    <a:pt x="89" y="33"/>
                  </a:lnTo>
                  <a:lnTo>
                    <a:pt x="91" y="32"/>
                  </a:lnTo>
                  <a:close/>
                </a:path>
              </a:pathLst>
            </a:custGeom>
            <a:solidFill>
              <a:srgbClr val="B594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2" name="Freeform 27"/>
            <p:cNvSpPr>
              <a:spLocks/>
            </p:cNvSpPr>
            <p:nvPr/>
          </p:nvSpPr>
          <p:spPr bwMode="auto">
            <a:xfrm>
              <a:off x="4663" y="2629"/>
              <a:ext cx="34" cy="59"/>
            </a:xfrm>
            <a:custGeom>
              <a:avLst/>
              <a:gdLst>
                <a:gd name="T0" fmla="*/ 34 w 34"/>
                <a:gd name="T1" fmla="*/ 48 h 59"/>
                <a:gd name="T2" fmla="*/ 32 w 34"/>
                <a:gd name="T3" fmla="*/ 39 h 59"/>
                <a:gd name="T4" fmla="*/ 28 w 34"/>
                <a:gd name="T5" fmla="*/ 32 h 59"/>
                <a:gd name="T6" fmla="*/ 25 w 34"/>
                <a:gd name="T7" fmla="*/ 28 h 59"/>
                <a:gd name="T8" fmla="*/ 21 w 34"/>
                <a:gd name="T9" fmla="*/ 25 h 59"/>
                <a:gd name="T10" fmla="*/ 18 w 34"/>
                <a:gd name="T11" fmla="*/ 21 h 59"/>
                <a:gd name="T12" fmla="*/ 16 w 34"/>
                <a:gd name="T13" fmla="*/ 18 h 59"/>
                <a:gd name="T14" fmla="*/ 12 w 34"/>
                <a:gd name="T15" fmla="*/ 12 h 59"/>
                <a:gd name="T16" fmla="*/ 11 w 34"/>
                <a:gd name="T17" fmla="*/ 9 h 59"/>
                <a:gd name="T18" fmla="*/ 7 w 34"/>
                <a:gd name="T19" fmla="*/ 5 h 59"/>
                <a:gd name="T20" fmla="*/ 5 w 34"/>
                <a:gd name="T21" fmla="*/ 2 h 59"/>
                <a:gd name="T22" fmla="*/ 4 w 34"/>
                <a:gd name="T23" fmla="*/ 0 h 59"/>
                <a:gd name="T24" fmla="*/ 0 w 34"/>
                <a:gd name="T25" fmla="*/ 2 h 59"/>
                <a:gd name="T26" fmla="*/ 0 w 34"/>
                <a:gd name="T27" fmla="*/ 5 h 59"/>
                <a:gd name="T28" fmla="*/ 2 w 34"/>
                <a:gd name="T29" fmla="*/ 11 h 59"/>
                <a:gd name="T30" fmla="*/ 4 w 34"/>
                <a:gd name="T31" fmla="*/ 19 h 59"/>
                <a:gd name="T32" fmla="*/ 4 w 34"/>
                <a:gd name="T33" fmla="*/ 25 h 59"/>
                <a:gd name="T34" fmla="*/ 5 w 34"/>
                <a:gd name="T35" fmla="*/ 32 h 59"/>
                <a:gd name="T36" fmla="*/ 5 w 34"/>
                <a:gd name="T37" fmla="*/ 37 h 59"/>
                <a:gd name="T38" fmla="*/ 5 w 34"/>
                <a:gd name="T39" fmla="*/ 41 h 59"/>
                <a:gd name="T40" fmla="*/ 7 w 34"/>
                <a:gd name="T41" fmla="*/ 44 h 59"/>
                <a:gd name="T42" fmla="*/ 11 w 34"/>
                <a:gd name="T43" fmla="*/ 46 h 59"/>
                <a:gd name="T44" fmla="*/ 12 w 34"/>
                <a:gd name="T45" fmla="*/ 46 h 59"/>
                <a:gd name="T46" fmla="*/ 16 w 34"/>
                <a:gd name="T47" fmla="*/ 48 h 59"/>
                <a:gd name="T48" fmla="*/ 18 w 34"/>
                <a:gd name="T49" fmla="*/ 48 h 59"/>
                <a:gd name="T50" fmla="*/ 21 w 34"/>
                <a:gd name="T51" fmla="*/ 50 h 59"/>
                <a:gd name="T52" fmla="*/ 23 w 34"/>
                <a:gd name="T53" fmla="*/ 51 h 59"/>
                <a:gd name="T54" fmla="*/ 25 w 34"/>
                <a:gd name="T55" fmla="*/ 53 h 59"/>
                <a:gd name="T56" fmla="*/ 27 w 34"/>
                <a:gd name="T57" fmla="*/ 57 h 59"/>
                <a:gd name="T58" fmla="*/ 28 w 34"/>
                <a:gd name="T59" fmla="*/ 59 h 59"/>
                <a:gd name="T60" fmla="*/ 32 w 34"/>
                <a:gd name="T61" fmla="*/ 59 h 59"/>
                <a:gd name="T62" fmla="*/ 34 w 34"/>
                <a:gd name="T63" fmla="*/ 55 h 5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4"/>
                <a:gd name="T97" fmla="*/ 0 h 59"/>
                <a:gd name="T98" fmla="*/ 34 w 34"/>
                <a:gd name="T99" fmla="*/ 59 h 5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4" h="59">
                  <a:moveTo>
                    <a:pt x="34" y="53"/>
                  </a:moveTo>
                  <a:lnTo>
                    <a:pt x="34" y="48"/>
                  </a:lnTo>
                  <a:lnTo>
                    <a:pt x="32" y="43"/>
                  </a:lnTo>
                  <a:lnTo>
                    <a:pt x="32" y="39"/>
                  </a:lnTo>
                  <a:lnTo>
                    <a:pt x="30" y="34"/>
                  </a:lnTo>
                  <a:lnTo>
                    <a:pt x="28" y="32"/>
                  </a:lnTo>
                  <a:lnTo>
                    <a:pt x="27" y="30"/>
                  </a:lnTo>
                  <a:lnTo>
                    <a:pt x="25" y="28"/>
                  </a:lnTo>
                  <a:lnTo>
                    <a:pt x="23" y="27"/>
                  </a:lnTo>
                  <a:lnTo>
                    <a:pt x="21" y="25"/>
                  </a:lnTo>
                  <a:lnTo>
                    <a:pt x="20" y="23"/>
                  </a:lnTo>
                  <a:lnTo>
                    <a:pt x="18" y="21"/>
                  </a:lnTo>
                  <a:lnTo>
                    <a:pt x="16" y="18"/>
                  </a:lnTo>
                  <a:lnTo>
                    <a:pt x="14" y="14"/>
                  </a:lnTo>
                  <a:lnTo>
                    <a:pt x="12" y="12"/>
                  </a:lnTo>
                  <a:lnTo>
                    <a:pt x="11" y="11"/>
                  </a:lnTo>
                  <a:lnTo>
                    <a:pt x="11" y="9"/>
                  </a:lnTo>
                  <a:lnTo>
                    <a:pt x="9" y="7"/>
                  </a:lnTo>
                  <a:lnTo>
                    <a:pt x="7" y="5"/>
                  </a:lnTo>
                  <a:lnTo>
                    <a:pt x="5" y="4"/>
                  </a:lnTo>
                  <a:lnTo>
                    <a:pt x="5" y="2"/>
                  </a:lnTo>
                  <a:lnTo>
                    <a:pt x="4" y="2"/>
                  </a:lnTo>
                  <a:lnTo>
                    <a:pt x="4" y="0"/>
                  </a:lnTo>
                  <a:lnTo>
                    <a:pt x="2" y="2"/>
                  </a:lnTo>
                  <a:lnTo>
                    <a:pt x="0" y="2"/>
                  </a:lnTo>
                  <a:lnTo>
                    <a:pt x="0" y="4"/>
                  </a:lnTo>
                  <a:lnTo>
                    <a:pt x="0" y="5"/>
                  </a:lnTo>
                  <a:lnTo>
                    <a:pt x="0" y="7"/>
                  </a:lnTo>
                  <a:lnTo>
                    <a:pt x="2" y="11"/>
                  </a:lnTo>
                  <a:lnTo>
                    <a:pt x="2" y="14"/>
                  </a:lnTo>
                  <a:lnTo>
                    <a:pt x="4" y="19"/>
                  </a:lnTo>
                  <a:lnTo>
                    <a:pt x="4" y="23"/>
                  </a:lnTo>
                  <a:lnTo>
                    <a:pt x="4" y="25"/>
                  </a:lnTo>
                  <a:lnTo>
                    <a:pt x="4" y="28"/>
                  </a:lnTo>
                  <a:lnTo>
                    <a:pt x="5" y="32"/>
                  </a:lnTo>
                  <a:lnTo>
                    <a:pt x="5" y="35"/>
                  </a:lnTo>
                  <a:lnTo>
                    <a:pt x="5" y="37"/>
                  </a:lnTo>
                  <a:lnTo>
                    <a:pt x="5" y="39"/>
                  </a:lnTo>
                  <a:lnTo>
                    <a:pt x="5" y="41"/>
                  </a:lnTo>
                  <a:lnTo>
                    <a:pt x="5" y="43"/>
                  </a:lnTo>
                  <a:lnTo>
                    <a:pt x="7" y="44"/>
                  </a:lnTo>
                  <a:lnTo>
                    <a:pt x="9" y="44"/>
                  </a:lnTo>
                  <a:lnTo>
                    <a:pt x="11" y="46"/>
                  </a:lnTo>
                  <a:lnTo>
                    <a:pt x="12" y="46"/>
                  </a:lnTo>
                  <a:lnTo>
                    <a:pt x="14" y="48"/>
                  </a:lnTo>
                  <a:lnTo>
                    <a:pt x="16" y="48"/>
                  </a:lnTo>
                  <a:lnTo>
                    <a:pt x="18" y="48"/>
                  </a:lnTo>
                  <a:lnTo>
                    <a:pt x="20" y="50"/>
                  </a:lnTo>
                  <a:lnTo>
                    <a:pt x="21" y="50"/>
                  </a:lnTo>
                  <a:lnTo>
                    <a:pt x="23" y="51"/>
                  </a:lnTo>
                  <a:lnTo>
                    <a:pt x="25" y="51"/>
                  </a:lnTo>
                  <a:lnTo>
                    <a:pt x="25" y="53"/>
                  </a:lnTo>
                  <a:lnTo>
                    <a:pt x="27" y="55"/>
                  </a:lnTo>
                  <a:lnTo>
                    <a:pt x="27" y="57"/>
                  </a:lnTo>
                  <a:lnTo>
                    <a:pt x="28" y="57"/>
                  </a:lnTo>
                  <a:lnTo>
                    <a:pt x="28" y="59"/>
                  </a:lnTo>
                  <a:lnTo>
                    <a:pt x="30" y="59"/>
                  </a:lnTo>
                  <a:lnTo>
                    <a:pt x="32" y="59"/>
                  </a:lnTo>
                  <a:lnTo>
                    <a:pt x="32" y="57"/>
                  </a:lnTo>
                  <a:lnTo>
                    <a:pt x="34" y="55"/>
                  </a:lnTo>
                  <a:lnTo>
                    <a:pt x="34" y="53"/>
                  </a:lnTo>
                  <a:close/>
                </a:path>
              </a:pathLst>
            </a:custGeom>
            <a:solidFill>
              <a:srgbClr val="B594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3" name="Freeform 28"/>
            <p:cNvSpPr>
              <a:spLocks/>
            </p:cNvSpPr>
            <p:nvPr/>
          </p:nvSpPr>
          <p:spPr bwMode="auto">
            <a:xfrm>
              <a:off x="4716" y="2684"/>
              <a:ext cx="87" cy="28"/>
            </a:xfrm>
            <a:custGeom>
              <a:avLst/>
              <a:gdLst>
                <a:gd name="T0" fmla="*/ 85 w 87"/>
                <a:gd name="T1" fmla="*/ 27 h 28"/>
                <a:gd name="T2" fmla="*/ 78 w 87"/>
                <a:gd name="T3" fmla="*/ 23 h 28"/>
                <a:gd name="T4" fmla="*/ 73 w 87"/>
                <a:gd name="T5" fmla="*/ 19 h 28"/>
                <a:gd name="T6" fmla="*/ 66 w 87"/>
                <a:gd name="T7" fmla="*/ 16 h 28"/>
                <a:gd name="T8" fmla="*/ 61 w 87"/>
                <a:gd name="T9" fmla="*/ 12 h 28"/>
                <a:gd name="T10" fmla="*/ 53 w 87"/>
                <a:gd name="T11" fmla="*/ 11 h 28"/>
                <a:gd name="T12" fmla="*/ 46 w 87"/>
                <a:gd name="T13" fmla="*/ 7 h 28"/>
                <a:gd name="T14" fmla="*/ 41 w 87"/>
                <a:gd name="T15" fmla="*/ 5 h 28"/>
                <a:gd name="T16" fmla="*/ 34 w 87"/>
                <a:gd name="T17" fmla="*/ 4 h 28"/>
                <a:gd name="T18" fmla="*/ 30 w 87"/>
                <a:gd name="T19" fmla="*/ 2 h 28"/>
                <a:gd name="T20" fmla="*/ 25 w 87"/>
                <a:gd name="T21" fmla="*/ 2 h 28"/>
                <a:gd name="T22" fmla="*/ 20 w 87"/>
                <a:gd name="T23" fmla="*/ 2 h 28"/>
                <a:gd name="T24" fmla="*/ 16 w 87"/>
                <a:gd name="T25" fmla="*/ 2 h 28"/>
                <a:gd name="T26" fmla="*/ 11 w 87"/>
                <a:gd name="T27" fmla="*/ 0 h 28"/>
                <a:gd name="T28" fmla="*/ 7 w 87"/>
                <a:gd name="T29" fmla="*/ 0 h 28"/>
                <a:gd name="T30" fmla="*/ 4 w 87"/>
                <a:gd name="T31" fmla="*/ 0 h 28"/>
                <a:gd name="T32" fmla="*/ 0 w 87"/>
                <a:gd name="T33" fmla="*/ 2 h 28"/>
                <a:gd name="T34" fmla="*/ 0 w 87"/>
                <a:gd name="T35" fmla="*/ 5 h 28"/>
                <a:gd name="T36" fmla="*/ 2 w 87"/>
                <a:gd name="T37" fmla="*/ 7 h 28"/>
                <a:gd name="T38" fmla="*/ 4 w 87"/>
                <a:gd name="T39" fmla="*/ 7 h 28"/>
                <a:gd name="T40" fmla="*/ 7 w 87"/>
                <a:gd name="T41" fmla="*/ 7 h 28"/>
                <a:gd name="T42" fmla="*/ 9 w 87"/>
                <a:gd name="T43" fmla="*/ 7 h 28"/>
                <a:gd name="T44" fmla="*/ 13 w 87"/>
                <a:gd name="T45" fmla="*/ 9 h 28"/>
                <a:gd name="T46" fmla="*/ 20 w 87"/>
                <a:gd name="T47" fmla="*/ 9 h 28"/>
                <a:gd name="T48" fmla="*/ 25 w 87"/>
                <a:gd name="T49" fmla="*/ 9 h 28"/>
                <a:gd name="T50" fmla="*/ 32 w 87"/>
                <a:gd name="T51" fmla="*/ 11 h 28"/>
                <a:gd name="T52" fmla="*/ 38 w 87"/>
                <a:gd name="T53" fmla="*/ 12 h 28"/>
                <a:gd name="T54" fmla="*/ 43 w 87"/>
                <a:gd name="T55" fmla="*/ 14 h 28"/>
                <a:gd name="T56" fmla="*/ 48 w 87"/>
                <a:gd name="T57" fmla="*/ 16 h 28"/>
                <a:gd name="T58" fmla="*/ 55 w 87"/>
                <a:gd name="T59" fmla="*/ 18 h 28"/>
                <a:gd name="T60" fmla="*/ 61 w 87"/>
                <a:gd name="T61" fmla="*/ 19 h 28"/>
                <a:gd name="T62" fmla="*/ 64 w 87"/>
                <a:gd name="T63" fmla="*/ 21 h 28"/>
                <a:gd name="T64" fmla="*/ 69 w 87"/>
                <a:gd name="T65" fmla="*/ 23 h 28"/>
                <a:gd name="T66" fmla="*/ 73 w 87"/>
                <a:gd name="T67" fmla="*/ 25 h 28"/>
                <a:gd name="T68" fmla="*/ 87 w 87"/>
                <a:gd name="T69" fmla="*/ 28 h 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
                <a:gd name="T106" fmla="*/ 0 h 28"/>
                <a:gd name="T107" fmla="*/ 87 w 87"/>
                <a:gd name="T108" fmla="*/ 28 h 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 h="28">
                  <a:moveTo>
                    <a:pt x="87" y="28"/>
                  </a:moveTo>
                  <a:lnTo>
                    <a:pt x="85" y="27"/>
                  </a:lnTo>
                  <a:lnTo>
                    <a:pt x="82" y="25"/>
                  </a:lnTo>
                  <a:lnTo>
                    <a:pt x="78" y="23"/>
                  </a:lnTo>
                  <a:lnTo>
                    <a:pt x="75" y="21"/>
                  </a:lnTo>
                  <a:lnTo>
                    <a:pt x="73" y="19"/>
                  </a:lnTo>
                  <a:lnTo>
                    <a:pt x="69" y="18"/>
                  </a:lnTo>
                  <a:lnTo>
                    <a:pt x="66" y="16"/>
                  </a:lnTo>
                  <a:lnTo>
                    <a:pt x="64" y="14"/>
                  </a:lnTo>
                  <a:lnTo>
                    <a:pt x="61" y="12"/>
                  </a:lnTo>
                  <a:lnTo>
                    <a:pt x="57" y="12"/>
                  </a:lnTo>
                  <a:lnTo>
                    <a:pt x="53" y="11"/>
                  </a:lnTo>
                  <a:lnTo>
                    <a:pt x="50" y="9"/>
                  </a:lnTo>
                  <a:lnTo>
                    <a:pt x="46" y="7"/>
                  </a:lnTo>
                  <a:lnTo>
                    <a:pt x="43" y="5"/>
                  </a:lnTo>
                  <a:lnTo>
                    <a:pt x="41" y="5"/>
                  </a:lnTo>
                  <a:lnTo>
                    <a:pt x="38" y="4"/>
                  </a:lnTo>
                  <a:lnTo>
                    <a:pt x="34" y="4"/>
                  </a:lnTo>
                  <a:lnTo>
                    <a:pt x="32" y="4"/>
                  </a:lnTo>
                  <a:lnTo>
                    <a:pt x="30" y="2"/>
                  </a:lnTo>
                  <a:lnTo>
                    <a:pt x="27" y="2"/>
                  </a:lnTo>
                  <a:lnTo>
                    <a:pt x="25" y="2"/>
                  </a:lnTo>
                  <a:lnTo>
                    <a:pt x="22" y="2"/>
                  </a:lnTo>
                  <a:lnTo>
                    <a:pt x="20" y="2"/>
                  </a:lnTo>
                  <a:lnTo>
                    <a:pt x="18" y="2"/>
                  </a:lnTo>
                  <a:lnTo>
                    <a:pt x="16" y="2"/>
                  </a:lnTo>
                  <a:lnTo>
                    <a:pt x="13" y="0"/>
                  </a:lnTo>
                  <a:lnTo>
                    <a:pt x="11" y="0"/>
                  </a:lnTo>
                  <a:lnTo>
                    <a:pt x="9" y="0"/>
                  </a:lnTo>
                  <a:lnTo>
                    <a:pt x="7" y="0"/>
                  </a:lnTo>
                  <a:lnTo>
                    <a:pt x="6" y="0"/>
                  </a:lnTo>
                  <a:lnTo>
                    <a:pt x="4" y="0"/>
                  </a:lnTo>
                  <a:lnTo>
                    <a:pt x="2" y="0"/>
                  </a:lnTo>
                  <a:lnTo>
                    <a:pt x="0" y="2"/>
                  </a:lnTo>
                  <a:lnTo>
                    <a:pt x="0" y="4"/>
                  </a:lnTo>
                  <a:lnTo>
                    <a:pt x="0" y="5"/>
                  </a:lnTo>
                  <a:lnTo>
                    <a:pt x="2" y="7"/>
                  </a:lnTo>
                  <a:lnTo>
                    <a:pt x="4" y="7"/>
                  </a:lnTo>
                  <a:lnTo>
                    <a:pt x="6" y="7"/>
                  </a:lnTo>
                  <a:lnTo>
                    <a:pt x="7" y="7"/>
                  </a:lnTo>
                  <a:lnTo>
                    <a:pt x="9" y="7"/>
                  </a:lnTo>
                  <a:lnTo>
                    <a:pt x="11" y="9"/>
                  </a:lnTo>
                  <a:lnTo>
                    <a:pt x="13" y="9"/>
                  </a:lnTo>
                  <a:lnTo>
                    <a:pt x="16" y="9"/>
                  </a:lnTo>
                  <a:lnTo>
                    <a:pt x="20" y="9"/>
                  </a:lnTo>
                  <a:lnTo>
                    <a:pt x="23" y="9"/>
                  </a:lnTo>
                  <a:lnTo>
                    <a:pt x="25" y="9"/>
                  </a:lnTo>
                  <a:lnTo>
                    <a:pt x="29" y="11"/>
                  </a:lnTo>
                  <a:lnTo>
                    <a:pt x="32" y="11"/>
                  </a:lnTo>
                  <a:lnTo>
                    <a:pt x="34" y="11"/>
                  </a:lnTo>
                  <a:lnTo>
                    <a:pt x="38" y="12"/>
                  </a:lnTo>
                  <a:lnTo>
                    <a:pt x="41" y="12"/>
                  </a:lnTo>
                  <a:lnTo>
                    <a:pt x="43" y="14"/>
                  </a:lnTo>
                  <a:lnTo>
                    <a:pt x="46" y="14"/>
                  </a:lnTo>
                  <a:lnTo>
                    <a:pt x="48" y="16"/>
                  </a:lnTo>
                  <a:lnTo>
                    <a:pt x="52" y="16"/>
                  </a:lnTo>
                  <a:lnTo>
                    <a:pt x="55" y="18"/>
                  </a:lnTo>
                  <a:lnTo>
                    <a:pt x="57" y="18"/>
                  </a:lnTo>
                  <a:lnTo>
                    <a:pt x="61" y="19"/>
                  </a:lnTo>
                  <a:lnTo>
                    <a:pt x="62" y="21"/>
                  </a:lnTo>
                  <a:lnTo>
                    <a:pt x="64" y="21"/>
                  </a:lnTo>
                  <a:lnTo>
                    <a:pt x="68" y="23"/>
                  </a:lnTo>
                  <a:lnTo>
                    <a:pt x="69" y="23"/>
                  </a:lnTo>
                  <a:lnTo>
                    <a:pt x="71" y="25"/>
                  </a:lnTo>
                  <a:lnTo>
                    <a:pt x="73" y="25"/>
                  </a:lnTo>
                  <a:lnTo>
                    <a:pt x="77" y="25"/>
                  </a:lnTo>
                  <a:lnTo>
                    <a:pt x="87" y="28"/>
                  </a:lnTo>
                  <a:close/>
                </a:path>
              </a:pathLst>
            </a:custGeom>
            <a:solidFill>
              <a:srgbClr val="573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4" name="Freeform 29"/>
            <p:cNvSpPr>
              <a:spLocks/>
            </p:cNvSpPr>
            <p:nvPr/>
          </p:nvSpPr>
          <p:spPr bwMode="auto">
            <a:xfrm>
              <a:off x="4661" y="2624"/>
              <a:ext cx="36" cy="53"/>
            </a:xfrm>
            <a:custGeom>
              <a:avLst/>
              <a:gdLst>
                <a:gd name="T0" fmla="*/ 36 w 36"/>
                <a:gd name="T1" fmla="*/ 49 h 53"/>
                <a:gd name="T2" fmla="*/ 36 w 36"/>
                <a:gd name="T3" fmla="*/ 46 h 53"/>
                <a:gd name="T4" fmla="*/ 36 w 36"/>
                <a:gd name="T5" fmla="*/ 40 h 53"/>
                <a:gd name="T6" fmla="*/ 32 w 36"/>
                <a:gd name="T7" fmla="*/ 33 h 53"/>
                <a:gd name="T8" fmla="*/ 29 w 36"/>
                <a:gd name="T9" fmla="*/ 26 h 53"/>
                <a:gd name="T10" fmla="*/ 25 w 36"/>
                <a:gd name="T11" fmla="*/ 21 h 53"/>
                <a:gd name="T12" fmla="*/ 20 w 36"/>
                <a:gd name="T13" fmla="*/ 16 h 53"/>
                <a:gd name="T14" fmla="*/ 16 w 36"/>
                <a:gd name="T15" fmla="*/ 10 h 53"/>
                <a:gd name="T16" fmla="*/ 13 w 36"/>
                <a:gd name="T17" fmla="*/ 7 h 53"/>
                <a:gd name="T18" fmla="*/ 11 w 36"/>
                <a:gd name="T19" fmla="*/ 5 h 53"/>
                <a:gd name="T20" fmla="*/ 9 w 36"/>
                <a:gd name="T21" fmla="*/ 1 h 53"/>
                <a:gd name="T22" fmla="*/ 7 w 36"/>
                <a:gd name="T23" fmla="*/ 1 h 53"/>
                <a:gd name="T24" fmla="*/ 6 w 36"/>
                <a:gd name="T25" fmla="*/ 0 h 53"/>
                <a:gd name="T26" fmla="*/ 2 w 36"/>
                <a:gd name="T27" fmla="*/ 1 h 53"/>
                <a:gd name="T28" fmla="*/ 2 w 36"/>
                <a:gd name="T29" fmla="*/ 5 h 53"/>
                <a:gd name="T30" fmla="*/ 0 w 36"/>
                <a:gd name="T31" fmla="*/ 9 h 53"/>
                <a:gd name="T32" fmla="*/ 0 w 36"/>
                <a:gd name="T33" fmla="*/ 10 h 53"/>
                <a:gd name="T34" fmla="*/ 0 w 36"/>
                <a:gd name="T35" fmla="*/ 14 h 53"/>
                <a:gd name="T36" fmla="*/ 2 w 36"/>
                <a:gd name="T37" fmla="*/ 16 h 53"/>
                <a:gd name="T38" fmla="*/ 6 w 36"/>
                <a:gd name="T39" fmla="*/ 16 h 53"/>
                <a:gd name="T40" fmla="*/ 7 w 36"/>
                <a:gd name="T41" fmla="*/ 16 h 53"/>
                <a:gd name="T42" fmla="*/ 11 w 36"/>
                <a:gd name="T43" fmla="*/ 17 h 53"/>
                <a:gd name="T44" fmla="*/ 13 w 36"/>
                <a:gd name="T45" fmla="*/ 21 h 53"/>
                <a:gd name="T46" fmla="*/ 14 w 36"/>
                <a:gd name="T47" fmla="*/ 23 h 53"/>
                <a:gd name="T48" fmla="*/ 18 w 36"/>
                <a:gd name="T49" fmla="*/ 26 h 53"/>
                <a:gd name="T50" fmla="*/ 20 w 36"/>
                <a:gd name="T51" fmla="*/ 28 h 53"/>
                <a:gd name="T52" fmla="*/ 23 w 36"/>
                <a:gd name="T53" fmla="*/ 32 h 53"/>
                <a:gd name="T54" fmla="*/ 25 w 36"/>
                <a:gd name="T55" fmla="*/ 33 h 53"/>
                <a:gd name="T56" fmla="*/ 27 w 36"/>
                <a:gd name="T57" fmla="*/ 39 h 53"/>
                <a:gd name="T58" fmla="*/ 30 w 36"/>
                <a:gd name="T59" fmla="*/ 42 h 53"/>
                <a:gd name="T60" fmla="*/ 32 w 36"/>
                <a:gd name="T61" fmla="*/ 46 h 53"/>
                <a:gd name="T62" fmla="*/ 34 w 36"/>
                <a:gd name="T63" fmla="*/ 49 h 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6"/>
                <a:gd name="T97" fmla="*/ 0 h 53"/>
                <a:gd name="T98" fmla="*/ 36 w 36"/>
                <a:gd name="T99" fmla="*/ 53 h 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6" h="53">
                  <a:moveTo>
                    <a:pt x="36" y="53"/>
                  </a:moveTo>
                  <a:lnTo>
                    <a:pt x="36" y="49"/>
                  </a:lnTo>
                  <a:lnTo>
                    <a:pt x="36" y="48"/>
                  </a:lnTo>
                  <a:lnTo>
                    <a:pt x="36" y="46"/>
                  </a:lnTo>
                  <a:lnTo>
                    <a:pt x="36" y="44"/>
                  </a:lnTo>
                  <a:lnTo>
                    <a:pt x="36" y="40"/>
                  </a:lnTo>
                  <a:lnTo>
                    <a:pt x="34" y="37"/>
                  </a:lnTo>
                  <a:lnTo>
                    <a:pt x="32" y="33"/>
                  </a:lnTo>
                  <a:lnTo>
                    <a:pt x="30" y="30"/>
                  </a:lnTo>
                  <a:lnTo>
                    <a:pt x="29" y="26"/>
                  </a:lnTo>
                  <a:lnTo>
                    <a:pt x="27" y="24"/>
                  </a:lnTo>
                  <a:lnTo>
                    <a:pt x="25" y="21"/>
                  </a:lnTo>
                  <a:lnTo>
                    <a:pt x="23" y="19"/>
                  </a:lnTo>
                  <a:lnTo>
                    <a:pt x="20" y="16"/>
                  </a:lnTo>
                  <a:lnTo>
                    <a:pt x="18" y="12"/>
                  </a:lnTo>
                  <a:lnTo>
                    <a:pt x="16" y="10"/>
                  </a:lnTo>
                  <a:lnTo>
                    <a:pt x="14" y="7"/>
                  </a:lnTo>
                  <a:lnTo>
                    <a:pt x="13" y="7"/>
                  </a:lnTo>
                  <a:lnTo>
                    <a:pt x="13" y="5"/>
                  </a:lnTo>
                  <a:lnTo>
                    <a:pt x="11" y="5"/>
                  </a:lnTo>
                  <a:lnTo>
                    <a:pt x="11" y="3"/>
                  </a:lnTo>
                  <a:lnTo>
                    <a:pt x="9" y="1"/>
                  </a:lnTo>
                  <a:lnTo>
                    <a:pt x="7" y="1"/>
                  </a:lnTo>
                  <a:lnTo>
                    <a:pt x="6" y="0"/>
                  </a:lnTo>
                  <a:lnTo>
                    <a:pt x="4" y="1"/>
                  </a:lnTo>
                  <a:lnTo>
                    <a:pt x="2" y="1"/>
                  </a:lnTo>
                  <a:lnTo>
                    <a:pt x="2" y="3"/>
                  </a:lnTo>
                  <a:lnTo>
                    <a:pt x="2" y="5"/>
                  </a:lnTo>
                  <a:lnTo>
                    <a:pt x="0" y="7"/>
                  </a:lnTo>
                  <a:lnTo>
                    <a:pt x="0" y="9"/>
                  </a:lnTo>
                  <a:lnTo>
                    <a:pt x="0" y="10"/>
                  </a:lnTo>
                  <a:lnTo>
                    <a:pt x="0" y="12"/>
                  </a:lnTo>
                  <a:lnTo>
                    <a:pt x="0" y="14"/>
                  </a:lnTo>
                  <a:lnTo>
                    <a:pt x="2" y="16"/>
                  </a:lnTo>
                  <a:lnTo>
                    <a:pt x="4" y="16"/>
                  </a:lnTo>
                  <a:lnTo>
                    <a:pt x="6" y="16"/>
                  </a:lnTo>
                  <a:lnTo>
                    <a:pt x="7" y="16"/>
                  </a:lnTo>
                  <a:lnTo>
                    <a:pt x="9" y="17"/>
                  </a:lnTo>
                  <a:lnTo>
                    <a:pt x="11" y="17"/>
                  </a:lnTo>
                  <a:lnTo>
                    <a:pt x="13" y="19"/>
                  </a:lnTo>
                  <a:lnTo>
                    <a:pt x="13" y="21"/>
                  </a:lnTo>
                  <a:lnTo>
                    <a:pt x="14" y="23"/>
                  </a:lnTo>
                  <a:lnTo>
                    <a:pt x="16" y="24"/>
                  </a:lnTo>
                  <a:lnTo>
                    <a:pt x="18" y="26"/>
                  </a:lnTo>
                  <a:lnTo>
                    <a:pt x="20" y="28"/>
                  </a:lnTo>
                  <a:lnTo>
                    <a:pt x="22" y="30"/>
                  </a:lnTo>
                  <a:lnTo>
                    <a:pt x="23" y="32"/>
                  </a:lnTo>
                  <a:lnTo>
                    <a:pt x="23" y="33"/>
                  </a:lnTo>
                  <a:lnTo>
                    <a:pt x="25" y="33"/>
                  </a:lnTo>
                  <a:lnTo>
                    <a:pt x="27" y="35"/>
                  </a:lnTo>
                  <a:lnTo>
                    <a:pt x="27" y="39"/>
                  </a:lnTo>
                  <a:lnTo>
                    <a:pt x="29" y="40"/>
                  </a:lnTo>
                  <a:lnTo>
                    <a:pt x="30" y="42"/>
                  </a:lnTo>
                  <a:lnTo>
                    <a:pt x="30" y="44"/>
                  </a:lnTo>
                  <a:lnTo>
                    <a:pt x="32" y="46"/>
                  </a:lnTo>
                  <a:lnTo>
                    <a:pt x="34" y="48"/>
                  </a:lnTo>
                  <a:lnTo>
                    <a:pt x="34" y="49"/>
                  </a:lnTo>
                  <a:lnTo>
                    <a:pt x="36" y="53"/>
                  </a:lnTo>
                  <a:close/>
                </a:path>
              </a:pathLst>
            </a:custGeom>
            <a:solidFill>
              <a:srgbClr val="573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5" name="Freeform 30"/>
            <p:cNvSpPr>
              <a:spLocks/>
            </p:cNvSpPr>
            <p:nvPr/>
          </p:nvSpPr>
          <p:spPr bwMode="auto">
            <a:xfrm>
              <a:off x="4706" y="2441"/>
              <a:ext cx="200" cy="152"/>
            </a:xfrm>
            <a:custGeom>
              <a:avLst/>
              <a:gdLst>
                <a:gd name="T0" fmla="*/ 126 w 200"/>
                <a:gd name="T1" fmla="*/ 48 h 152"/>
                <a:gd name="T2" fmla="*/ 124 w 200"/>
                <a:gd name="T3" fmla="*/ 55 h 152"/>
                <a:gd name="T4" fmla="*/ 119 w 200"/>
                <a:gd name="T5" fmla="*/ 66 h 152"/>
                <a:gd name="T6" fmla="*/ 111 w 200"/>
                <a:gd name="T7" fmla="*/ 71 h 152"/>
                <a:gd name="T8" fmla="*/ 103 w 200"/>
                <a:gd name="T9" fmla="*/ 78 h 152"/>
                <a:gd name="T10" fmla="*/ 95 w 200"/>
                <a:gd name="T11" fmla="*/ 85 h 152"/>
                <a:gd name="T12" fmla="*/ 88 w 200"/>
                <a:gd name="T13" fmla="*/ 87 h 152"/>
                <a:gd name="T14" fmla="*/ 83 w 200"/>
                <a:gd name="T15" fmla="*/ 92 h 152"/>
                <a:gd name="T16" fmla="*/ 90 w 200"/>
                <a:gd name="T17" fmla="*/ 103 h 152"/>
                <a:gd name="T18" fmla="*/ 83 w 200"/>
                <a:gd name="T19" fmla="*/ 113 h 152"/>
                <a:gd name="T20" fmla="*/ 71 w 200"/>
                <a:gd name="T21" fmla="*/ 128 h 152"/>
                <a:gd name="T22" fmla="*/ 69 w 200"/>
                <a:gd name="T23" fmla="*/ 140 h 152"/>
                <a:gd name="T24" fmla="*/ 65 w 200"/>
                <a:gd name="T25" fmla="*/ 149 h 152"/>
                <a:gd name="T26" fmla="*/ 60 w 200"/>
                <a:gd name="T27" fmla="*/ 151 h 152"/>
                <a:gd name="T28" fmla="*/ 37 w 200"/>
                <a:gd name="T29" fmla="*/ 151 h 152"/>
                <a:gd name="T30" fmla="*/ 19 w 200"/>
                <a:gd name="T31" fmla="*/ 149 h 152"/>
                <a:gd name="T32" fmla="*/ 10 w 200"/>
                <a:gd name="T33" fmla="*/ 142 h 152"/>
                <a:gd name="T34" fmla="*/ 1 w 200"/>
                <a:gd name="T35" fmla="*/ 137 h 152"/>
                <a:gd name="T36" fmla="*/ 17 w 200"/>
                <a:gd name="T37" fmla="*/ 131 h 152"/>
                <a:gd name="T38" fmla="*/ 28 w 200"/>
                <a:gd name="T39" fmla="*/ 122 h 152"/>
                <a:gd name="T40" fmla="*/ 40 w 200"/>
                <a:gd name="T41" fmla="*/ 121 h 152"/>
                <a:gd name="T42" fmla="*/ 26 w 200"/>
                <a:gd name="T43" fmla="*/ 108 h 152"/>
                <a:gd name="T44" fmla="*/ 42 w 200"/>
                <a:gd name="T45" fmla="*/ 103 h 152"/>
                <a:gd name="T46" fmla="*/ 51 w 200"/>
                <a:gd name="T47" fmla="*/ 94 h 152"/>
                <a:gd name="T48" fmla="*/ 46 w 200"/>
                <a:gd name="T49" fmla="*/ 90 h 152"/>
                <a:gd name="T50" fmla="*/ 65 w 200"/>
                <a:gd name="T51" fmla="*/ 80 h 152"/>
                <a:gd name="T52" fmla="*/ 63 w 200"/>
                <a:gd name="T53" fmla="*/ 71 h 152"/>
                <a:gd name="T54" fmla="*/ 71 w 200"/>
                <a:gd name="T55" fmla="*/ 67 h 152"/>
                <a:gd name="T56" fmla="*/ 92 w 200"/>
                <a:gd name="T57" fmla="*/ 58 h 152"/>
                <a:gd name="T58" fmla="*/ 94 w 200"/>
                <a:gd name="T59" fmla="*/ 44 h 152"/>
                <a:gd name="T60" fmla="*/ 104 w 200"/>
                <a:gd name="T61" fmla="*/ 28 h 152"/>
                <a:gd name="T62" fmla="*/ 119 w 200"/>
                <a:gd name="T63" fmla="*/ 23 h 152"/>
                <a:gd name="T64" fmla="*/ 127 w 200"/>
                <a:gd name="T65" fmla="*/ 16 h 152"/>
                <a:gd name="T66" fmla="*/ 134 w 200"/>
                <a:gd name="T67" fmla="*/ 12 h 152"/>
                <a:gd name="T68" fmla="*/ 143 w 200"/>
                <a:gd name="T69" fmla="*/ 9 h 152"/>
                <a:gd name="T70" fmla="*/ 154 w 200"/>
                <a:gd name="T71" fmla="*/ 9 h 152"/>
                <a:gd name="T72" fmla="*/ 165 w 200"/>
                <a:gd name="T73" fmla="*/ 7 h 152"/>
                <a:gd name="T74" fmla="*/ 150 w 200"/>
                <a:gd name="T75" fmla="*/ 3 h 152"/>
                <a:gd name="T76" fmla="*/ 142 w 200"/>
                <a:gd name="T77" fmla="*/ 3 h 152"/>
                <a:gd name="T78" fmla="*/ 145 w 200"/>
                <a:gd name="T79" fmla="*/ 2 h 152"/>
                <a:gd name="T80" fmla="*/ 161 w 200"/>
                <a:gd name="T81" fmla="*/ 0 h 152"/>
                <a:gd name="T82" fmla="*/ 175 w 200"/>
                <a:gd name="T83" fmla="*/ 7 h 152"/>
                <a:gd name="T84" fmla="*/ 191 w 200"/>
                <a:gd name="T85" fmla="*/ 12 h 152"/>
                <a:gd name="T86" fmla="*/ 191 w 200"/>
                <a:gd name="T87" fmla="*/ 14 h 152"/>
                <a:gd name="T88" fmla="*/ 179 w 200"/>
                <a:gd name="T89" fmla="*/ 16 h 152"/>
                <a:gd name="T90" fmla="*/ 188 w 200"/>
                <a:gd name="T91" fmla="*/ 21 h 152"/>
                <a:gd name="T92" fmla="*/ 177 w 200"/>
                <a:gd name="T93" fmla="*/ 19 h 152"/>
                <a:gd name="T94" fmla="*/ 161 w 200"/>
                <a:gd name="T95" fmla="*/ 18 h 152"/>
                <a:gd name="T96" fmla="*/ 152 w 200"/>
                <a:gd name="T97" fmla="*/ 26 h 152"/>
                <a:gd name="T98" fmla="*/ 168 w 200"/>
                <a:gd name="T99" fmla="*/ 32 h 152"/>
                <a:gd name="T100" fmla="*/ 154 w 200"/>
                <a:gd name="T101" fmla="*/ 32 h 152"/>
                <a:gd name="T102" fmla="*/ 143 w 200"/>
                <a:gd name="T103" fmla="*/ 35 h 152"/>
                <a:gd name="T104" fmla="*/ 152 w 200"/>
                <a:gd name="T105" fmla="*/ 39 h 152"/>
                <a:gd name="T106" fmla="*/ 133 w 200"/>
                <a:gd name="T107" fmla="*/ 41 h 1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00"/>
                <a:gd name="T163" fmla="*/ 0 h 152"/>
                <a:gd name="T164" fmla="*/ 200 w 200"/>
                <a:gd name="T165" fmla="*/ 152 h 15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00" h="152">
                  <a:moveTo>
                    <a:pt x="129" y="41"/>
                  </a:moveTo>
                  <a:lnTo>
                    <a:pt x="127" y="42"/>
                  </a:lnTo>
                  <a:lnTo>
                    <a:pt x="126" y="42"/>
                  </a:lnTo>
                  <a:lnTo>
                    <a:pt x="126" y="44"/>
                  </a:lnTo>
                  <a:lnTo>
                    <a:pt x="126" y="46"/>
                  </a:lnTo>
                  <a:lnTo>
                    <a:pt x="126" y="48"/>
                  </a:lnTo>
                  <a:lnTo>
                    <a:pt x="126" y="50"/>
                  </a:lnTo>
                  <a:lnTo>
                    <a:pt x="127" y="50"/>
                  </a:lnTo>
                  <a:lnTo>
                    <a:pt x="129" y="51"/>
                  </a:lnTo>
                  <a:lnTo>
                    <a:pt x="127" y="53"/>
                  </a:lnTo>
                  <a:lnTo>
                    <a:pt x="126" y="53"/>
                  </a:lnTo>
                  <a:lnTo>
                    <a:pt x="124" y="55"/>
                  </a:lnTo>
                  <a:lnTo>
                    <a:pt x="122" y="57"/>
                  </a:lnTo>
                  <a:lnTo>
                    <a:pt x="120" y="60"/>
                  </a:lnTo>
                  <a:lnTo>
                    <a:pt x="120" y="62"/>
                  </a:lnTo>
                  <a:lnTo>
                    <a:pt x="120" y="66"/>
                  </a:lnTo>
                  <a:lnTo>
                    <a:pt x="119" y="66"/>
                  </a:lnTo>
                  <a:lnTo>
                    <a:pt x="117" y="66"/>
                  </a:lnTo>
                  <a:lnTo>
                    <a:pt x="117" y="67"/>
                  </a:lnTo>
                  <a:lnTo>
                    <a:pt x="115" y="67"/>
                  </a:lnTo>
                  <a:lnTo>
                    <a:pt x="115" y="69"/>
                  </a:lnTo>
                  <a:lnTo>
                    <a:pt x="113" y="71"/>
                  </a:lnTo>
                  <a:lnTo>
                    <a:pt x="111" y="71"/>
                  </a:lnTo>
                  <a:lnTo>
                    <a:pt x="111" y="73"/>
                  </a:lnTo>
                  <a:lnTo>
                    <a:pt x="110" y="73"/>
                  </a:lnTo>
                  <a:lnTo>
                    <a:pt x="108" y="73"/>
                  </a:lnTo>
                  <a:lnTo>
                    <a:pt x="106" y="74"/>
                  </a:lnTo>
                  <a:lnTo>
                    <a:pt x="104" y="76"/>
                  </a:lnTo>
                  <a:lnTo>
                    <a:pt x="103" y="78"/>
                  </a:lnTo>
                  <a:lnTo>
                    <a:pt x="101" y="80"/>
                  </a:lnTo>
                  <a:lnTo>
                    <a:pt x="101" y="81"/>
                  </a:lnTo>
                  <a:lnTo>
                    <a:pt x="99" y="83"/>
                  </a:lnTo>
                  <a:lnTo>
                    <a:pt x="97" y="83"/>
                  </a:lnTo>
                  <a:lnTo>
                    <a:pt x="95" y="83"/>
                  </a:lnTo>
                  <a:lnTo>
                    <a:pt x="95" y="85"/>
                  </a:lnTo>
                  <a:lnTo>
                    <a:pt x="94" y="87"/>
                  </a:lnTo>
                  <a:lnTo>
                    <a:pt x="92" y="85"/>
                  </a:lnTo>
                  <a:lnTo>
                    <a:pt x="90" y="85"/>
                  </a:lnTo>
                  <a:lnTo>
                    <a:pt x="88" y="87"/>
                  </a:lnTo>
                  <a:lnTo>
                    <a:pt x="87" y="89"/>
                  </a:lnTo>
                  <a:lnTo>
                    <a:pt x="87" y="90"/>
                  </a:lnTo>
                  <a:lnTo>
                    <a:pt x="85" y="92"/>
                  </a:lnTo>
                  <a:lnTo>
                    <a:pt x="85" y="90"/>
                  </a:lnTo>
                  <a:lnTo>
                    <a:pt x="83" y="92"/>
                  </a:lnTo>
                  <a:lnTo>
                    <a:pt x="85" y="94"/>
                  </a:lnTo>
                  <a:lnTo>
                    <a:pt x="85" y="96"/>
                  </a:lnTo>
                  <a:lnTo>
                    <a:pt x="87" y="97"/>
                  </a:lnTo>
                  <a:lnTo>
                    <a:pt x="88" y="99"/>
                  </a:lnTo>
                  <a:lnTo>
                    <a:pt x="90" y="103"/>
                  </a:lnTo>
                  <a:lnTo>
                    <a:pt x="90" y="105"/>
                  </a:lnTo>
                  <a:lnTo>
                    <a:pt x="90" y="108"/>
                  </a:lnTo>
                  <a:lnTo>
                    <a:pt x="90" y="110"/>
                  </a:lnTo>
                  <a:lnTo>
                    <a:pt x="88" y="110"/>
                  </a:lnTo>
                  <a:lnTo>
                    <a:pt x="85" y="112"/>
                  </a:lnTo>
                  <a:lnTo>
                    <a:pt x="83" y="113"/>
                  </a:lnTo>
                  <a:lnTo>
                    <a:pt x="79" y="117"/>
                  </a:lnTo>
                  <a:lnTo>
                    <a:pt x="76" y="119"/>
                  </a:lnTo>
                  <a:lnTo>
                    <a:pt x="72" y="122"/>
                  </a:lnTo>
                  <a:lnTo>
                    <a:pt x="71" y="124"/>
                  </a:lnTo>
                  <a:lnTo>
                    <a:pt x="69" y="126"/>
                  </a:lnTo>
                  <a:lnTo>
                    <a:pt x="71" y="128"/>
                  </a:lnTo>
                  <a:lnTo>
                    <a:pt x="71" y="129"/>
                  </a:lnTo>
                  <a:lnTo>
                    <a:pt x="72" y="133"/>
                  </a:lnTo>
                  <a:lnTo>
                    <a:pt x="74" y="135"/>
                  </a:lnTo>
                  <a:lnTo>
                    <a:pt x="72" y="137"/>
                  </a:lnTo>
                  <a:lnTo>
                    <a:pt x="71" y="138"/>
                  </a:lnTo>
                  <a:lnTo>
                    <a:pt x="69" y="140"/>
                  </a:lnTo>
                  <a:lnTo>
                    <a:pt x="69" y="142"/>
                  </a:lnTo>
                  <a:lnTo>
                    <a:pt x="67" y="144"/>
                  </a:lnTo>
                  <a:lnTo>
                    <a:pt x="67" y="145"/>
                  </a:lnTo>
                  <a:lnTo>
                    <a:pt x="65" y="147"/>
                  </a:lnTo>
                  <a:lnTo>
                    <a:pt x="65" y="149"/>
                  </a:lnTo>
                  <a:lnTo>
                    <a:pt x="63" y="149"/>
                  </a:lnTo>
                  <a:lnTo>
                    <a:pt x="62" y="149"/>
                  </a:lnTo>
                  <a:lnTo>
                    <a:pt x="60" y="149"/>
                  </a:lnTo>
                  <a:lnTo>
                    <a:pt x="60" y="151"/>
                  </a:lnTo>
                  <a:lnTo>
                    <a:pt x="58" y="152"/>
                  </a:lnTo>
                  <a:lnTo>
                    <a:pt x="56" y="151"/>
                  </a:lnTo>
                  <a:lnTo>
                    <a:pt x="51" y="151"/>
                  </a:lnTo>
                  <a:lnTo>
                    <a:pt x="48" y="151"/>
                  </a:lnTo>
                  <a:lnTo>
                    <a:pt x="42" y="151"/>
                  </a:lnTo>
                  <a:lnTo>
                    <a:pt x="37" y="151"/>
                  </a:lnTo>
                  <a:lnTo>
                    <a:pt x="32" y="151"/>
                  </a:lnTo>
                  <a:lnTo>
                    <a:pt x="28" y="149"/>
                  </a:lnTo>
                  <a:lnTo>
                    <a:pt x="26" y="147"/>
                  </a:lnTo>
                  <a:lnTo>
                    <a:pt x="21" y="151"/>
                  </a:lnTo>
                  <a:lnTo>
                    <a:pt x="21" y="149"/>
                  </a:lnTo>
                  <a:lnTo>
                    <a:pt x="19" y="149"/>
                  </a:lnTo>
                  <a:lnTo>
                    <a:pt x="17" y="147"/>
                  </a:lnTo>
                  <a:lnTo>
                    <a:pt x="17" y="145"/>
                  </a:lnTo>
                  <a:lnTo>
                    <a:pt x="16" y="144"/>
                  </a:lnTo>
                  <a:lnTo>
                    <a:pt x="12" y="142"/>
                  </a:lnTo>
                  <a:lnTo>
                    <a:pt x="10" y="142"/>
                  </a:lnTo>
                  <a:lnTo>
                    <a:pt x="8" y="142"/>
                  </a:lnTo>
                  <a:lnTo>
                    <a:pt x="5" y="140"/>
                  </a:lnTo>
                  <a:lnTo>
                    <a:pt x="3" y="140"/>
                  </a:lnTo>
                  <a:lnTo>
                    <a:pt x="1" y="138"/>
                  </a:lnTo>
                  <a:lnTo>
                    <a:pt x="0" y="138"/>
                  </a:lnTo>
                  <a:lnTo>
                    <a:pt x="1" y="137"/>
                  </a:lnTo>
                  <a:lnTo>
                    <a:pt x="3" y="135"/>
                  </a:lnTo>
                  <a:lnTo>
                    <a:pt x="5" y="135"/>
                  </a:lnTo>
                  <a:lnTo>
                    <a:pt x="8" y="133"/>
                  </a:lnTo>
                  <a:lnTo>
                    <a:pt x="12" y="133"/>
                  </a:lnTo>
                  <a:lnTo>
                    <a:pt x="16" y="131"/>
                  </a:lnTo>
                  <a:lnTo>
                    <a:pt x="17" y="131"/>
                  </a:lnTo>
                  <a:lnTo>
                    <a:pt x="21" y="129"/>
                  </a:lnTo>
                  <a:lnTo>
                    <a:pt x="19" y="126"/>
                  </a:lnTo>
                  <a:lnTo>
                    <a:pt x="21" y="124"/>
                  </a:lnTo>
                  <a:lnTo>
                    <a:pt x="23" y="122"/>
                  </a:lnTo>
                  <a:lnTo>
                    <a:pt x="24" y="122"/>
                  </a:lnTo>
                  <a:lnTo>
                    <a:pt x="28" y="122"/>
                  </a:lnTo>
                  <a:lnTo>
                    <a:pt x="32" y="122"/>
                  </a:lnTo>
                  <a:lnTo>
                    <a:pt x="33" y="122"/>
                  </a:lnTo>
                  <a:lnTo>
                    <a:pt x="37" y="122"/>
                  </a:lnTo>
                  <a:lnTo>
                    <a:pt x="39" y="122"/>
                  </a:lnTo>
                  <a:lnTo>
                    <a:pt x="40" y="122"/>
                  </a:lnTo>
                  <a:lnTo>
                    <a:pt x="40" y="121"/>
                  </a:lnTo>
                  <a:lnTo>
                    <a:pt x="39" y="119"/>
                  </a:lnTo>
                  <a:lnTo>
                    <a:pt x="37" y="115"/>
                  </a:lnTo>
                  <a:lnTo>
                    <a:pt x="33" y="113"/>
                  </a:lnTo>
                  <a:lnTo>
                    <a:pt x="32" y="112"/>
                  </a:lnTo>
                  <a:lnTo>
                    <a:pt x="30" y="110"/>
                  </a:lnTo>
                  <a:lnTo>
                    <a:pt x="26" y="108"/>
                  </a:lnTo>
                  <a:lnTo>
                    <a:pt x="24" y="106"/>
                  </a:lnTo>
                  <a:lnTo>
                    <a:pt x="28" y="106"/>
                  </a:lnTo>
                  <a:lnTo>
                    <a:pt x="32" y="105"/>
                  </a:lnTo>
                  <a:lnTo>
                    <a:pt x="35" y="105"/>
                  </a:lnTo>
                  <a:lnTo>
                    <a:pt x="39" y="105"/>
                  </a:lnTo>
                  <a:lnTo>
                    <a:pt x="42" y="103"/>
                  </a:lnTo>
                  <a:lnTo>
                    <a:pt x="46" y="101"/>
                  </a:lnTo>
                  <a:lnTo>
                    <a:pt x="51" y="99"/>
                  </a:lnTo>
                  <a:lnTo>
                    <a:pt x="55" y="97"/>
                  </a:lnTo>
                  <a:lnTo>
                    <a:pt x="53" y="96"/>
                  </a:lnTo>
                  <a:lnTo>
                    <a:pt x="51" y="94"/>
                  </a:lnTo>
                  <a:lnTo>
                    <a:pt x="49" y="94"/>
                  </a:lnTo>
                  <a:lnTo>
                    <a:pt x="48" y="94"/>
                  </a:lnTo>
                  <a:lnTo>
                    <a:pt x="46" y="92"/>
                  </a:lnTo>
                  <a:lnTo>
                    <a:pt x="44" y="90"/>
                  </a:lnTo>
                  <a:lnTo>
                    <a:pt x="46" y="90"/>
                  </a:lnTo>
                  <a:lnTo>
                    <a:pt x="49" y="90"/>
                  </a:lnTo>
                  <a:lnTo>
                    <a:pt x="53" y="89"/>
                  </a:lnTo>
                  <a:lnTo>
                    <a:pt x="55" y="87"/>
                  </a:lnTo>
                  <a:lnTo>
                    <a:pt x="58" y="85"/>
                  </a:lnTo>
                  <a:lnTo>
                    <a:pt x="62" y="81"/>
                  </a:lnTo>
                  <a:lnTo>
                    <a:pt x="65" y="80"/>
                  </a:lnTo>
                  <a:lnTo>
                    <a:pt x="69" y="78"/>
                  </a:lnTo>
                  <a:lnTo>
                    <a:pt x="67" y="78"/>
                  </a:lnTo>
                  <a:lnTo>
                    <a:pt x="67" y="76"/>
                  </a:lnTo>
                  <a:lnTo>
                    <a:pt x="65" y="74"/>
                  </a:lnTo>
                  <a:lnTo>
                    <a:pt x="65" y="73"/>
                  </a:lnTo>
                  <a:lnTo>
                    <a:pt x="63" y="71"/>
                  </a:lnTo>
                  <a:lnTo>
                    <a:pt x="62" y="69"/>
                  </a:lnTo>
                  <a:lnTo>
                    <a:pt x="62" y="67"/>
                  </a:lnTo>
                  <a:lnTo>
                    <a:pt x="60" y="67"/>
                  </a:lnTo>
                  <a:lnTo>
                    <a:pt x="63" y="67"/>
                  </a:lnTo>
                  <a:lnTo>
                    <a:pt x="67" y="67"/>
                  </a:lnTo>
                  <a:lnTo>
                    <a:pt x="71" y="67"/>
                  </a:lnTo>
                  <a:lnTo>
                    <a:pt x="76" y="66"/>
                  </a:lnTo>
                  <a:lnTo>
                    <a:pt x="79" y="64"/>
                  </a:lnTo>
                  <a:lnTo>
                    <a:pt x="85" y="62"/>
                  </a:lnTo>
                  <a:lnTo>
                    <a:pt x="88" y="60"/>
                  </a:lnTo>
                  <a:lnTo>
                    <a:pt x="92" y="58"/>
                  </a:lnTo>
                  <a:lnTo>
                    <a:pt x="92" y="55"/>
                  </a:lnTo>
                  <a:lnTo>
                    <a:pt x="90" y="53"/>
                  </a:lnTo>
                  <a:lnTo>
                    <a:pt x="90" y="51"/>
                  </a:lnTo>
                  <a:lnTo>
                    <a:pt x="92" y="50"/>
                  </a:lnTo>
                  <a:lnTo>
                    <a:pt x="92" y="46"/>
                  </a:lnTo>
                  <a:lnTo>
                    <a:pt x="94" y="44"/>
                  </a:lnTo>
                  <a:lnTo>
                    <a:pt x="92" y="42"/>
                  </a:lnTo>
                  <a:lnTo>
                    <a:pt x="95" y="37"/>
                  </a:lnTo>
                  <a:lnTo>
                    <a:pt x="99" y="34"/>
                  </a:lnTo>
                  <a:lnTo>
                    <a:pt x="101" y="30"/>
                  </a:lnTo>
                  <a:lnTo>
                    <a:pt x="103" y="28"/>
                  </a:lnTo>
                  <a:lnTo>
                    <a:pt x="104" y="28"/>
                  </a:lnTo>
                  <a:lnTo>
                    <a:pt x="106" y="26"/>
                  </a:lnTo>
                  <a:lnTo>
                    <a:pt x="110" y="26"/>
                  </a:lnTo>
                  <a:lnTo>
                    <a:pt x="113" y="25"/>
                  </a:lnTo>
                  <a:lnTo>
                    <a:pt x="117" y="25"/>
                  </a:lnTo>
                  <a:lnTo>
                    <a:pt x="119" y="23"/>
                  </a:lnTo>
                  <a:lnTo>
                    <a:pt x="120" y="23"/>
                  </a:lnTo>
                  <a:lnTo>
                    <a:pt x="122" y="23"/>
                  </a:lnTo>
                  <a:lnTo>
                    <a:pt x="124" y="21"/>
                  </a:lnTo>
                  <a:lnTo>
                    <a:pt x="126" y="19"/>
                  </a:lnTo>
                  <a:lnTo>
                    <a:pt x="127" y="16"/>
                  </a:lnTo>
                  <a:lnTo>
                    <a:pt x="129" y="16"/>
                  </a:lnTo>
                  <a:lnTo>
                    <a:pt x="131" y="16"/>
                  </a:lnTo>
                  <a:lnTo>
                    <a:pt x="133" y="14"/>
                  </a:lnTo>
                  <a:lnTo>
                    <a:pt x="134" y="14"/>
                  </a:lnTo>
                  <a:lnTo>
                    <a:pt x="134" y="12"/>
                  </a:lnTo>
                  <a:lnTo>
                    <a:pt x="136" y="12"/>
                  </a:lnTo>
                  <a:lnTo>
                    <a:pt x="138" y="12"/>
                  </a:lnTo>
                  <a:lnTo>
                    <a:pt x="138" y="11"/>
                  </a:lnTo>
                  <a:lnTo>
                    <a:pt x="140" y="11"/>
                  </a:lnTo>
                  <a:lnTo>
                    <a:pt x="142" y="9"/>
                  </a:lnTo>
                  <a:lnTo>
                    <a:pt x="143" y="9"/>
                  </a:lnTo>
                  <a:lnTo>
                    <a:pt x="145" y="9"/>
                  </a:lnTo>
                  <a:lnTo>
                    <a:pt x="147" y="9"/>
                  </a:lnTo>
                  <a:lnTo>
                    <a:pt x="150" y="9"/>
                  </a:lnTo>
                  <a:lnTo>
                    <a:pt x="152" y="9"/>
                  </a:lnTo>
                  <a:lnTo>
                    <a:pt x="154" y="9"/>
                  </a:lnTo>
                  <a:lnTo>
                    <a:pt x="156" y="9"/>
                  </a:lnTo>
                  <a:lnTo>
                    <a:pt x="158" y="9"/>
                  </a:lnTo>
                  <a:lnTo>
                    <a:pt x="159" y="9"/>
                  </a:lnTo>
                  <a:lnTo>
                    <a:pt x="161" y="7"/>
                  </a:lnTo>
                  <a:lnTo>
                    <a:pt x="163" y="7"/>
                  </a:lnTo>
                  <a:lnTo>
                    <a:pt x="165" y="7"/>
                  </a:lnTo>
                  <a:lnTo>
                    <a:pt x="163" y="5"/>
                  </a:lnTo>
                  <a:lnTo>
                    <a:pt x="161" y="5"/>
                  </a:lnTo>
                  <a:lnTo>
                    <a:pt x="158" y="3"/>
                  </a:lnTo>
                  <a:lnTo>
                    <a:pt x="154" y="3"/>
                  </a:lnTo>
                  <a:lnTo>
                    <a:pt x="150" y="3"/>
                  </a:lnTo>
                  <a:lnTo>
                    <a:pt x="149" y="5"/>
                  </a:lnTo>
                  <a:lnTo>
                    <a:pt x="147" y="5"/>
                  </a:lnTo>
                  <a:lnTo>
                    <a:pt x="145" y="5"/>
                  </a:lnTo>
                  <a:lnTo>
                    <a:pt x="143" y="5"/>
                  </a:lnTo>
                  <a:lnTo>
                    <a:pt x="142" y="3"/>
                  </a:lnTo>
                  <a:lnTo>
                    <a:pt x="140" y="3"/>
                  </a:lnTo>
                  <a:lnTo>
                    <a:pt x="138" y="3"/>
                  </a:lnTo>
                  <a:lnTo>
                    <a:pt x="138" y="2"/>
                  </a:lnTo>
                  <a:lnTo>
                    <a:pt x="140" y="2"/>
                  </a:lnTo>
                  <a:lnTo>
                    <a:pt x="143" y="2"/>
                  </a:lnTo>
                  <a:lnTo>
                    <a:pt x="145" y="2"/>
                  </a:lnTo>
                  <a:lnTo>
                    <a:pt x="149" y="0"/>
                  </a:lnTo>
                  <a:lnTo>
                    <a:pt x="150" y="0"/>
                  </a:lnTo>
                  <a:lnTo>
                    <a:pt x="152" y="0"/>
                  </a:lnTo>
                  <a:lnTo>
                    <a:pt x="156" y="0"/>
                  </a:lnTo>
                  <a:lnTo>
                    <a:pt x="158" y="0"/>
                  </a:lnTo>
                  <a:lnTo>
                    <a:pt x="161" y="0"/>
                  </a:lnTo>
                  <a:lnTo>
                    <a:pt x="163" y="2"/>
                  </a:lnTo>
                  <a:lnTo>
                    <a:pt x="165" y="2"/>
                  </a:lnTo>
                  <a:lnTo>
                    <a:pt x="168" y="3"/>
                  </a:lnTo>
                  <a:lnTo>
                    <a:pt x="170" y="5"/>
                  </a:lnTo>
                  <a:lnTo>
                    <a:pt x="172" y="5"/>
                  </a:lnTo>
                  <a:lnTo>
                    <a:pt x="175" y="7"/>
                  </a:lnTo>
                  <a:lnTo>
                    <a:pt x="177" y="7"/>
                  </a:lnTo>
                  <a:lnTo>
                    <a:pt x="181" y="9"/>
                  </a:lnTo>
                  <a:lnTo>
                    <a:pt x="182" y="9"/>
                  </a:lnTo>
                  <a:lnTo>
                    <a:pt x="186" y="11"/>
                  </a:lnTo>
                  <a:lnTo>
                    <a:pt x="188" y="11"/>
                  </a:lnTo>
                  <a:lnTo>
                    <a:pt x="191" y="12"/>
                  </a:lnTo>
                  <a:lnTo>
                    <a:pt x="195" y="12"/>
                  </a:lnTo>
                  <a:lnTo>
                    <a:pt x="197" y="14"/>
                  </a:lnTo>
                  <a:lnTo>
                    <a:pt x="200" y="14"/>
                  </a:lnTo>
                  <a:lnTo>
                    <a:pt x="198" y="14"/>
                  </a:lnTo>
                  <a:lnTo>
                    <a:pt x="195" y="14"/>
                  </a:lnTo>
                  <a:lnTo>
                    <a:pt x="191" y="14"/>
                  </a:lnTo>
                  <a:lnTo>
                    <a:pt x="190" y="12"/>
                  </a:lnTo>
                  <a:lnTo>
                    <a:pt x="186" y="12"/>
                  </a:lnTo>
                  <a:lnTo>
                    <a:pt x="184" y="12"/>
                  </a:lnTo>
                  <a:lnTo>
                    <a:pt x="181" y="14"/>
                  </a:lnTo>
                  <a:lnTo>
                    <a:pt x="179" y="14"/>
                  </a:lnTo>
                  <a:lnTo>
                    <a:pt x="179" y="16"/>
                  </a:lnTo>
                  <a:lnTo>
                    <a:pt x="179" y="18"/>
                  </a:lnTo>
                  <a:lnTo>
                    <a:pt x="181" y="18"/>
                  </a:lnTo>
                  <a:lnTo>
                    <a:pt x="182" y="19"/>
                  </a:lnTo>
                  <a:lnTo>
                    <a:pt x="186" y="19"/>
                  </a:lnTo>
                  <a:lnTo>
                    <a:pt x="188" y="21"/>
                  </a:lnTo>
                  <a:lnTo>
                    <a:pt x="190" y="23"/>
                  </a:lnTo>
                  <a:lnTo>
                    <a:pt x="186" y="21"/>
                  </a:lnTo>
                  <a:lnTo>
                    <a:pt x="184" y="21"/>
                  </a:lnTo>
                  <a:lnTo>
                    <a:pt x="182" y="19"/>
                  </a:lnTo>
                  <a:lnTo>
                    <a:pt x="179" y="19"/>
                  </a:lnTo>
                  <a:lnTo>
                    <a:pt x="177" y="19"/>
                  </a:lnTo>
                  <a:lnTo>
                    <a:pt x="174" y="18"/>
                  </a:lnTo>
                  <a:lnTo>
                    <a:pt x="172" y="18"/>
                  </a:lnTo>
                  <a:lnTo>
                    <a:pt x="170" y="18"/>
                  </a:lnTo>
                  <a:lnTo>
                    <a:pt x="166" y="18"/>
                  </a:lnTo>
                  <a:lnTo>
                    <a:pt x="163" y="18"/>
                  </a:lnTo>
                  <a:lnTo>
                    <a:pt x="161" y="18"/>
                  </a:lnTo>
                  <a:lnTo>
                    <a:pt x="158" y="19"/>
                  </a:lnTo>
                  <a:lnTo>
                    <a:pt x="154" y="19"/>
                  </a:lnTo>
                  <a:lnTo>
                    <a:pt x="152" y="21"/>
                  </a:lnTo>
                  <a:lnTo>
                    <a:pt x="150" y="23"/>
                  </a:lnTo>
                  <a:lnTo>
                    <a:pt x="150" y="25"/>
                  </a:lnTo>
                  <a:lnTo>
                    <a:pt x="152" y="26"/>
                  </a:lnTo>
                  <a:lnTo>
                    <a:pt x="154" y="28"/>
                  </a:lnTo>
                  <a:lnTo>
                    <a:pt x="156" y="30"/>
                  </a:lnTo>
                  <a:lnTo>
                    <a:pt x="159" y="30"/>
                  </a:lnTo>
                  <a:lnTo>
                    <a:pt x="163" y="30"/>
                  </a:lnTo>
                  <a:lnTo>
                    <a:pt x="165" y="32"/>
                  </a:lnTo>
                  <a:lnTo>
                    <a:pt x="168" y="32"/>
                  </a:lnTo>
                  <a:lnTo>
                    <a:pt x="172" y="32"/>
                  </a:lnTo>
                  <a:lnTo>
                    <a:pt x="168" y="32"/>
                  </a:lnTo>
                  <a:lnTo>
                    <a:pt x="165" y="32"/>
                  </a:lnTo>
                  <a:lnTo>
                    <a:pt x="161" y="32"/>
                  </a:lnTo>
                  <a:lnTo>
                    <a:pt x="158" y="32"/>
                  </a:lnTo>
                  <a:lnTo>
                    <a:pt x="154" y="32"/>
                  </a:lnTo>
                  <a:lnTo>
                    <a:pt x="150" y="32"/>
                  </a:lnTo>
                  <a:lnTo>
                    <a:pt x="147" y="32"/>
                  </a:lnTo>
                  <a:lnTo>
                    <a:pt x="143" y="34"/>
                  </a:lnTo>
                  <a:lnTo>
                    <a:pt x="142" y="34"/>
                  </a:lnTo>
                  <a:lnTo>
                    <a:pt x="143" y="35"/>
                  </a:lnTo>
                  <a:lnTo>
                    <a:pt x="147" y="37"/>
                  </a:lnTo>
                  <a:lnTo>
                    <a:pt x="149" y="37"/>
                  </a:lnTo>
                  <a:lnTo>
                    <a:pt x="152" y="37"/>
                  </a:lnTo>
                  <a:lnTo>
                    <a:pt x="154" y="39"/>
                  </a:lnTo>
                  <a:lnTo>
                    <a:pt x="156" y="39"/>
                  </a:lnTo>
                  <a:lnTo>
                    <a:pt x="152" y="39"/>
                  </a:lnTo>
                  <a:lnTo>
                    <a:pt x="149" y="39"/>
                  </a:lnTo>
                  <a:lnTo>
                    <a:pt x="145" y="41"/>
                  </a:lnTo>
                  <a:lnTo>
                    <a:pt x="143" y="41"/>
                  </a:lnTo>
                  <a:lnTo>
                    <a:pt x="140" y="41"/>
                  </a:lnTo>
                  <a:lnTo>
                    <a:pt x="136" y="41"/>
                  </a:lnTo>
                  <a:lnTo>
                    <a:pt x="133" y="41"/>
                  </a:lnTo>
                  <a:lnTo>
                    <a:pt x="129" y="41"/>
                  </a:lnTo>
                  <a:close/>
                </a:path>
              </a:pathLst>
            </a:custGeom>
            <a:solidFill>
              <a:srgbClr val="E8BF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6" name="Freeform 31"/>
            <p:cNvSpPr>
              <a:spLocks/>
            </p:cNvSpPr>
            <p:nvPr/>
          </p:nvSpPr>
          <p:spPr bwMode="auto">
            <a:xfrm>
              <a:off x="4745" y="3090"/>
              <a:ext cx="628" cy="300"/>
            </a:xfrm>
            <a:custGeom>
              <a:avLst/>
              <a:gdLst>
                <a:gd name="T0" fmla="*/ 364 w 628"/>
                <a:gd name="T1" fmla="*/ 0 h 300"/>
                <a:gd name="T2" fmla="*/ 623 w 628"/>
                <a:gd name="T3" fmla="*/ 77 h 300"/>
                <a:gd name="T4" fmla="*/ 612 w 628"/>
                <a:gd name="T5" fmla="*/ 82 h 300"/>
                <a:gd name="T6" fmla="*/ 603 w 628"/>
                <a:gd name="T7" fmla="*/ 85 h 300"/>
                <a:gd name="T8" fmla="*/ 592 w 628"/>
                <a:gd name="T9" fmla="*/ 91 h 300"/>
                <a:gd name="T10" fmla="*/ 582 w 628"/>
                <a:gd name="T11" fmla="*/ 96 h 300"/>
                <a:gd name="T12" fmla="*/ 573 w 628"/>
                <a:gd name="T13" fmla="*/ 101 h 300"/>
                <a:gd name="T14" fmla="*/ 562 w 628"/>
                <a:gd name="T15" fmla="*/ 105 h 300"/>
                <a:gd name="T16" fmla="*/ 552 w 628"/>
                <a:gd name="T17" fmla="*/ 110 h 300"/>
                <a:gd name="T18" fmla="*/ 543 w 628"/>
                <a:gd name="T19" fmla="*/ 116 h 300"/>
                <a:gd name="T20" fmla="*/ 532 w 628"/>
                <a:gd name="T21" fmla="*/ 119 h 300"/>
                <a:gd name="T22" fmla="*/ 521 w 628"/>
                <a:gd name="T23" fmla="*/ 125 h 300"/>
                <a:gd name="T24" fmla="*/ 513 w 628"/>
                <a:gd name="T25" fmla="*/ 130 h 300"/>
                <a:gd name="T26" fmla="*/ 502 w 628"/>
                <a:gd name="T27" fmla="*/ 135 h 300"/>
                <a:gd name="T28" fmla="*/ 491 w 628"/>
                <a:gd name="T29" fmla="*/ 139 h 300"/>
                <a:gd name="T30" fmla="*/ 482 w 628"/>
                <a:gd name="T31" fmla="*/ 144 h 300"/>
                <a:gd name="T32" fmla="*/ 472 w 628"/>
                <a:gd name="T33" fmla="*/ 149 h 300"/>
                <a:gd name="T34" fmla="*/ 465 w 628"/>
                <a:gd name="T35" fmla="*/ 153 h 300"/>
                <a:gd name="T36" fmla="*/ 461 w 628"/>
                <a:gd name="T37" fmla="*/ 156 h 300"/>
                <a:gd name="T38" fmla="*/ 458 w 628"/>
                <a:gd name="T39" fmla="*/ 158 h 300"/>
                <a:gd name="T40" fmla="*/ 452 w 628"/>
                <a:gd name="T41" fmla="*/ 160 h 300"/>
                <a:gd name="T42" fmla="*/ 447 w 628"/>
                <a:gd name="T43" fmla="*/ 162 h 300"/>
                <a:gd name="T44" fmla="*/ 442 w 628"/>
                <a:gd name="T45" fmla="*/ 162 h 300"/>
                <a:gd name="T46" fmla="*/ 436 w 628"/>
                <a:gd name="T47" fmla="*/ 162 h 300"/>
                <a:gd name="T48" fmla="*/ 431 w 628"/>
                <a:gd name="T49" fmla="*/ 162 h 300"/>
                <a:gd name="T50" fmla="*/ 426 w 628"/>
                <a:gd name="T51" fmla="*/ 162 h 300"/>
                <a:gd name="T52" fmla="*/ 420 w 628"/>
                <a:gd name="T53" fmla="*/ 162 h 300"/>
                <a:gd name="T54" fmla="*/ 415 w 628"/>
                <a:gd name="T55" fmla="*/ 164 h 300"/>
                <a:gd name="T56" fmla="*/ 410 w 628"/>
                <a:gd name="T57" fmla="*/ 164 h 300"/>
                <a:gd name="T58" fmla="*/ 403 w 628"/>
                <a:gd name="T59" fmla="*/ 165 h 300"/>
                <a:gd name="T60" fmla="*/ 397 w 628"/>
                <a:gd name="T61" fmla="*/ 165 h 300"/>
                <a:gd name="T62" fmla="*/ 392 w 628"/>
                <a:gd name="T63" fmla="*/ 167 h 300"/>
                <a:gd name="T64" fmla="*/ 387 w 628"/>
                <a:gd name="T65" fmla="*/ 167 h 300"/>
                <a:gd name="T66" fmla="*/ 385 w 628"/>
                <a:gd name="T67" fmla="*/ 172 h 300"/>
                <a:gd name="T68" fmla="*/ 388 w 628"/>
                <a:gd name="T69" fmla="*/ 178 h 300"/>
                <a:gd name="T70" fmla="*/ 388 w 628"/>
                <a:gd name="T71" fmla="*/ 188 h 300"/>
                <a:gd name="T72" fmla="*/ 387 w 628"/>
                <a:gd name="T73" fmla="*/ 199 h 300"/>
                <a:gd name="T74" fmla="*/ 385 w 628"/>
                <a:gd name="T75" fmla="*/ 206 h 300"/>
                <a:gd name="T76" fmla="*/ 381 w 628"/>
                <a:gd name="T77" fmla="*/ 213 h 300"/>
                <a:gd name="T78" fmla="*/ 378 w 628"/>
                <a:gd name="T79" fmla="*/ 220 h 300"/>
                <a:gd name="T80" fmla="*/ 374 w 628"/>
                <a:gd name="T81" fmla="*/ 226 h 300"/>
                <a:gd name="T82" fmla="*/ 369 w 628"/>
                <a:gd name="T83" fmla="*/ 231 h 300"/>
                <a:gd name="T84" fmla="*/ 362 w 628"/>
                <a:gd name="T85" fmla="*/ 236 h 300"/>
                <a:gd name="T86" fmla="*/ 355 w 628"/>
                <a:gd name="T87" fmla="*/ 242 h 300"/>
                <a:gd name="T88" fmla="*/ 346 w 628"/>
                <a:gd name="T89" fmla="*/ 247 h 300"/>
                <a:gd name="T90" fmla="*/ 339 w 628"/>
                <a:gd name="T91" fmla="*/ 249 h 300"/>
                <a:gd name="T92" fmla="*/ 332 w 628"/>
                <a:gd name="T93" fmla="*/ 251 h 300"/>
                <a:gd name="T94" fmla="*/ 324 w 628"/>
                <a:gd name="T95" fmla="*/ 251 h 300"/>
                <a:gd name="T96" fmla="*/ 317 w 628"/>
                <a:gd name="T97" fmla="*/ 251 h 300"/>
                <a:gd name="T98" fmla="*/ 316 w 628"/>
                <a:gd name="T99" fmla="*/ 252 h 300"/>
                <a:gd name="T100" fmla="*/ 321 w 628"/>
                <a:gd name="T101" fmla="*/ 252 h 300"/>
                <a:gd name="T102" fmla="*/ 324 w 628"/>
                <a:gd name="T103" fmla="*/ 254 h 300"/>
                <a:gd name="T104" fmla="*/ 328 w 628"/>
                <a:gd name="T105" fmla="*/ 256 h 300"/>
                <a:gd name="T106" fmla="*/ 324 w 628"/>
                <a:gd name="T107" fmla="*/ 258 h 300"/>
                <a:gd name="T108" fmla="*/ 314 w 628"/>
                <a:gd name="T109" fmla="*/ 266 h 300"/>
                <a:gd name="T110" fmla="*/ 303 w 628"/>
                <a:gd name="T111" fmla="*/ 274 h 300"/>
                <a:gd name="T112" fmla="*/ 293 w 628"/>
                <a:gd name="T113" fmla="*/ 282 h 300"/>
                <a:gd name="T114" fmla="*/ 280 w 628"/>
                <a:gd name="T115" fmla="*/ 290 h 300"/>
                <a:gd name="T116" fmla="*/ 269 w 628"/>
                <a:gd name="T117" fmla="*/ 295 h 300"/>
                <a:gd name="T118" fmla="*/ 259 w 628"/>
                <a:gd name="T119" fmla="*/ 300 h 300"/>
                <a:gd name="T120" fmla="*/ 246 w 628"/>
                <a:gd name="T121" fmla="*/ 300 h 300"/>
                <a:gd name="T122" fmla="*/ 0 w 628"/>
                <a:gd name="T123" fmla="*/ 226 h 30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28"/>
                <a:gd name="T187" fmla="*/ 0 h 300"/>
                <a:gd name="T188" fmla="*/ 628 w 628"/>
                <a:gd name="T189" fmla="*/ 300 h 30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28" h="300">
                  <a:moveTo>
                    <a:pt x="0" y="226"/>
                  </a:moveTo>
                  <a:lnTo>
                    <a:pt x="364" y="0"/>
                  </a:lnTo>
                  <a:lnTo>
                    <a:pt x="628" y="73"/>
                  </a:lnTo>
                  <a:lnTo>
                    <a:pt x="623" y="77"/>
                  </a:lnTo>
                  <a:lnTo>
                    <a:pt x="617" y="78"/>
                  </a:lnTo>
                  <a:lnTo>
                    <a:pt x="612" y="82"/>
                  </a:lnTo>
                  <a:lnTo>
                    <a:pt x="608" y="84"/>
                  </a:lnTo>
                  <a:lnTo>
                    <a:pt x="603" y="85"/>
                  </a:lnTo>
                  <a:lnTo>
                    <a:pt x="598" y="89"/>
                  </a:lnTo>
                  <a:lnTo>
                    <a:pt x="592" y="91"/>
                  </a:lnTo>
                  <a:lnTo>
                    <a:pt x="587" y="93"/>
                  </a:lnTo>
                  <a:lnTo>
                    <a:pt x="582" y="96"/>
                  </a:lnTo>
                  <a:lnTo>
                    <a:pt x="578" y="98"/>
                  </a:lnTo>
                  <a:lnTo>
                    <a:pt x="573" y="101"/>
                  </a:lnTo>
                  <a:lnTo>
                    <a:pt x="568" y="103"/>
                  </a:lnTo>
                  <a:lnTo>
                    <a:pt x="562" y="105"/>
                  </a:lnTo>
                  <a:lnTo>
                    <a:pt x="557" y="109"/>
                  </a:lnTo>
                  <a:lnTo>
                    <a:pt x="552" y="110"/>
                  </a:lnTo>
                  <a:lnTo>
                    <a:pt x="548" y="112"/>
                  </a:lnTo>
                  <a:lnTo>
                    <a:pt x="543" y="116"/>
                  </a:lnTo>
                  <a:lnTo>
                    <a:pt x="537" y="117"/>
                  </a:lnTo>
                  <a:lnTo>
                    <a:pt x="532" y="119"/>
                  </a:lnTo>
                  <a:lnTo>
                    <a:pt x="527" y="123"/>
                  </a:lnTo>
                  <a:lnTo>
                    <a:pt x="521" y="125"/>
                  </a:lnTo>
                  <a:lnTo>
                    <a:pt x="518" y="128"/>
                  </a:lnTo>
                  <a:lnTo>
                    <a:pt x="513" y="130"/>
                  </a:lnTo>
                  <a:lnTo>
                    <a:pt x="507" y="132"/>
                  </a:lnTo>
                  <a:lnTo>
                    <a:pt x="502" y="135"/>
                  </a:lnTo>
                  <a:lnTo>
                    <a:pt x="497" y="137"/>
                  </a:lnTo>
                  <a:lnTo>
                    <a:pt x="491" y="139"/>
                  </a:lnTo>
                  <a:lnTo>
                    <a:pt x="488" y="142"/>
                  </a:lnTo>
                  <a:lnTo>
                    <a:pt x="482" y="144"/>
                  </a:lnTo>
                  <a:lnTo>
                    <a:pt x="477" y="146"/>
                  </a:lnTo>
                  <a:lnTo>
                    <a:pt x="472" y="149"/>
                  </a:lnTo>
                  <a:lnTo>
                    <a:pt x="466" y="151"/>
                  </a:lnTo>
                  <a:lnTo>
                    <a:pt x="465" y="153"/>
                  </a:lnTo>
                  <a:lnTo>
                    <a:pt x="463" y="155"/>
                  </a:lnTo>
                  <a:lnTo>
                    <a:pt x="461" y="156"/>
                  </a:lnTo>
                  <a:lnTo>
                    <a:pt x="459" y="156"/>
                  </a:lnTo>
                  <a:lnTo>
                    <a:pt x="458" y="158"/>
                  </a:lnTo>
                  <a:lnTo>
                    <a:pt x="454" y="160"/>
                  </a:lnTo>
                  <a:lnTo>
                    <a:pt x="452" y="160"/>
                  </a:lnTo>
                  <a:lnTo>
                    <a:pt x="450" y="162"/>
                  </a:lnTo>
                  <a:lnTo>
                    <a:pt x="447" y="162"/>
                  </a:lnTo>
                  <a:lnTo>
                    <a:pt x="445" y="162"/>
                  </a:lnTo>
                  <a:lnTo>
                    <a:pt x="442" y="162"/>
                  </a:lnTo>
                  <a:lnTo>
                    <a:pt x="440" y="162"/>
                  </a:lnTo>
                  <a:lnTo>
                    <a:pt x="436" y="162"/>
                  </a:lnTo>
                  <a:lnTo>
                    <a:pt x="435" y="162"/>
                  </a:lnTo>
                  <a:lnTo>
                    <a:pt x="431" y="162"/>
                  </a:lnTo>
                  <a:lnTo>
                    <a:pt x="429" y="162"/>
                  </a:lnTo>
                  <a:lnTo>
                    <a:pt x="426" y="162"/>
                  </a:lnTo>
                  <a:lnTo>
                    <a:pt x="424" y="162"/>
                  </a:lnTo>
                  <a:lnTo>
                    <a:pt x="420" y="162"/>
                  </a:lnTo>
                  <a:lnTo>
                    <a:pt x="417" y="164"/>
                  </a:lnTo>
                  <a:lnTo>
                    <a:pt x="415" y="164"/>
                  </a:lnTo>
                  <a:lnTo>
                    <a:pt x="411" y="164"/>
                  </a:lnTo>
                  <a:lnTo>
                    <a:pt x="410" y="164"/>
                  </a:lnTo>
                  <a:lnTo>
                    <a:pt x="406" y="165"/>
                  </a:lnTo>
                  <a:lnTo>
                    <a:pt x="403" y="165"/>
                  </a:lnTo>
                  <a:lnTo>
                    <a:pt x="401" y="165"/>
                  </a:lnTo>
                  <a:lnTo>
                    <a:pt x="397" y="165"/>
                  </a:lnTo>
                  <a:lnTo>
                    <a:pt x="395" y="167"/>
                  </a:lnTo>
                  <a:lnTo>
                    <a:pt x="392" y="167"/>
                  </a:lnTo>
                  <a:lnTo>
                    <a:pt x="390" y="167"/>
                  </a:lnTo>
                  <a:lnTo>
                    <a:pt x="387" y="167"/>
                  </a:lnTo>
                  <a:lnTo>
                    <a:pt x="385" y="169"/>
                  </a:lnTo>
                  <a:lnTo>
                    <a:pt x="385" y="172"/>
                  </a:lnTo>
                  <a:lnTo>
                    <a:pt x="387" y="176"/>
                  </a:lnTo>
                  <a:lnTo>
                    <a:pt x="388" y="178"/>
                  </a:lnTo>
                  <a:lnTo>
                    <a:pt x="388" y="181"/>
                  </a:lnTo>
                  <a:lnTo>
                    <a:pt x="388" y="188"/>
                  </a:lnTo>
                  <a:lnTo>
                    <a:pt x="388" y="194"/>
                  </a:lnTo>
                  <a:lnTo>
                    <a:pt x="387" y="199"/>
                  </a:lnTo>
                  <a:lnTo>
                    <a:pt x="385" y="204"/>
                  </a:lnTo>
                  <a:lnTo>
                    <a:pt x="385" y="206"/>
                  </a:lnTo>
                  <a:lnTo>
                    <a:pt x="383" y="210"/>
                  </a:lnTo>
                  <a:lnTo>
                    <a:pt x="381" y="213"/>
                  </a:lnTo>
                  <a:lnTo>
                    <a:pt x="379" y="217"/>
                  </a:lnTo>
                  <a:lnTo>
                    <a:pt x="378" y="220"/>
                  </a:lnTo>
                  <a:lnTo>
                    <a:pt x="376" y="222"/>
                  </a:lnTo>
                  <a:lnTo>
                    <a:pt x="374" y="226"/>
                  </a:lnTo>
                  <a:lnTo>
                    <a:pt x="371" y="227"/>
                  </a:lnTo>
                  <a:lnTo>
                    <a:pt x="369" y="231"/>
                  </a:lnTo>
                  <a:lnTo>
                    <a:pt x="365" y="235"/>
                  </a:lnTo>
                  <a:lnTo>
                    <a:pt x="362" y="236"/>
                  </a:lnTo>
                  <a:lnTo>
                    <a:pt x="358" y="240"/>
                  </a:lnTo>
                  <a:lnTo>
                    <a:pt x="355" y="242"/>
                  </a:lnTo>
                  <a:lnTo>
                    <a:pt x="349" y="243"/>
                  </a:lnTo>
                  <a:lnTo>
                    <a:pt x="346" y="247"/>
                  </a:lnTo>
                  <a:lnTo>
                    <a:pt x="342" y="249"/>
                  </a:lnTo>
                  <a:lnTo>
                    <a:pt x="339" y="249"/>
                  </a:lnTo>
                  <a:lnTo>
                    <a:pt x="335" y="251"/>
                  </a:lnTo>
                  <a:lnTo>
                    <a:pt x="332" y="251"/>
                  </a:lnTo>
                  <a:lnTo>
                    <a:pt x="328" y="251"/>
                  </a:lnTo>
                  <a:lnTo>
                    <a:pt x="324" y="251"/>
                  </a:lnTo>
                  <a:lnTo>
                    <a:pt x="321" y="251"/>
                  </a:lnTo>
                  <a:lnTo>
                    <a:pt x="317" y="251"/>
                  </a:lnTo>
                  <a:lnTo>
                    <a:pt x="314" y="252"/>
                  </a:lnTo>
                  <a:lnTo>
                    <a:pt x="316" y="252"/>
                  </a:lnTo>
                  <a:lnTo>
                    <a:pt x="317" y="252"/>
                  </a:lnTo>
                  <a:lnTo>
                    <a:pt x="321" y="252"/>
                  </a:lnTo>
                  <a:lnTo>
                    <a:pt x="323" y="254"/>
                  </a:lnTo>
                  <a:lnTo>
                    <a:pt x="324" y="254"/>
                  </a:lnTo>
                  <a:lnTo>
                    <a:pt x="326" y="254"/>
                  </a:lnTo>
                  <a:lnTo>
                    <a:pt x="328" y="256"/>
                  </a:lnTo>
                  <a:lnTo>
                    <a:pt x="330" y="256"/>
                  </a:lnTo>
                  <a:lnTo>
                    <a:pt x="324" y="258"/>
                  </a:lnTo>
                  <a:lnTo>
                    <a:pt x="319" y="261"/>
                  </a:lnTo>
                  <a:lnTo>
                    <a:pt x="314" y="266"/>
                  </a:lnTo>
                  <a:lnTo>
                    <a:pt x="308" y="270"/>
                  </a:lnTo>
                  <a:lnTo>
                    <a:pt x="303" y="274"/>
                  </a:lnTo>
                  <a:lnTo>
                    <a:pt x="298" y="277"/>
                  </a:lnTo>
                  <a:lnTo>
                    <a:pt x="293" y="282"/>
                  </a:lnTo>
                  <a:lnTo>
                    <a:pt x="287" y="286"/>
                  </a:lnTo>
                  <a:lnTo>
                    <a:pt x="280" y="290"/>
                  </a:lnTo>
                  <a:lnTo>
                    <a:pt x="275" y="293"/>
                  </a:lnTo>
                  <a:lnTo>
                    <a:pt x="269" y="295"/>
                  </a:lnTo>
                  <a:lnTo>
                    <a:pt x="264" y="298"/>
                  </a:lnTo>
                  <a:lnTo>
                    <a:pt x="259" y="300"/>
                  </a:lnTo>
                  <a:lnTo>
                    <a:pt x="253" y="300"/>
                  </a:lnTo>
                  <a:lnTo>
                    <a:pt x="246" y="300"/>
                  </a:lnTo>
                  <a:lnTo>
                    <a:pt x="241" y="300"/>
                  </a:lnTo>
                  <a:lnTo>
                    <a:pt x="0" y="226"/>
                  </a:lnTo>
                  <a:close/>
                </a:path>
              </a:pathLst>
            </a:custGeom>
            <a:solidFill>
              <a:srgbClr val="5738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7" name="Freeform 32"/>
            <p:cNvSpPr>
              <a:spLocks/>
            </p:cNvSpPr>
            <p:nvPr/>
          </p:nvSpPr>
          <p:spPr bwMode="auto">
            <a:xfrm>
              <a:off x="4864" y="3135"/>
              <a:ext cx="273" cy="211"/>
            </a:xfrm>
            <a:custGeom>
              <a:avLst/>
              <a:gdLst>
                <a:gd name="T0" fmla="*/ 252 w 273"/>
                <a:gd name="T1" fmla="*/ 124 h 211"/>
                <a:gd name="T2" fmla="*/ 237 w 273"/>
                <a:gd name="T3" fmla="*/ 119 h 211"/>
                <a:gd name="T4" fmla="*/ 229 w 273"/>
                <a:gd name="T5" fmla="*/ 101 h 211"/>
                <a:gd name="T6" fmla="*/ 221 w 273"/>
                <a:gd name="T7" fmla="*/ 60 h 211"/>
                <a:gd name="T8" fmla="*/ 211 w 273"/>
                <a:gd name="T9" fmla="*/ 40 h 211"/>
                <a:gd name="T10" fmla="*/ 195 w 273"/>
                <a:gd name="T11" fmla="*/ 16 h 211"/>
                <a:gd name="T12" fmla="*/ 177 w 273"/>
                <a:gd name="T13" fmla="*/ 5 h 211"/>
                <a:gd name="T14" fmla="*/ 156 w 273"/>
                <a:gd name="T15" fmla="*/ 0 h 211"/>
                <a:gd name="T16" fmla="*/ 138 w 273"/>
                <a:gd name="T17" fmla="*/ 3 h 211"/>
                <a:gd name="T18" fmla="*/ 143 w 273"/>
                <a:gd name="T19" fmla="*/ 17 h 211"/>
                <a:gd name="T20" fmla="*/ 152 w 273"/>
                <a:gd name="T21" fmla="*/ 28 h 211"/>
                <a:gd name="T22" fmla="*/ 166 w 273"/>
                <a:gd name="T23" fmla="*/ 42 h 211"/>
                <a:gd name="T24" fmla="*/ 175 w 273"/>
                <a:gd name="T25" fmla="*/ 55 h 211"/>
                <a:gd name="T26" fmla="*/ 177 w 273"/>
                <a:gd name="T27" fmla="*/ 65 h 211"/>
                <a:gd name="T28" fmla="*/ 170 w 273"/>
                <a:gd name="T29" fmla="*/ 69 h 211"/>
                <a:gd name="T30" fmla="*/ 154 w 273"/>
                <a:gd name="T31" fmla="*/ 74 h 211"/>
                <a:gd name="T32" fmla="*/ 143 w 273"/>
                <a:gd name="T33" fmla="*/ 64 h 211"/>
                <a:gd name="T34" fmla="*/ 140 w 273"/>
                <a:gd name="T35" fmla="*/ 40 h 211"/>
                <a:gd name="T36" fmla="*/ 143 w 273"/>
                <a:gd name="T37" fmla="*/ 17 h 211"/>
                <a:gd name="T38" fmla="*/ 138 w 273"/>
                <a:gd name="T39" fmla="*/ 12 h 211"/>
                <a:gd name="T40" fmla="*/ 126 w 273"/>
                <a:gd name="T41" fmla="*/ 14 h 211"/>
                <a:gd name="T42" fmla="*/ 117 w 273"/>
                <a:gd name="T43" fmla="*/ 21 h 211"/>
                <a:gd name="T44" fmla="*/ 111 w 273"/>
                <a:gd name="T45" fmla="*/ 26 h 211"/>
                <a:gd name="T46" fmla="*/ 103 w 273"/>
                <a:gd name="T47" fmla="*/ 23 h 211"/>
                <a:gd name="T48" fmla="*/ 95 w 273"/>
                <a:gd name="T49" fmla="*/ 26 h 211"/>
                <a:gd name="T50" fmla="*/ 87 w 273"/>
                <a:gd name="T51" fmla="*/ 32 h 211"/>
                <a:gd name="T52" fmla="*/ 79 w 273"/>
                <a:gd name="T53" fmla="*/ 65 h 211"/>
                <a:gd name="T54" fmla="*/ 76 w 273"/>
                <a:gd name="T55" fmla="*/ 78 h 211"/>
                <a:gd name="T56" fmla="*/ 69 w 273"/>
                <a:gd name="T57" fmla="*/ 60 h 211"/>
                <a:gd name="T58" fmla="*/ 69 w 273"/>
                <a:gd name="T59" fmla="*/ 39 h 211"/>
                <a:gd name="T60" fmla="*/ 67 w 273"/>
                <a:gd name="T61" fmla="*/ 25 h 211"/>
                <a:gd name="T62" fmla="*/ 58 w 273"/>
                <a:gd name="T63" fmla="*/ 25 h 211"/>
                <a:gd name="T64" fmla="*/ 47 w 273"/>
                <a:gd name="T65" fmla="*/ 32 h 211"/>
                <a:gd name="T66" fmla="*/ 39 w 273"/>
                <a:gd name="T67" fmla="*/ 53 h 211"/>
                <a:gd name="T68" fmla="*/ 35 w 273"/>
                <a:gd name="T69" fmla="*/ 81 h 211"/>
                <a:gd name="T70" fmla="*/ 46 w 273"/>
                <a:gd name="T71" fmla="*/ 94 h 211"/>
                <a:gd name="T72" fmla="*/ 56 w 273"/>
                <a:gd name="T73" fmla="*/ 108 h 211"/>
                <a:gd name="T74" fmla="*/ 58 w 273"/>
                <a:gd name="T75" fmla="*/ 120 h 211"/>
                <a:gd name="T76" fmla="*/ 49 w 273"/>
                <a:gd name="T77" fmla="*/ 119 h 211"/>
                <a:gd name="T78" fmla="*/ 37 w 273"/>
                <a:gd name="T79" fmla="*/ 110 h 211"/>
                <a:gd name="T80" fmla="*/ 21 w 273"/>
                <a:gd name="T81" fmla="*/ 94 h 211"/>
                <a:gd name="T82" fmla="*/ 5 w 273"/>
                <a:gd name="T83" fmla="*/ 85 h 211"/>
                <a:gd name="T84" fmla="*/ 0 w 273"/>
                <a:gd name="T85" fmla="*/ 94 h 211"/>
                <a:gd name="T86" fmla="*/ 10 w 273"/>
                <a:gd name="T87" fmla="*/ 120 h 211"/>
                <a:gd name="T88" fmla="*/ 28 w 273"/>
                <a:gd name="T89" fmla="*/ 142 h 211"/>
                <a:gd name="T90" fmla="*/ 46 w 273"/>
                <a:gd name="T91" fmla="*/ 154 h 211"/>
                <a:gd name="T92" fmla="*/ 65 w 273"/>
                <a:gd name="T93" fmla="*/ 165 h 211"/>
                <a:gd name="T94" fmla="*/ 85 w 273"/>
                <a:gd name="T95" fmla="*/ 175 h 211"/>
                <a:gd name="T96" fmla="*/ 104 w 273"/>
                <a:gd name="T97" fmla="*/ 184 h 211"/>
                <a:gd name="T98" fmla="*/ 115 w 273"/>
                <a:gd name="T99" fmla="*/ 186 h 211"/>
                <a:gd name="T100" fmla="*/ 136 w 273"/>
                <a:gd name="T101" fmla="*/ 191 h 211"/>
                <a:gd name="T102" fmla="*/ 156 w 273"/>
                <a:gd name="T103" fmla="*/ 197 h 211"/>
                <a:gd name="T104" fmla="*/ 174 w 273"/>
                <a:gd name="T105" fmla="*/ 202 h 211"/>
                <a:gd name="T106" fmla="*/ 191 w 273"/>
                <a:gd name="T107" fmla="*/ 206 h 211"/>
                <a:gd name="T108" fmla="*/ 211 w 273"/>
                <a:gd name="T109" fmla="*/ 211 h 211"/>
                <a:gd name="T110" fmla="*/ 229 w 273"/>
                <a:gd name="T111" fmla="*/ 206 h 211"/>
                <a:gd name="T112" fmla="*/ 245 w 273"/>
                <a:gd name="T113" fmla="*/ 197 h 211"/>
                <a:gd name="T114" fmla="*/ 257 w 273"/>
                <a:gd name="T115" fmla="*/ 184 h 211"/>
                <a:gd name="T116" fmla="*/ 269 w 273"/>
                <a:gd name="T117" fmla="*/ 165 h 211"/>
                <a:gd name="T118" fmla="*/ 273 w 273"/>
                <a:gd name="T119" fmla="*/ 142 h 2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73"/>
                <a:gd name="T181" fmla="*/ 0 h 211"/>
                <a:gd name="T182" fmla="*/ 273 w 273"/>
                <a:gd name="T183" fmla="*/ 211 h 2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73" h="211">
                  <a:moveTo>
                    <a:pt x="268" y="124"/>
                  </a:moveTo>
                  <a:lnTo>
                    <a:pt x="264" y="124"/>
                  </a:lnTo>
                  <a:lnTo>
                    <a:pt x="262" y="124"/>
                  </a:lnTo>
                  <a:lnTo>
                    <a:pt x="259" y="124"/>
                  </a:lnTo>
                  <a:lnTo>
                    <a:pt x="255" y="124"/>
                  </a:lnTo>
                  <a:lnTo>
                    <a:pt x="252" y="124"/>
                  </a:lnTo>
                  <a:lnTo>
                    <a:pt x="250" y="124"/>
                  </a:lnTo>
                  <a:lnTo>
                    <a:pt x="246" y="122"/>
                  </a:lnTo>
                  <a:lnTo>
                    <a:pt x="243" y="122"/>
                  </a:lnTo>
                  <a:lnTo>
                    <a:pt x="241" y="120"/>
                  </a:lnTo>
                  <a:lnTo>
                    <a:pt x="239" y="120"/>
                  </a:lnTo>
                  <a:lnTo>
                    <a:pt x="237" y="119"/>
                  </a:lnTo>
                  <a:lnTo>
                    <a:pt x="236" y="117"/>
                  </a:lnTo>
                  <a:lnTo>
                    <a:pt x="234" y="115"/>
                  </a:lnTo>
                  <a:lnTo>
                    <a:pt x="232" y="113"/>
                  </a:lnTo>
                  <a:lnTo>
                    <a:pt x="232" y="111"/>
                  </a:lnTo>
                  <a:lnTo>
                    <a:pt x="230" y="110"/>
                  </a:lnTo>
                  <a:lnTo>
                    <a:pt x="229" y="101"/>
                  </a:lnTo>
                  <a:lnTo>
                    <a:pt x="229" y="90"/>
                  </a:lnTo>
                  <a:lnTo>
                    <a:pt x="227" y="80"/>
                  </a:lnTo>
                  <a:lnTo>
                    <a:pt x="225" y="69"/>
                  </a:lnTo>
                  <a:lnTo>
                    <a:pt x="225" y="65"/>
                  </a:lnTo>
                  <a:lnTo>
                    <a:pt x="223" y="64"/>
                  </a:lnTo>
                  <a:lnTo>
                    <a:pt x="221" y="60"/>
                  </a:lnTo>
                  <a:lnTo>
                    <a:pt x="220" y="56"/>
                  </a:lnTo>
                  <a:lnTo>
                    <a:pt x="218" y="55"/>
                  </a:lnTo>
                  <a:lnTo>
                    <a:pt x="216" y="51"/>
                  </a:lnTo>
                  <a:lnTo>
                    <a:pt x="214" y="48"/>
                  </a:lnTo>
                  <a:lnTo>
                    <a:pt x="213" y="46"/>
                  </a:lnTo>
                  <a:lnTo>
                    <a:pt x="211" y="40"/>
                  </a:lnTo>
                  <a:lnTo>
                    <a:pt x="207" y="37"/>
                  </a:lnTo>
                  <a:lnTo>
                    <a:pt x="205" y="33"/>
                  </a:lnTo>
                  <a:lnTo>
                    <a:pt x="204" y="28"/>
                  </a:lnTo>
                  <a:lnTo>
                    <a:pt x="200" y="25"/>
                  </a:lnTo>
                  <a:lnTo>
                    <a:pt x="198" y="21"/>
                  </a:lnTo>
                  <a:lnTo>
                    <a:pt x="195" y="16"/>
                  </a:lnTo>
                  <a:lnTo>
                    <a:pt x="191" y="12"/>
                  </a:lnTo>
                  <a:lnTo>
                    <a:pt x="189" y="10"/>
                  </a:lnTo>
                  <a:lnTo>
                    <a:pt x="186" y="9"/>
                  </a:lnTo>
                  <a:lnTo>
                    <a:pt x="182" y="7"/>
                  </a:lnTo>
                  <a:lnTo>
                    <a:pt x="181" y="7"/>
                  </a:lnTo>
                  <a:lnTo>
                    <a:pt x="177" y="5"/>
                  </a:lnTo>
                  <a:lnTo>
                    <a:pt x="174" y="3"/>
                  </a:lnTo>
                  <a:lnTo>
                    <a:pt x="170" y="3"/>
                  </a:lnTo>
                  <a:lnTo>
                    <a:pt x="166" y="1"/>
                  </a:lnTo>
                  <a:lnTo>
                    <a:pt x="163" y="1"/>
                  </a:lnTo>
                  <a:lnTo>
                    <a:pt x="159" y="1"/>
                  </a:lnTo>
                  <a:lnTo>
                    <a:pt x="156" y="0"/>
                  </a:lnTo>
                  <a:lnTo>
                    <a:pt x="152" y="0"/>
                  </a:lnTo>
                  <a:lnTo>
                    <a:pt x="149" y="0"/>
                  </a:lnTo>
                  <a:lnTo>
                    <a:pt x="147" y="0"/>
                  </a:lnTo>
                  <a:lnTo>
                    <a:pt x="143" y="0"/>
                  </a:lnTo>
                  <a:lnTo>
                    <a:pt x="140" y="1"/>
                  </a:lnTo>
                  <a:lnTo>
                    <a:pt x="138" y="3"/>
                  </a:lnTo>
                  <a:lnTo>
                    <a:pt x="138" y="5"/>
                  </a:lnTo>
                  <a:lnTo>
                    <a:pt x="140" y="9"/>
                  </a:lnTo>
                  <a:lnTo>
                    <a:pt x="140" y="12"/>
                  </a:lnTo>
                  <a:lnTo>
                    <a:pt x="142" y="14"/>
                  </a:lnTo>
                  <a:lnTo>
                    <a:pt x="142" y="16"/>
                  </a:lnTo>
                  <a:lnTo>
                    <a:pt x="143" y="17"/>
                  </a:lnTo>
                  <a:lnTo>
                    <a:pt x="145" y="19"/>
                  </a:lnTo>
                  <a:lnTo>
                    <a:pt x="145" y="21"/>
                  </a:lnTo>
                  <a:lnTo>
                    <a:pt x="147" y="23"/>
                  </a:lnTo>
                  <a:lnTo>
                    <a:pt x="149" y="25"/>
                  </a:lnTo>
                  <a:lnTo>
                    <a:pt x="150" y="26"/>
                  </a:lnTo>
                  <a:lnTo>
                    <a:pt x="152" y="28"/>
                  </a:lnTo>
                  <a:lnTo>
                    <a:pt x="154" y="30"/>
                  </a:lnTo>
                  <a:lnTo>
                    <a:pt x="158" y="33"/>
                  </a:lnTo>
                  <a:lnTo>
                    <a:pt x="159" y="35"/>
                  </a:lnTo>
                  <a:lnTo>
                    <a:pt x="163" y="37"/>
                  </a:lnTo>
                  <a:lnTo>
                    <a:pt x="165" y="40"/>
                  </a:lnTo>
                  <a:lnTo>
                    <a:pt x="166" y="42"/>
                  </a:lnTo>
                  <a:lnTo>
                    <a:pt x="168" y="44"/>
                  </a:lnTo>
                  <a:lnTo>
                    <a:pt x="170" y="48"/>
                  </a:lnTo>
                  <a:lnTo>
                    <a:pt x="172" y="49"/>
                  </a:lnTo>
                  <a:lnTo>
                    <a:pt x="174" y="51"/>
                  </a:lnTo>
                  <a:lnTo>
                    <a:pt x="175" y="53"/>
                  </a:lnTo>
                  <a:lnTo>
                    <a:pt x="175" y="55"/>
                  </a:lnTo>
                  <a:lnTo>
                    <a:pt x="177" y="58"/>
                  </a:lnTo>
                  <a:lnTo>
                    <a:pt x="177" y="60"/>
                  </a:lnTo>
                  <a:lnTo>
                    <a:pt x="179" y="62"/>
                  </a:lnTo>
                  <a:lnTo>
                    <a:pt x="179" y="64"/>
                  </a:lnTo>
                  <a:lnTo>
                    <a:pt x="177" y="64"/>
                  </a:lnTo>
                  <a:lnTo>
                    <a:pt x="177" y="65"/>
                  </a:lnTo>
                  <a:lnTo>
                    <a:pt x="175" y="65"/>
                  </a:lnTo>
                  <a:lnTo>
                    <a:pt x="175" y="67"/>
                  </a:lnTo>
                  <a:lnTo>
                    <a:pt x="174" y="67"/>
                  </a:lnTo>
                  <a:lnTo>
                    <a:pt x="172" y="69"/>
                  </a:lnTo>
                  <a:lnTo>
                    <a:pt x="170" y="69"/>
                  </a:lnTo>
                  <a:lnTo>
                    <a:pt x="166" y="71"/>
                  </a:lnTo>
                  <a:lnTo>
                    <a:pt x="165" y="71"/>
                  </a:lnTo>
                  <a:lnTo>
                    <a:pt x="161" y="72"/>
                  </a:lnTo>
                  <a:lnTo>
                    <a:pt x="159" y="72"/>
                  </a:lnTo>
                  <a:lnTo>
                    <a:pt x="156" y="74"/>
                  </a:lnTo>
                  <a:lnTo>
                    <a:pt x="154" y="74"/>
                  </a:lnTo>
                  <a:lnTo>
                    <a:pt x="150" y="76"/>
                  </a:lnTo>
                  <a:lnTo>
                    <a:pt x="150" y="72"/>
                  </a:lnTo>
                  <a:lnTo>
                    <a:pt x="149" y="71"/>
                  </a:lnTo>
                  <a:lnTo>
                    <a:pt x="147" y="67"/>
                  </a:lnTo>
                  <a:lnTo>
                    <a:pt x="145" y="65"/>
                  </a:lnTo>
                  <a:lnTo>
                    <a:pt x="143" y="64"/>
                  </a:lnTo>
                  <a:lnTo>
                    <a:pt x="142" y="60"/>
                  </a:lnTo>
                  <a:lnTo>
                    <a:pt x="140" y="58"/>
                  </a:lnTo>
                  <a:lnTo>
                    <a:pt x="138" y="55"/>
                  </a:lnTo>
                  <a:lnTo>
                    <a:pt x="140" y="49"/>
                  </a:lnTo>
                  <a:lnTo>
                    <a:pt x="140" y="46"/>
                  </a:lnTo>
                  <a:lnTo>
                    <a:pt x="140" y="40"/>
                  </a:lnTo>
                  <a:lnTo>
                    <a:pt x="142" y="35"/>
                  </a:lnTo>
                  <a:lnTo>
                    <a:pt x="142" y="32"/>
                  </a:lnTo>
                  <a:lnTo>
                    <a:pt x="143" y="28"/>
                  </a:lnTo>
                  <a:lnTo>
                    <a:pt x="143" y="23"/>
                  </a:lnTo>
                  <a:lnTo>
                    <a:pt x="143" y="19"/>
                  </a:lnTo>
                  <a:lnTo>
                    <a:pt x="143" y="17"/>
                  </a:lnTo>
                  <a:lnTo>
                    <a:pt x="142" y="16"/>
                  </a:lnTo>
                  <a:lnTo>
                    <a:pt x="142" y="14"/>
                  </a:lnTo>
                  <a:lnTo>
                    <a:pt x="140" y="14"/>
                  </a:lnTo>
                  <a:lnTo>
                    <a:pt x="140" y="12"/>
                  </a:lnTo>
                  <a:lnTo>
                    <a:pt x="138" y="12"/>
                  </a:lnTo>
                  <a:lnTo>
                    <a:pt x="136" y="10"/>
                  </a:lnTo>
                  <a:lnTo>
                    <a:pt x="134" y="10"/>
                  </a:lnTo>
                  <a:lnTo>
                    <a:pt x="133" y="12"/>
                  </a:lnTo>
                  <a:lnTo>
                    <a:pt x="129" y="12"/>
                  </a:lnTo>
                  <a:lnTo>
                    <a:pt x="127" y="12"/>
                  </a:lnTo>
                  <a:lnTo>
                    <a:pt x="126" y="14"/>
                  </a:lnTo>
                  <a:lnTo>
                    <a:pt x="124" y="16"/>
                  </a:lnTo>
                  <a:lnTo>
                    <a:pt x="122" y="16"/>
                  </a:lnTo>
                  <a:lnTo>
                    <a:pt x="118" y="17"/>
                  </a:lnTo>
                  <a:lnTo>
                    <a:pt x="118" y="19"/>
                  </a:lnTo>
                  <a:lnTo>
                    <a:pt x="117" y="19"/>
                  </a:lnTo>
                  <a:lnTo>
                    <a:pt x="117" y="21"/>
                  </a:lnTo>
                  <a:lnTo>
                    <a:pt x="115" y="23"/>
                  </a:lnTo>
                  <a:lnTo>
                    <a:pt x="113" y="25"/>
                  </a:lnTo>
                  <a:lnTo>
                    <a:pt x="113" y="26"/>
                  </a:lnTo>
                  <a:lnTo>
                    <a:pt x="111" y="28"/>
                  </a:lnTo>
                  <a:lnTo>
                    <a:pt x="111" y="26"/>
                  </a:lnTo>
                  <a:lnTo>
                    <a:pt x="110" y="25"/>
                  </a:lnTo>
                  <a:lnTo>
                    <a:pt x="110" y="23"/>
                  </a:lnTo>
                  <a:lnTo>
                    <a:pt x="108" y="21"/>
                  </a:lnTo>
                  <a:lnTo>
                    <a:pt x="106" y="21"/>
                  </a:lnTo>
                  <a:lnTo>
                    <a:pt x="104" y="21"/>
                  </a:lnTo>
                  <a:lnTo>
                    <a:pt x="103" y="23"/>
                  </a:lnTo>
                  <a:lnTo>
                    <a:pt x="101" y="23"/>
                  </a:lnTo>
                  <a:lnTo>
                    <a:pt x="99" y="25"/>
                  </a:lnTo>
                  <a:lnTo>
                    <a:pt x="97" y="25"/>
                  </a:lnTo>
                  <a:lnTo>
                    <a:pt x="95" y="26"/>
                  </a:lnTo>
                  <a:lnTo>
                    <a:pt x="94" y="26"/>
                  </a:lnTo>
                  <a:lnTo>
                    <a:pt x="92" y="28"/>
                  </a:lnTo>
                  <a:lnTo>
                    <a:pt x="90" y="28"/>
                  </a:lnTo>
                  <a:lnTo>
                    <a:pt x="88" y="30"/>
                  </a:lnTo>
                  <a:lnTo>
                    <a:pt x="88" y="32"/>
                  </a:lnTo>
                  <a:lnTo>
                    <a:pt x="87" y="32"/>
                  </a:lnTo>
                  <a:lnTo>
                    <a:pt x="85" y="33"/>
                  </a:lnTo>
                  <a:lnTo>
                    <a:pt x="83" y="40"/>
                  </a:lnTo>
                  <a:lnTo>
                    <a:pt x="81" y="46"/>
                  </a:lnTo>
                  <a:lnTo>
                    <a:pt x="81" y="53"/>
                  </a:lnTo>
                  <a:lnTo>
                    <a:pt x="79" y="60"/>
                  </a:lnTo>
                  <a:lnTo>
                    <a:pt x="79" y="65"/>
                  </a:lnTo>
                  <a:lnTo>
                    <a:pt x="79" y="72"/>
                  </a:lnTo>
                  <a:lnTo>
                    <a:pt x="79" y="80"/>
                  </a:lnTo>
                  <a:lnTo>
                    <a:pt x="79" y="87"/>
                  </a:lnTo>
                  <a:lnTo>
                    <a:pt x="78" y="83"/>
                  </a:lnTo>
                  <a:lnTo>
                    <a:pt x="78" y="80"/>
                  </a:lnTo>
                  <a:lnTo>
                    <a:pt x="76" y="78"/>
                  </a:lnTo>
                  <a:lnTo>
                    <a:pt x="74" y="74"/>
                  </a:lnTo>
                  <a:lnTo>
                    <a:pt x="74" y="71"/>
                  </a:lnTo>
                  <a:lnTo>
                    <a:pt x="72" y="69"/>
                  </a:lnTo>
                  <a:lnTo>
                    <a:pt x="72" y="65"/>
                  </a:lnTo>
                  <a:lnTo>
                    <a:pt x="71" y="62"/>
                  </a:lnTo>
                  <a:lnTo>
                    <a:pt x="69" y="60"/>
                  </a:lnTo>
                  <a:lnTo>
                    <a:pt x="69" y="56"/>
                  </a:lnTo>
                  <a:lnTo>
                    <a:pt x="69" y="53"/>
                  </a:lnTo>
                  <a:lnTo>
                    <a:pt x="67" y="51"/>
                  </a:lnTo>
                  <a:lnTo>
                    <a:pt x="69" y="46"/>
                  </a:lnTo>
                  <a:lnTo>
                    <a:pt x="69" y="42"/>
                  </a:lnTo>
                  <a:lnTo>
                    <a:pt x="69" y="39"/>
                  </a:lnTo>
                  <a:lnTo>
                    <a:pt x="71" y="35"/>
                  </a:lnTo>
                  <a:lnTo>
                    <a:pt x="71" y="32"/>
                  </a:lnTo>
                  <a:lnTo>
                    <a:pt x="69" y="28"/>
                  </a:lnTo>
                  <a:lnTo>
                    <a:pt x="69" y="26"/>
                  </a:lnTo>
                  <a:lnTo>
                    <a:pt x="67" y="25"/>
                  </a:lnTo>
                  <a:lnTo>
                    <a:pt x="65" y="23"/>
                  </a:lnTo>
                  <a:lnTo>
                    <a:pt x="63" y="23"/>
                  </a:lnTo>
                  <a:lnTo>
                    <a:pt x="62" y="23"/>
                  </a:lnTo>
                  <a:lnTo>
                    <a:pt x="60" y="23"/>
                  </a:lnTo>
                  <a:lnTo>
                    <a:pt x="58" y="25"/>
                  </a:lnTo>
                  <a:lnTo>
                    <a:pt x="56" y="25"/>
                  </a:lnTo>
                  <a:lnTo>
                    <a:pt x="55" y="26"/>
                  </a:lnTo>
                  <a:lnTo>
                    <a:pt x="53" y="26"/>
                  </a:lnTo>
                  <a:lnTo>
                    <a:pt x="51" y="28"/>
                  </a:lnTo>
                  <a:lnTo>
                    <a:pt x="49" y="30"/>
                  </a:lnTo>
                  <a:lnTo>
                    <a:pt x="47" y="32"/>
                  </a:lnTo>
                  <a:lnTo>
                    <a:pt x="47" y="33"/>
                  </a:lnTo>
                  <a:lnTo>
                    <a:pt x="46" y="35"/>
                  </a:lnTo>
                  <a:lnTo>
                    <a:pt x="44" y="37"/>
                  </a:lnTo>
                  <a:lnTo>
                    <a:pt x="42" y="42"/>
                  </a:lnTo>
                  <a:lnTo>
                    <a:pt x="40" y="48"/>
                  </a:lnTo>
                  <a:lnTo>
                    <a:pt x="39" y="53"/>
                  </a:lnTo>
                  <a:lnTo>
                    <a:pt x="39" y="58"/>
                  </a:lnTo>
                  <a:lnTo>
                    <a:pt x="37" y="64"/>
                  </a:lnTo>
                  <a:lnTo>
                    <a:pt x="35" y="69"/>
                  </a:lnTo>
                  <a:lnTo>
                    <a:pt x="35" y="74"/>
                  </a:lnTo>
                  <a:lnTo>
                    <a:pt x="35" y="78"/>
                  </a:lnTo>
                  <a:lnTo>
                    <a:pt x="35" y="81"/>
                  </a:lnTo>
                  <a:lnTo>
                    <a:pt x="37" y="83"/>
                  </a:lnTo>
                  <a:lnTo>
                    <a:pt x="39" y="85"/>
                  </a:lnTo>
                  <a:lnTo>
                    <a:pt x="40" y="88"/>
                  </a:lnTo>
                  <a:lnTo>
                    <a:pt x="42" y="90"/>
                  </a:lnTo>
                  <a:lnTo>
                    <a:pt x="44" y="92"/>
                  </a:lnTo>
                  <a:lnTo>
                    <a:pt x="46" y="94"/>
                  </a:lnTo>
                  <a:lnTo>
                    <a:pt x="47" y="96"/>
                  </a:lnTo>
                  <a:lnTo>
                    <a:pt x="49" y="99"/>
                  </a:lnTo>
                  <a:lnTo>
                    <a:pt x="51" y="101"/>
                  </a:lnTo>
                  <a:lnTo>
                    <a:pt x="53" y="104"/>
                  </a:lnTo>
                  <a:lnTo>
                    <a:pt x="55" y="106"/>
                  </a:lnTo>
                  <a:lnTo>
                    <a:pt x="56" y="108"/>
                  </a:lnTo>
                  <a:lnTo>
                    <a:pt x="58" y="111"/>
                  </a:lnTo>
                  <a:lnTo>
                    <a:pt x="60" y="113"/>
                  </a:lnTo>
                  <a:lnTo>
                    <a:pt x="62" y="117"/>
                  </a:lnTo>
                  <a:lnTo>
                    <a:pt x="60" y="119"/>
                  </a:lnTo>
                  <a:lnTo>
                    <a:pt x="58" y="120"/>
                  </a:lnTo>
                  <a:lnTo>
                    <a:pt x="56" y="122"/>
                  </a:lnTo>
                  <a:lnTo>
                    <a:pt x="55" y="122"/>
                  </a:lnTo>
                  <a:lnTo>
                    <a:pt x="53" y="120"/>
                  </a:lnTo>
                  <a:lnTo>
                    <a:pt x="51" y="120"/>
                  </a:lnTo>
                  <a:lnTo>
                    <a:pt x="49" y="120"/>
                  </a:lnTo>
                  <a:lnTo>
                    <a:pt x="49" y="119"/>
                  </a:lnTo>
                  <a:lnTo>
                    <a:pt x="47" y="119"/>
                  </a:lnTo>
                  <a:lnTo>
                    <a:pt x="46" y="117"/>
                  </a:lnTo>
                  <a:lnTo>
                    <a:pt x="44" y="117"/>
                  </a:lnTo>
                  <a:lnTo>
                    <a:pt x="42" y="115"/>
                  </a:lnTo>
                  <a:lnTo>
                    <a:pt x="39" y="111"/>
                  </a:lnTo>
                  <a:lnTo>
                    <a:pt x="37" y="110"/>
                  </a:lnTo>
                  <a:lnTo>
                    <a:pt x="33" y="106"/>
                  </a:lnTo>
                  <a:lnTo>
                    <a:pt x="32" y="104"/>
                  </a:lnTo>
                  <a:lnTo>
                    <a:pt x="28" y="101"/>
                  </a:lnTo>
                  <a:lnTo>
                    <a:pt x="26" y="99"/>
                  </a:lnTo>
                  <a:lnTo>
                    <a:pt x="23" y="96"/>
                  </a:lnTo>
                  <a:lnTo>
                    <a:pt x="21" y="94"/>
                  </a:lnTo>
                  <a:lnTo>
                    <a:pt x="19" y="92"/>
                  </a:lnTo>
                  <a:lnTo>
                    <a:pt x="16" y="90"/>
                  </a:lnTo>
                  <a:lnTo>
                    <a:pt x="14" y="88"/>
                  </a:lnTo>
                  <a:lnTo>
                    <a:pt x="10" y="87"/>
                  </a:lnTo>
                  <a:lnTo>
                    <a:pt x="8" y="85"/>
                  </a:lnTo>
                  <a:lnTo>
                    <a:pt x="5" y="85"/>
                  </a:lnTo>
                  <a:lnTo>
                    <a:pt x="3" y="83"/>
                  </a:lnTo>
                  <a:lnTo>
                    <a:pt x="1" y="83"/>
                  </a:lnTo>
                  <a:lnTo>
                    <a:pt x="0" y="85"/>
                  </a:lnTo>
                  <a:lnTo>
                    <a:pt x="0" y="87"/>
                  </a:lnTo>
                  <a:lnTo>
                    <a:pt x="0" y="88"/>
                  </a:lnTo>
                  <a:lnTo>
                    <a:pt x="0" y="94"/>
                  </a:lnTo>
                  <a:lnTo>
                    <a:pt x="0" y="99"/>
                  </a:lnTo>
                  <a:lnTo>
                    <a:pt x="1" y="104"/>
                  </a:lnTo>
                  <a:lnTo>
                    <a:pt x="3" y="110"/>
                  </a:lnTo>
                  <a:lnTo>
                    <a:pt x="5" y="113"/>
                  </a:lnTo>
                  <a:lnTo>
                    <a:pt x="8" y="117"/>
                  </a:lnTo>
                  <a:lnTo>
                    <a:pt x="10" y="120"/>
                  </a:lnTo>
                  <a:lnTo>
                    <a:pt x="14" y="124"/>
                  </a:lnTo>
                  <a:lnTo>
                    <a:pt x="16" y="127"/>
                  </a:lnTo>
                  <a:lnTo>
                    <a:pt x="19" y="131"/>
                  </a:lnTo>
                  <a:lnTo>
                    <a:pt x="23" y="135"/>
                  </a:lnTo>
                  <a:lnTo>
                    <a:pt x="24" y="138"/>
                  </a:lnTo>
                  <a:lnTo>
                    <a:pt x="28" y="142"/>
                  </a:lnTo>
                  <a:lnTo>
                    <a:pt x="30" y="143"/>
                  </a:lnTo>
                  <a:lnTo>
                    <a:pt x="33" y="145"/>
                  </a:lnTo>
                  <a:lnTo>
                    <a:pt x="37" y="147"/>
                  </a:lnTo>
                  <a:lnTo>
                    <a:pt x="40" y="149"/>
                  </a:lnTo>
                  <a:lnTo>
                    <a:pt x="44" y="151"/>
                  </a:lnTo>
                  <a:lnTo>
                    <a:pt x="46" y="154"/>
                  </a:lnTo>
                  <a:lnTo>
                    <a:pt x="49" y="156"/>
                  </a:lnTo>
                  <a:lnTo>
                    <a:pt x="53" y="158"/>
                  </a:lnTo>
                  <a:lnTo>
                    <a:pt x="56" y="159"/>
                  </a:lnTo>
                  <a:lnTo>
                    <a:pt x="60" y="161"/>
                  </a:lnTo>
                  <a:lnTo>
                    <a:pt x="62" y="163"/>
                  </a:lnTo>
                  <a:lnTo>
                    <a:pt x="65" y="165"/>
                  </a:lnTo>
                  <a:lnTo>
                    <a:pt x="69" y="166"/>
                  </a:lnTo>
                  <a:lnTo>
                    <a:pt x="72" y="168"/>
                  </a:lnTo>
                  <a:lnTo>
                    <a:pt x="76" y="170"/>
                  </a:lnTo>
                  <a:lnTo>
                    <a:pt x="79" y="172"/>
                  </a:lnTo>
                  <a:lnTo>
                    <a:pt x="81" y="174"/>
                  </a:lnTo>
                  <a:lnTo>
                    <a:pt x="85" y="175"/>
                  </a:lnTo>
                  <a:lnTo>
                    <a:pt x="88" y="177"/>
                  </a:lnTo>
                  <a:lnTo>
                    <a:pt x="92" y="179"/>
                  </a:lnTo>
                  <a:lnTo>
                    <a:pt x="95" y="181"/>
                  </a:lnTo>
                  <a:lnTo>
                    <a:pt x="99" y="182"/>
                  </a:lnTo>
                  <a:lnTo>
                    <a:pt x="103" y="184"/>
                  </a:lnTo>
                  <a:lnTo>
                    <a:pt x="104" y="184"/>
                  </a:lnTo>
                  <a:lnTo>
                    <a:pt x="106" y="184"/>
                  </a:lnTo>
                  <a:lnTo>
                    <a:pt x="108" y="186"/>
                  </a:lnTo>
                  <a:lnTo>
                    <a:pt x="110" y="186"/>
                  </a:lnTo>
                  <a:lnTo>
                    <a:pt x="111" y="186"/>
                  </a:lnTo>
                  <a:lnTo>
                    <a:pt x="113" y="186"/>
                  </a:lnTo>
                  <a:lnTo>
                    <a:pt x="115" y="186"/>
                  </a:lnTo>
                  <a:lnTo>
                    <a:pt x="117" y="186"/>
                  </a:lnTo>
                  <a:lnTo>
                    <a:pt x="122" y="186"/>
                  </a:lnTo>
                  <a:lnTo>
                    <a:pt x="126" y="188"/>
                  </a:lnTo>
                  <a:lnTo>
                    <a:pt x="129" y="190"/>
                  </a:lnTo>
                  <a:lnTo>
                    <a:pt x="133" y="190"/>
                  </a:lnTo>
                  <a:lnTo>
                    <a:pt x="136" y="191"/>
                  </a:lnTo>
                  <a:lnTo>
                    <a:pt x="140" y="191"/>
                  </a:lnTo>
                  <a:lnTo>
                    <a:pt x="143" y="193"/>
                  </a:lnTo>
                  <a:lnTo>
                    <a:pt x="149" y="195"/>
                  </a:lnTo>
                  <a:lnTo>
                    <a:pt x="150" y="195"/>
                  </a:lnTo>
                  <a:lnTo>
                    <a:pt x="154" y="195"/>
                  </a:lnTo>
                  <a:lnTo>
                    <a:pt x="156" y="197"/>
                  </a:lnTo>
                  <a:lnTo>
                    <a:pt x="159" y="197"/>
                  </a:lnTo>
                  <a:lnTo>
                    <a:pt x="163" y="198"/>
                  </a:lnTo>
                  <a:lnTo>
                    <a:pt x="165" y="198"/>
                  </a:lnTo>
                  <a:lnTo>
                    <a:pt x="168" y="200"/>
                  </a:lnTo>
                  <a:lnTo>
                    <a:pt x="170" y="200"/>
                  </a:lnTo>
                  <a:lnTo>
                    <a:pt x="174" y="202"/>
                  </a:lnTo>
                  <a:lnTo>
                    <a:pt x="177" y="202"/>
                  </a:lnTo>
                  <a:lnTo>
                    <a:pt x="179" y="204"/>
                  </a:lnTo>
                  <a:lnTo>
                    <a:pt x="182" y="204"/>
                  </a:lnTo>
                  <a:lnTo>
                    <a:pt x="186" y="206"/>
                  </a:lnTo>
                  <a:lnTo>
                    <a:pt x="188" y="206"/>
                  </a:lnTo>
                  <a:lnTo>
                    <a:pt x="191" y="206"/>
                  </a:lnTo>
                  <a:lnTo>
                    <a:pt x="193" y="207"/>
                  </a:lnTo>
                  <a:lnTo>
                    <a:pt x="197" y="207"/>
                  </a:lnTo>
                  <a:lnTo>
                    <a:pt x="200" y="209"/>
                  </a:lnTo>
                  <a:lnTo>
                    <a:pt x="204" y="209"/>
                  </a:lnTo>
                  <a:lnTo>
                    <a:pt x="207" y="209"/>
                  </a:lnTo>
                  <a:lnTo>
                    <a:pt x="211" y="211"/>
                  </a:lnTo>
                  <a:lnTo>
                    <a:pt x="214" y="211"/>
                  </a:lnTo>
                  <a:lnTo>
                    <a:pt x="218" y="209"/>
                  </a:lnTo>
                  <a:lnTo>
                    <a:pt x="221" y="209"/>
                  </a:lnTo>
                  <a:lnTo>
                    <a:pt x="223" y="207"/>
                  </a:lnTo>
                  <a:lnTo>
                    <a:pt x="227" y="207"/>
                  </a:lnTo>
                  <a:lnTo>
                    <a:pt x="229" y="206"/>
                  </a:lnTo>
                  <a:lnTo>
                    <a:pt x="232" y="204"/>
                  </a:lnTo>
                  <a:lnTo>
                    <a:pt x="234" y="202"/>
                  </a:lnTo>
                  <a:lnTo>
                    <a:pt x="236" y="202"/>
                  </a:lnTo>
                  <a:lnTo>
                    <a:pt x="239" y="200"/>
                  </a:lnTo>
                  <a:lnTo>
                    <a:pt x="241" y="198"/>
                  </a:lnTo>
                  <a:lnTo>
                    <a:pt x="245" y="197"/>
                  </a:lnTo>
                  <a:lnTo>
                    <a:pt x="246" y="195"/>
                  </a:lnTo>
                  <a:lnTo>
                    <a:pt x="248" y="193"/>
                  </a:lnTo>
                  <a:lnTo>
                    <a:pt x="250" y="191"/>
                  </a:lnTo>
                  <a:lnTo>
                    <a:pt x="252" y="188"/>
                  </a:lnTo>
                  <a:lnTo>
                    <a:pt x="255" y="186"/>
                  </a:lnTo>
                  <a:lnTo>
                    <a:pt x="257" y="184"/>
                  </a:lnTo>
                  <a:lnTo>
                    <a:pt x="259" y="182"/>
                  </a:lnTo>
                  <a:lnTo>
                    <a:pt x="260" y="179"/>
                  </a:lnTo>
                  <a:lnTo>
                    <a:pt x="264" y="175"/>
                  </a:lnTo>
                  <a:lnTo>
                    <a:pt x="266" y="172"/>
                  </a:lnTo>
                  <a:lnTo>
                    <a:pt x="268" y="168"/>
                  </a:lnTo>
                  <a:lnTo>
                    <a:pt x="269" y="165"/>
                  </a:lnTo>
                  <a:lnTo>
                    <a:pt x="271" y="161"/>
                  </a:lnTo>
                  <a:lnTo>
                    <a:pt x="271" y="156"/>
                  </a:lnTo>
                  <a:lnTo>
                    <a:pt x="273" y="152"/>
                  </a:lnTo>
                  <a:lnTo>
                    <a:pt x="273" y="149"/>
                  </a:lnTo>
                  <a:lnTo>
                    <a:pt x="273" y="145"/>
                  </a:lnTo>
                  <a:lnTo>
                    <a:pt x="273" y="142"/>
                  </a:lnTo>
                  <a:lnTo>
                    <a:pt x="271" y="138"/>
                  </a:lnTo>
                  <a:lnTo>
                    <a:pt x="271" y="135"/>
                  </a:lnTo>
                  <a:lnTo>
                    <a:pt x="269" y="131"/>
                  </a:lnTo>
                  <a:lnTo>
                    <a:pt x="269" y="127"/>
                  </a:lnTo>
                  <a:lnTo>
                    <a:pt x="268" y="124"/>
                  </a:lnTo>
                  <a:close/>
                </a:path>
              </a:pathLst>
            </a:custGeom>
            <a:solidFill>
              <a:srgbClr val="D9B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8" name="Freeform 33"/>
            <p:cNvSpPr>
              <a:spLocks/>
            </p:cNvSpPr>
            <p:nvPr/>
          </p:nvSpPr>
          <p:spPr bwMode="auto">
            <a:xfrm>
              <a:off x="5006" y="3135"/>
              <a:ext cx="81" cy="74"/>
            </a:xfrm>
            <a:custGeom>
              <a:avLst/>
              <a:gdLst>
                <a:gd name="T0" fmla="*/ 79 w 81"/>
                <a:gd name="T1" fmla="*/ 58 h 74"/>
                <a:gd name="T2" fmla="*/ 76 w 81"/>
                <a:gd name="T3" fmla="*/ 51 h 74"/>
                <a:gd name="T4" fmla="*/ 71 w 81"/>
                <a:gd name="T5" fmla="*/ 42 h 74"/>
                <a:gd name="T6" fmla="*/ 67 w 81"/>
                <a:gd name="T7" fmla="*/ 35 h 74"/>
                <a:gd name="T8" fmla="*/ 63 w 81"/>
                <a:gd name="T9" fmla="*/ 30 h 74"/>
                <a:gd name="T10" fmla="*/ 60 w 81"/>
                <a:gd name="T11" fmla="*/ 25 h 74"/>
                <a:gd name="T12" fmla="*/ 58 w 81"/>
                <a:gd name="T13" fmla="*/ 21 h 74"/>
                <a:gd name="T14" fmla="*/ 55 w 81"/>
                <a:gd name="T15" fmla="*/ 17 h 74"/>
                <a:gd name="T16" fmla="*/ 51 w 81"/>
                <a:gd name="T17" fmla="*/ 14 h 74"/>
                <a:gd name="T18" fmla="*/ 49 w 81"/>
                <a:gd name="T19" fmla="*/ 12 h 74"/>
                <a:gd name="T20" fmla="*/ 46 w 81"/>
                <a:gd name="T21" fmla="*/ 10 h 74"/>
                <a:gd name="T22" fmla="*/ 44 w 81"/>
                <a:gd name="T23" fmla="*/ 9 h 74"/>
                <a:gd name="T24" fmla="*/ 39 w 81"/>
                <a:gd name="T25" fmla="*/ 5 h 74"/>
                <a:gd name="T26" fmla="*/ 33 w 81"/>
                <a:gd name="T27" fmla="*/ 5 h 74"/>
                <a:gd name="T28" fmla="*/ 28 w 81"/>
                <a:gd name="T29" fmla="*/ 3 h 74"/>
                <a:gd name="T30" fmla="*/ 23 w 81"/>
                <a:gd name="T31" fmla="*/ 1 h 74"/>
                <a:gd name="T32" fmla="*/ 17 w 81"/>
                <a:gd name="T33" fmla="*/ 1 h 74"/>
                <a:gd name="T34" fmla="*/ 14 w 81"/>
                <a:gd name="T35" fmla="*/ 0 h 74"/>
                <a:gd name="T36" fmla="*/ 8 w 81"/>
                <a:gd name="T37" fmla="*/ 0 h 74"/>
                <a:gd name="T38" fmla="*/ 5 w 81"/>
                <a:gd name="T39" fmla="*/ 0 h 74"/>
                <a:gd name="T40" fmla="*/ 1 w 81"/>
                <a:gd name="T41" fmla="*/ 1 h 74"/>
                <a:gd name="T42" fmla="*/ 0 w 81"/>
                <a:gd name="T43" fmla="*/ 5 h 74"/>
                <a:gd name="T44" fmla="*/ 1 w 81"/>
                <a:gd name="T45" fmla="*/ 10 h 74"/>
                <a:gd name="T46" fmla="*/ 5 w 81"/>
                <a:gd name="T47" fmla="*/ 14 h 74"/>
                <a:gd name="T48" fmla="*/ 8 w 81"/>
                <a:gd name="T49" fmla="*/ 17 h 74"/>
                <a:gd name="T50" fmla="*/ 12 w 81"/>
                <a:gd name="T51" fmla="*/ 21 h 74"/>
                <a:gd name="T52" fmla="*/ 14 w 81"/>
                <a:gd name="T53" fmla="*/ 23 h 74"/>
                <a:gd name="T54" fmla="*/ 17 w 81"/>
                <a:gd name="T55" fmla="*/ 25 h 74"/>
                <a:gd name="T56" fmla="*/ 19 w 81"/>
                <a:gd name="T57" fmla="*/ 26 h 74"/>
                <a:gd name="T58" fmla="*/ 23 w 81"/>
                <a:gd name="T59" fmla="*/ 28 h 74"/>
                <a:gd name="T60" fmla="*/ 26 w 81"/>
                <a:gd name="T61" fmla="*/ 28 h 74"/>
                <a:gd name="T62" fmla="*/ 28 w 81"/>
                <a:gd name="T63" fmla="*/ 26 h 74"/>
                <a:gd name="T64" fmla="*/ 32 w 81"/>
                <a:gd name="T65" fmla="*/ 26 h 74"/>
                <a:gd name="T66" fmla="*/ 33 w 81"/>
                <a:gd name="T67" fmla="*/ 25 h 74"/>
                <a:gd name="T68" fmla="*/ 37 w 81"/>
                <a:gd name="T69" fmla="*/ 26 h 74"/>
                <a:gd name="T70" fmla="*/ 39 w 81"/>
                <a:gd name="T71" fmla="*/ 28 h 74"/>
                <a:gd name="T72" fmla="*/ 40 w 81"/>
                <a:gd name="T73" fmla="*/ 32 h 74"/>
                <a:gd name="T74" fmla="*/ 42 w 81"/>
                <a:gd name="T75" fmla="*/ 37 h 74"/>
                <a:gd name="T76" fmla="*/ 44 w 81"/>
                <a:gd name="T77" fmla="*/ 44 h 74"/>
                <a:gd name="T78" fmla="*/ 47 w 81"/>
                <a:gd name="T79" fmla="*/ 49 h 74"/>
                <a:gd name="T80" fmla="*/ 49 w 81"/>
                <a:gd name="T81" fmla="*/ 53 h 74"/>
                <a:gd name="T82" fmla="*/ 51 w 81"/>
                <a:gd name="T83" fmla="*/ 56 h 74"/>
                <a:gd name="T84" fmla="*/ 53 w 81"/>
                <a:gd name="T85" fmla="*/ 60 h 74"/>
                <a:gd name="T86" fmla="*/ 55 w 81"/>
                <a:gd name="T87" fmla="*/ 62 h 74"/>
                <a:gd name="T88" fmla="*/ 58 w 81"/>
                <a:gd name="T89" fmla="*/ 65 h 74"/>
                <a:gd name="T90" fmla="*/ 60 w 81"/>
                <a:gd name="T91" fmla="*/ 69 h 74"/>
                <a:gd name="T92" fmla="*/ 63 w 81"/>
                <a:gd name="T93" fmla="*/ 71 h 74"/>
                <a:gd name="T94" fmla="*/ 67 w 81"/>
                <a:gd name="T95" fmla="*/ 72 h 74"/>
                <a:gd name="T96" fmla="*/ 71 w 81"/>
                <a:gd name="T97" fmla="*/ 74 h 74"/>
                <a:gd name="T98" fmla="*/ 72 w 81"/>
                <a:gd name="T99" fmla="*/ 74 h 74"/>
                <a:gd name="T100" fmla="*/ 76 w 81"/>
                <a:gd name="T101" fmla="*/ 72 h 74"/>
                <a:gd name="T102" fmla="*/ 78 w 81"/>
                <a:gd name="T103" fmla="*/ 72 h 74"/>
                <a:gd name="T104" fmla="*/ 79 w 81"/>
                <a:gd name="T105" fmla="*/ 69 h 74"/>
                <a:gd name="T106" fmla="*/ 81 w 81"/>
                <a:gd name="T107" fmla="*/ 65 h 7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
                <a:gd name="T163" fmla="*/ 0 h 74"/>
                <a:gd name="T164" fmla="*/ 81 w 81"/>
                <a:gd name="T165" fmla="*/ 74 h 7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 h="74">
                  <a:moveTo>
                    <a:pt x="81" y="62"/>
                  </a:moveTo>
                  <a:lnTo>
                    <a:pt x="79" y="58"/>
                  </a:lnTo>
                  <a:lnTo>
                    <a:pt x="78" y="55"/>
                  </a:lnTo>
                  <a:lnTo>
                    <a:pt x="76" y="51"/>
                  </a:lnTo>
                  <a:lnTo>
                    <a:pt x="74" y="48"/>
                  </a:lnTo>
                  <a:lnTo>
                    <a:pt x="71" y="42"/>
                  </a:lnTo>
                  <a:lnTo>
                    <a:pt x="69" y="39"/>
                  </a:lnTo>
                  <a:lnTo>
                    <a:pt x="67" y="35"/>
                  </a:lnTo>
                  <a:lnTo>
                    <a:pt x="65" y="32"/>
                  </a:lnTo>
                  <a:lnTo>
                    <a:pt x="63" y="30"/>
                  </a:lnTo>
                  <a:lnTo>
                    <a:pt x="62" y="28"/>
                  </a:lnTo>
                  <a:lnTo>
                    <a:pt x="60" y="25"/>
                  </a:lnTo>
                  <a:lnTo>
                    <a:pt x="60" y="23"/>
                  </a:lnTo>
                  <a:lnTo>
                    <a:pt x="58" y="21"/>
                  </a:lnTo>
                  <a:lnTo>
                    <a:pt x="56" y="19"/>
                  </a:lnTo>
                  <a:lnTo>
                    <a:pt x="55" y="17"/>
                  </a:lnTo>
                  <a:lnTo>
                    <a:pt x="53" y="16"/>
                  </a:lnTo>
                  <a:lnTo>
                    <a:pt x="51" y="14"/>
                  </a:lnTo>
                  <a:lnTo>
                    <a:pt x="51" y="12"/>
                  </a:lnTo>
                  <a:lnTo>
                    <a:pt x="49" y="12"/>
                  </a:lnTo>
                  <a:lnTo>
                    <a:pt x="47" y="10"/>
                  </a:lnTo>
                  <a:lnTo>
                    <a:pt x="46" y="10"/>
                  </a:lnTo>
                  <a:lnTo>
                    <a:pt x="44" y="9"/>
                  </a:lnTo>
                  <a:lnTo>
                    <a:pt x="42" y="7"/>
                  </a:lnTo>
                  <a:lnTo>
                    <a:pt x="39" y="5"/>
                  </a:lnTo>
                  <a:lnTo>
                    <a:pt x="37" y="5"/>
                  </a:lnTo>
                  <a:lnTo>
                    <a:pt x="33" y="5"/>
                  </a:lnTo>
                  <a:lnTo>
                    <a:pt x="32" y="3"/>
                  </a:lnTo>
                  <a:lnTo>
                    <a:pt x="28" y="3"/>
                  </a:lnTo>
                  <a:lnTo>
                    <a:pt x="26" y="3"/>
                  </a:lnTo>
                  <a:lnTo>
                    <a:pt x="23" y="1"/>
                  </a:lnTo>
                  <a:lnTo>
                    <a:pt x="21" y="1"/>
                  </a:lnTo>
                  <a:lnTo>
                    <a:pt x="17" y="1"/>
                  </a:lnTo>
                  <a:lnTo>
                    <a:pt x="16" y="0"/>
                  </a:lnTo>
                  <a:lnTo>
                    <a:pt x="14" y="0"/>
                  </a:lnTo>
                  <a:lnTo>
                    <a:pt x="12" y="0"/>
                  </a:lnTo>
                  <a:lnTo>
                    <a:pt x="8" y="0"/>
                  </a:lnTo>
                  <a:lnTo>
                    <a:pt x="7" y="0"/>
                  </a:lnTo>
                  <a:lnTo>
                    <a:pt x="5" y="0"/>
                  </a:lnTo>
                  <a:lnTo>
                    <a:pt x="3" y="0"/>
                  </a:lnTo>
                  <a:lnTo>
                    <a:pt x="1" y="1"/>
                  </a:lnTo>
                  <a:lnTo>
                    <a:pt x="0" y="3"/>
                  </a:lnTo>
                  <a:lnTo>
                    <a:pt x="0" y="5"/>
                  </a:lnTo>
                  <a:lnTo>
                    <a:pt x="1" y="7"/>
                  </a:lnTo>
                  <a:lnTo>
                    <a:pt x="1" y="10"/>
                  </a:lnTo>
                  <a:lnTo>
                    <a:pt x="3" y="12"/>
                  </a:lnTo>
                  <a:lnTo>
                    <a:pt x="5" y="14"/>
                  </a:lnTo>
                  <a:lnTo>
                    <a:pt x="7" y="16"/>
                  </a:lnTo>
                  <a:lnTo>
                    <a:pt x="8" y="17"/>
                  </a:lnTo>
                  <a:lnTo>
                    <a:pt x="10" y="19"/>
                  </a:lnTo>
                  <a:lnTo>
                    <a:pt x="12" y="21"/>
                  </a:lnTo>
                  <a:lnTo>
                    <a:pt x="12" y="23"/>
                  </a:lnTo>
                  <a:lnTo>
                    <a:pt x="14" y="23"/>
                  </a:lnTo>
                  <a:lnTo>
                    <a:pt x="16" y="25"/>
                  </a:lnTo>
                  <a:lnTo>
                    <a:pt x="17" y="25"/>
                  </a:lnTo>
                  <a:lnTo>
                    <a:pt x="17" y="26"/>
                  </a:lnTo>
                  <a:lnTo>
                    <a:pt x="19" y="26"/>
                  </a:lnTo>
                  <a:lnTo>
                    <a:pt x="21" y="26"/>
                  </a:lnTo>
                  <a:lnTo>
                    <a:pt x="23" y="28"/>
                  </a:lnTo>
                  <a:lnTo>
                    <a:pt x="24" y="28"/>
                  </a:lnTo>
                  <a:lnTo>
                    <a:pt x="26" y="28"/>
                  </a:lnTo>
                  <a:lnTo>
                    <a:pt x="28" y="26"/>
                  </a:lnTo>
                  <a:lnTo>
                    <a:pt x="30" y="26"/>
                  </a:lnTo>
                  <a:lnTo>
                    <a:pt x="32" y="26"/>
                  </a:lnTo>
                  <a:lnTo>
                    <a:pt x="33" y="26"/>
                  </a:lnTo>
                  <a:lnTo>
                    <a:pt x="33" y="25"/>
                  </a:lnTo>
                  <a:lnTo>
                    <a:pt x="35" y="25"/>
                  </a:lnTo>
                  <a:lnTo>
                    <a:pt x="37" y="26"/>
                  </a:lnTo>
                  <a:lnTo>
                    <a:pt x="39" y="28"/>
                  </a:lnTo>
                  <a:lnTo>
                    <a:pt x="39" y="30"/>
                  </a:lnTo>
                  <a:lnTo>
                    <a:pt x="40" y="32"/>
                  </a:lnTo>
                  <a:lnTo>
                    <a:pt x="40" y="35"/>
                  </a:lnTo>
                  <a:lnTo>
                    <a:pt x="42" y="37"/>
                  </a:lnTo>
                  <a:lnTo>
                    <a:pt x="44" y="40"/>
                  </a:lnTo>
                  <a:lnTo>
                    <a:pt x="44" y="44"/>
                  </a:lnTo>
                  <a:lnTo>
                    <a:pt x="46" y="46"/>
                  </a:lnTo>
                  <a:lnTo>
                    <a:pt x="47" y="49"/>
                  </a:lnTo>
                  <a:lnTo>
                    <a:pt x="47" y="51"/>
                  </a:lnTo>
                  <a:lnTo>
                    <a:pt x="49" y="53"/>
                  </a:lnTo>
                  <a:lnTo>
                    <a:pt x="49" y="55"/>
                  </a:lnTo>
                  <a:lnTo>
                    <a:pt x="51" y="56"/>
                  </a:lnTo>
                  <a:lnTo>
                    <a:pt x="51" y="58"/>
                  </a:lnTo>
                  <a:lnTo>
                    <a:pt x="53" y="60"/>
                  </a:lnTo>
                  <a:lnTo>
                    <a:pt x="53" y="62"/>
                  </a:lnTo>
                  <a:lnTo>
                    <a:pt x="55" y="62"/>
                  </a:lnTo>
                  <a:lnTo>
                    <a:pt x="56" y="64"/>
                  </a:lnTo>
                  <a:lnTo>
                    <a:pt x="58" y="65"/>
                  </a:lnTo>
                  <a:lnTo>
                    <a:pt x="60" y="67"/>
                  </a:lnTo>
                  <a:lnTo>
                    <a:pt x="60" y="69"/>
                  </a:lnTo>
                  <a:lnTo>
                    <a:pt x="62" y="69"/>
                  </a:lnTo>
                  <a:lnTo>
                    <a:pt x="63" y="71"/>
                  </a:lnTo>
                  <a:lnTo>
                    <a:pt x="65" y="72"/>
                  </a:lnTo>
                  <a:lnTo>
                    <a:pt x="67" y="72"/>
                  </a:lnTo>
                  <a:lnTo>
                    <a:pt x="69" y="74"/>
                  </a:lnTo>
                  <a:lnTo>
                    <a:pt x="71" y="74"/>
                  </a:lnTo>
                  <a:lnTo>
                    <a:pt x="72" y="74"/>
                  </a:lnTo>
                  <a:lnTo>
                    <a:pt x="74" y="74"/>
                  </a:lnTo>
                  <a:lnTo>
                    <a:pt x="76" y="72"/>
                  </a:lnTo>
                  <a:lnTo>
                    <a:pt x="78" y="72"/>
                  </a:lnTo>
                  <a:lnTo>
                    <a:pt x="79" y="71"/>
                  </a:lnTo>
                  <a:lnTo>
                    <a:pt x="79" y="69"/>
                  </a:lnTo>
                  <a:lnTo>
                    <a:pt x="81" y="67"/>
                  </a:lnTo>
                  <a:lnTo>
                    <a:pt x="81" y="65"/>
                  </a:lnTo>
                  <a:lnTo>
                    <a:pt x="81" y="62"/>
                  </a:lnTo>
                  <a:close/>
                </a:path>
              </a:pathLst>
            </a:custGeom>
            <a:solidFill>
              <a:srgbClr val="FFF2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69" name="Freeform 34"/>
            <p:cNvSpPr>
              <a:spLocks/>
            </p:cNvSpPr>
            <p:nvPr/>
          </p:nvSpPr>
          <p:spPr bwMode="auto">
            <a:xfrm>
              <a:off x="4862" y="3218"/>
              <a:ext cx="74" cy="62"/>
            </a:xfrm>
            <a:custGeom>
              <a:avLst/>
              <a:gdLst>
                <a:gd name="T0" fmla="*/ 58 w 74"/>
                <a:gd name="T1" fmla="*/ 41 h 62"/>
                <a:gd name="T2" fmla="*/ 60 w 74"/>
                <a:gd name="T3" fmla="*/ 41 h 62"/>
                <a:gd name="T4" fmla="*/ 64 w 74"/>
                <a:gd name="T5" fmla="*/ 41 h 62"/>
                <a:gd name="T6" fmla="*/ 65 w 74"/>
                <a:gd name="T7" fmla="*/ 41 h 62"/>
                <a:gd name="T8" fmla="*/ 67 w 74"/>
                <a:gd name="T9" fmla="*/ 43 h 62"/>
                <a:gd name="T10" fmla="*/ 69 w 74"/>
                <a:gd name="T11" fmla="*/ 44 h 62"/>
                <a:gd name="T12" fmla="*/ 71 w 74"/>
                <a:gd name="T13" fmla="*/ 46 h 62"/>
                <a:gd name="T14" fmla="*/ 73 w 74"/>
                <a:gd name="T15" fmla="*/ 50 h 62"/>
                <a:gd name="T16" fmla="*/ 74 w 74"/>
                <a:gd name="T17" fmla="*/ 52 h 62"/>
                <a:gd name="T18" fmla="*/ 74 w 74"/>
                <a:gd name="T19" fmla="*/ 57 h 62"/>
                <a:gd name="T20" fmla="*/ 73 w 74"/>
                <a:gd name="T21" fmla="*/ 59 h 62"/>
                <a:gd name="T22" fmla="*/ 71 w 74"/>
                <a:gd name="T23" fmla="*/ 62 h 62"/>
                <a:gd name="T24" fmla="*/ 65 w 74"/>
                <a:gd name="T25" fmla="*/ 60 h 62"/>
                <a:gd name="T26" fmla="*/ 58 w 74"/>
                <a:gd name="T27" fmla="*/ 57 h 62"/>
                <a:gd name="T28" fmla="*/ 51 w 74"/>
                <a:gd name="T29" fmla="*/ 53 h 62"/>
                <a:gd name="T30" fmla="*/ 44 w 74"/>
                <a:gd name="T31" fmla="*/ 50 h 62"/>
                <a:gd name="T32" fmla="*/ 37 w 74"/>
                <a:gd name="T33" fmla="*/ 44 h 62"/>
                <a:gd name="T34" fmla="*/ 30 w 74"/>
                <a:gd name="T35" fmla="*/ 41 h 62"/>
                <a:gd name="T36" fmla="*/ 23 w 74"/>
                <a:gd name="T37" fmla="*/ 36 h 62"/>
                <a:gd name="T38" fmla="*/ 16 w 74"/>
                <a:gd name="T39" fmla="*/ 30 h 62"/>
                <a:gd name="T40" fmla="*/ 10 w 74"/>
                <a:gd name="T41" fmla="*/ 27 h 62"/>
                <a:gd name="T42" fmla="*/ 7 w 74"/>
                <a:gd name="T43" fmla="*/ 23 h 62"/>
                <a:gd name="T44" fmla="*/ 3 w 74"/>
                <a:gd name="T45" fmla="*/ 20 h 62"/>
                <a:gd name="T46" fmla="*/ 2 w 74"/>
                <a:gd name="T47" fmla="*/ 16 h 62"/>
                <a:gd name="T48" fmla="*/ 0 w 74"/>
                <a:gd name="T49" fmla="*/ 11 h 62"/>
                <a:gd name="T50" fmla="*/ 0 w 74"/>
                <a:gd name="T51" fmla="*/ 5 h 62"/>
                <a:gd name="T52" fmla="*/ 3 w 74"/>
                <a:gd name="T53" fmla="*/ 0 h 62"/>
                <a:gd name="T54" fmla="*/ 5 w 74"/>
                <a:gd name="T55" fmla="*/ 0 h 62"/>
                <a:gd name="T56" fmla="*/ 9 w 74"/>
                <a:gd name="T57" fmla="*/ 0 h 62"/>
                <a:gd name="T58" fmla="*/ 12 w 74"/>
                <a:gd name="T59" fmla="*/ 2 h 62"/>
                <a:gd name="T60" fmla="*/ 14 w 74"/>
                <a:gd name="T61" fmla="*/ 4 h 62"/>
                <a:gd name="T62" fmla="*/ 18 w 74"/>
                <a:gd name="T63" fmla="*/ 5 h 62"/>
                <a:gd name="T64" fmla="*/ 19 w 74"/>
                <a:gd name="T65" fmla="*/ 9 h 62"/>
                <a:gd name="T66" fmla="*/ 23 w 74"/>
                <a:gd name="T67" fmla="*/ 13 h 62"/>
                <a:gd name="T68" fmla="*/ 26 w 74"/>
                <a:gd name="T69" fmla="*/ 16 h 62"/>
                <a:gd name="T70" fmla="*/ 30 w 74"/>
                <a:gd name="T71" fmla="*/ 18 h 62"/>
                <a:gd name="T72" fmla="*/ 34 w 74"/>
                <a:gd name="T73" fmla="*/ 21 h 62"/>
                <a:gd name="T74" fmla="*/ 39 w 74"/>
                <a:gd name="T75" fmla="*/ 27 h 62"/>
                <a:gd name="T76" fmla="*/ 42 w 74"/>
                <a:gd name="T77" fmla="*/ 30 h 62"/>
                <a:gd name="T78" fmla="*/ 46 w 74"/>
                <a:gd name="T79" fmla="*/ 34 h 62"/>
                <a:gd name="T80" fmla="*/ 49 w 74"/>
                <a:gd name="T81" fmla="*/ 36 h 62"/>
                <a:gd name="T82" fmla="*/ 51 w 74"/>
                <a:gd name="T83" fmla="*/ 37 h 62"/>
                <a:gd name="T84" fmla="*/ 55 w 74"/>
                <a:gd name="T85" fmla="*/ 37 h 62"/>
                <a:gd name="T86" fmla="*/ 57 w 74"/>
                <a:gd name="T87" fmla="*/ 39 h 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4"/>
                <a:gd name="T133" fmla="*/ 0 h 62"/>
                <a:gd name="T134" fmla="*/ 74 w 74"/>
                <a:gd name="T135" fmla="*/ 62 h 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4" h="62">
                  <a:moveTo>
                    <a:pt x="58" y="39"/>
                  </a:moveTo>
                  <a:lnTo>
                    <a:pt x="58" y="41"/>
                  </a:lnTo>
                  <a:lnTo>
                    <a:pt x="60" y="41"/>
                  </a:lnTo>
                  <a:lnTo>
                    <a:pt x="62" y="41"/>
                  </a:lnTo>
                  <a:lnTo>
                    <a:pt x="64" y="41"/>
                  </a:lnTo>
                  <a:lnTo>
                    <a:pt x="65" y="41"/>
                  </a:lnTo>
                  <a:lnTo>
                    <a:pt x="65" y="43"/>
                  </a:lnTo>
                  <a:lnTo>
                    <a:pt x="67" y="43"/>
                  </a:lnTo>
                  <a:lnTo>
                    <a:pt x="67" y="44"/>
                  </a:lnTo>
                  <a:lnTo>
                    <a:pt x="69" y="44"/>
                  </a:lnTo>
                  <a:lnTo>
                    <a:pt x="71" y="46"/>
                  </a:lnTo>
                  <a:lnTo>
                    <a:pt x="73" y="48"/>
                  </a:lnTo>
                  <a:lnTo>
                    <a:pt x="73" y="50"/>
                  </a:lnTo>
                  <a:lnTo>
                    <a:pt x="74" y="50"/>
                  </a:lnTo>
                  <a:lnTo>
                    <a:pt x="74" y="52"/>
                  </a:lnTo>
                  <a:lnTo>
                    <a:pt x="74" y="55"/>
                  </a:lnTo>
                  <a:lnTo>
                    <a:pt x="74" y="57"/>
                  </a:lnTo>
                  <a:lnTo>
                    <a:pt x="74" y="59"/>
                  </a:lnTo>
                  <a:lnTo>
                    <a:pt x="73" y="59"/>
                  </a:lnTo>
                  <a:lnTo>
                    <a:pt x="73" y="60"/>
                  </a:lnTo>
                  <a:lnTo>
                    <a:pt x="71" y="62"/>
                  </a:lnTo>
                  <a:lnTo>
                    <a:pt x="69" y="62"/>
                  </a:lnTo>
                  <a:lnTo>
                    <a:pt x="65" y="60"/>
                  </a:lnTo>
                  <a:lnTo>
                    <a:pt x="62" y="59"/>
                  </a:lnTo>
                  <a:lnTo>
                    <a:pt x="58" y="57"/>
                  </a:lnTo>
                  <a:lnTo>
                    <a:pt x="55" y="55"/>
                  </a:lnTo>
                  <a:lnTo>
                    <a:pt x="51" y="53"/>
                  </a:lnTo>
                  <a:lnTo>
                    <a:pt x="48" y="52"/>
                  </a:lnTo>
                  <a:lnTo>
                    <a:pt x="44" y="50"/>
                  </a:lnTo>
                  <a:lnTo>
                    <a:pt x="41" y="48"/>
                  </a:lnTo>
                  <a:lnTo>
                    <a:pt x="37" y="44"/>
                  </a:lnTo>
                  <a:lnTo>
                    <a:pt x="34" y="43"/>
                  </a:lnTo>
                  <a:lnTo>
                    <a:pt x="30" y="41"/>
                  </a:lnTo>
                  <a:lnTo>
                    <a:pt x="26" y="37"/>
                  </a:lnTo>
                  <a:lnTo>
                    <a:pt x="23" y="36"/>
                  </a:lnTo>
                  <a:lnTo>
                    <a:pt x="19" y="34"/>
                  </a:lnTo>
                  <a:lnTo>
                    <a:pt x="16" y="30"/>
                  </a:lnTo>
                  <a:lnTo>
                    <a:pt x="12" y="28"/>
                  </a:lnTo>
                  <a:lnTo>
                    <a:pt x="10" y="27"/>
                  </a:lnTo>
                  <a:lnTo>
                    <a:pt x="9" y="25"/>
                  </a:lnTo>
                  <a:lnTo>
                    <a:pt x="7" y="23"/>
                  </a:lnTo>
                  <a:lnTo>
                    <a:pt x="5" y="21"/>
                  </a:lnTo>
                  <a:lnTo>
                    <a:pt x="3" y="20"/>
                  </a:lnTo>
                  <a:lnTo>
                    <a:pt x="3" y="18"/>
                  </a:lnTo>
                  <a:lnTo>
                    <a:pt x="2" y="16"/>
                  </a:lnTo>
                  <a:lnTo>
                    <a:pt x="0" y="14"/>
                  </a:lnTo>
                  <a:lnTo>
                    <a:pt x="0" y="11"/>
                  </a:lnTo>
                  <a:lnTo>
                    <a:pt x="0" y="7"/>
                  </a:lnTo>
                  <a:lnTo>
                    <a:pt x="0" y="5"/>
                  </a:lnTo>
                  <a:lnTo>
                    <a:pt x="2" y="2"/>
                  </a:lnTo>
                  <a:lnTo>
                    <a:pt x="3" y="0"/>
                  </a:lnTo>
                  <a:lnTo>
                    <a:pt x="5" y="0"/>
                  </a:lnTo>
                  <a:lnTo>
                    <a:pt x="7" y="0"/>
                  </a:lnTo>
                  <a:lnTo>
                    <a:pt x="9" y="0"/>
                  </a:lnTo>
                  <a:lnTo>
                    <a:pt x="10" y="2"/>
                  </a:lnTo>
                  <a:lnTo>
                    <a:pt x="12" y="2"/>
                  </a:lnTo>
                  <a:lnTo>
                    <a:pt x="12" y="4"/>
                  </a:lnTo>
                  <a:lnTo>
                    <a:pt x="14" y="4"/>
                  </a:lnTo>
                  <a:lnTo>
                    <a:pt x="16" y="5"/>
                  </a:lnTo>
                  <a:lnTo>
                    <a:pt x="18" y="5"/>
                  </a:lnTo>
                  <a:lnTo>
                    <a:pt x="18" y="7"/>
                  </a:lnTo>
                  <a:lnTo>
                    <a:pt x="19" y="9"/>
                  </a:lnTo>
                  <a:lnTo>
                    <a:pt x="21" y="11"/>
                  </a:lnTo>
                  <a:lnTo>
                    <a:pt x="23" y="13"/>
                  </a:lnTo>
                  <a:lnTo>
                    <a:pt x="25" y="14"/>
                  </a:lnTo>
                  <a:lnTo>
                    <a:pt x="26" y="16"/>
                  </a:lnTo>
                  <a:lnTo>
                    <a:pt x="28" y="18"/>
                  </a:lnTo>
                  <a:lnTo>
                    <a:pt x="30" y="18"/>
                  </a:lnTo>
                  <a:lnTo>
                    <a:pt x="32" y="20"/>
                  </a:lnTo>
                  <a:lnTo>
                    <a:pt x="34" y="21"/>
                  </a:lnTo>
                  <a:lnTo>
                    <a:pt x="37" y="23"/>
                  </a:lnTo>
                  <a:lnTo>
                    <a:pt x="39" y="27"/>
                  </a:lnTo>
                  <a:lnTo>
                    <a:pt x="41" y="28"/>
                  </a:lnTo>
                  <a:lnTo>
                    <a:pt x="42" y="30"/>
                  </a:lnTo>
                  <a:lnTo>
                    <a:pt x="44" y="32"/>
                  </a:lnTo>
                  <a:lnTo>
                    <a:pt x="46" y="34"/>
                  </a:lnTo>
                  <a:lnTo>
                    <a:pt x="48" y="36"/>
                  </a:lnTo>
                  <a:lnTo>
                    <a:pt x="49" y="36"/>
                  </a:lnTo>
                  <a:lnTo>
                    <a:pt x="51" y="36"/>
                  </a:lnTo>
                  <a:lnTo>
                    <a:pt x="51" y="37"/>
                  </a:lnTo>
                  <a:lnTo>
                    <a:pt x="53" y="37"/>
                  </a:lnTo>
                  <a:lnTo>
                    <a:pt x="55" y="37"/>
                  </a:lnTo>
                  <a:lnTo>
                    <a:pt x="57" y="39"/>
                  </a:lnTo>
                  <a:lnTo>
                    <a:pt x="58" y="39"/>
                  </a:lnTo>
                  <a:close/>
                </a:path>
              </a:pathLst>
            </a:custGeom>
            <a:solidFill>
              <a:srgbClr val="FFF2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0" name="Freeform 35"/>
            <p:cNvSpPr>
              <a:spLocks/>
            </p:cNvSpPr>
            <p:nvPr/>
          </p:nvSpPr>
          <p:spPr bwMode="auto">
            <a:xfrm>
              <a:off x="4908" y="3250"/>
              <a:ext cx="216" cy="98"/>
            </a:xfrm>
            <a:custGeom>
              <a:avLst/>
              <a:gdLst>
                <a:gd name="T0" fmla="*/ 204 w 216"/>
                <a:gd name="T1" fmla="*/ 69 h 98"/>
                <a:gd name="T2" fmla="*/ 188 w 216"/>
                <a:gd name="T3" fmla="*/ 71 h 98"/>
                <a:gd name="T4" fmla="*/ 176 w 216"/>
                <a:gd name="T5" fmla="*/ 67 h 98"/>
                <a:gd name="T6" fmla="*/ 165 w 216"/>
                <a:gd name="T7" fmla="*/ 64 h 98"/>
                <a:gd name="T8" fmla="*/ 156 w 216"/>
                <a:gd name="T9" fmla="*/ 57 h 98"/>
                <a:gd name="T10" fmla="*/ 145 w 216"/>
                <a:gd name="T11" fmla="*/ 51 h 98"/>
                <a:gd name="T12" fmla="*/ 137 w 216"/>
                <a:gd name="T13" fmla="*/ 46 h 98"/>
                <a:gd name="T14" fmla="*/ 126 w 216"/>
                <a:gd name="T15" fmla="*/ 39 h 98"/>
                <a:gd name="T16" fmla="*/ 117 w 216"/>
                <a:gd name="T17" fmla="*/ 34 h 98"/>
                <a:gd name="T18" fmla="*/ 108 w 216"/>
                <a:gd name="T19" fmla="*/ 27 h 98"/>
                <a:gd name="T20" fmla="*/ 96 w 216"/>
                <a:gd name="T21" fmla="*/ 16 h 98"/>
                <a:gd name="T22" fmla="*/ 83 w 216"/>
                <a:gd name="T23" fmla="*/ 4 h 98"/>
                <a:gd name="T24" fmla="*/ 76 w 216"/>
                <a:gd name="T25" fmla="*/ 0 h 98"/>
                <a:gd name="T26" fmla="*/ 71 w 216"/>
                <a:gd name="T27" fmla="*/ 0 h 98"/>
                <a:gd name="T28" fmla="*/ 73 w 216"/>
                <a:gd name="T29" fmla="*/ 4 h 98"/>
                <a:gd name="T30" fmla="*/ 76 w 216"/>
                <a:gd name="T31" fmla="*/ 11 h 98"/>
                <a:gd name="T32" fmla="*/ 83 w 216"/>
                <a:gd name="T33" fmla="*/ 20 h 98"/>
                <a:gd name="T34" fmla="*/ 90 w 216"/>
                <a:gd name="T35" fmla="*/ 28 h 98"/>
                <a:gd name="T36" fmla="*/ 89 w 216"/>
                <a:gd name="T37" fmla="*/ 28 h 98"/>
                <a:gd name="T38" fmla="*/ 82 w 216"/>
                <a:gd name="T39" fmla="*/ 27 h 98"/>
                <a:gd name="T40" fmla="*/ 74 w 216"/>
                <a:gd name="T41" fmla="*/ 21 h 98"/>
                <a:gd name="T42" fmla="*/ 66 w 216"/>
                <a:gd name="T43" fmla="*/ 16 h 98"/>
                <a:gd name="T44" fmla="*/ 59 w 216"/>
                <a:gd name="T45" fmla="*/ 14 h 98"/>
                <a:gd name="T46" fmla="*/ 53 w 216"/>
                <a:gd name="T47" fmla="*/ 12 h 98"/>
                <a:gd name="T48" fmla="*/ 48 w 216"/>
                <a:gd name="T49" fmla="*/ 14 h 98"/>
                <a:gd name="T50" fmla="*/ 44 w 216"/>
                <a:gd name="T51" fmla="*/ 18 h 98"/>
                <a:gd name="T52" fmla="*/ 48 w 216"/>
                <a:gd name="T53" fmla="*/ 25 h 98"/>
                <a:gd name="T54" fmla="*/ 57 w 216"/>
                <a:gd name="T55" fmla="*/ 32 h 98"/>
                <a:gd name="T56" fmla="*/ 67 w 216"/>
                <a:gd name="T57" fmla="*/ 37 h 98"/>
                <a:gd name="T58" fmla="*/ 67 w 216"/>
                <a:gd name="T59" fmla="*/ 44 h 98"/>
                <a:gd name="T60" fmla="*/ 64 w 216"/>
                <a:gd name="T61" fmla="*/ 46 h 98"/>
                <a:gd name="T62" fmla="*/ 60 w 216"/>
                <a:gd name="T63" fmla="*/ 44 h 98"/>
                <a:gd name="T64" fmla="*/ 53 w 216"/>
                <a:gd name="T65" fmla="*/ 41 h 98"/>
                <a:gd name="T66" fmla="*/ 44 w 216"/>
                <a:gd name="T67" fmla="*/ 36 h 98"/>
                <a:gd name="T68" fmla="*/ 37 w 216"/>
                <a:gd name="T69" fmla="*/ 37 h 98"/>
                <a:gd name="T70" fmla="*/ 32 w 216"/>
                <a:gd name="T71" fmla="*/ 41 h 98"/>
                <a:gd name="T72" fmla="*/ 27 w 216"/>
                <a:gd name="T73" fmla="*/ 43 h 98"/>
                <a:gd name="T74" fmla="*/ 23 w 216"/>
                <a:gd name="T75" fmla="*/ 44 h 98"/>
                <a:gd name="T76" fmla="*/ 12 w 216"/>
                <a:gd name="T77" fmla="*/ 43 h 98"/>
                <a:gd name="T78" fmla="*/ 2 w 216"/>
                <a:gd name="T79" fmla="*/ 39 h 98"/>
                <a:gd name="T80" fmla="*/ 9 w 216"/>
                <a:gd name="T81" fmla="*/ 43 h 98"/>
                <a:gd name="T82" fmla="*/ 23 w 216"/>
                <a:gd name="T83" fmla="*/ 50 h 98"/>
                <a:gd name="T84" fmla="*/ 37 w 216"/>
                <a:gd name="T85" fmla="*/ 60 h 98"/>
                <a:gd name="T86" fmla="*/ 55 w 216"/>
                <a:gd name="T87" fmla="*/ 69 h 98"/>
                <a:gd name="T88" fmla="*/ 67 w 216"/>
                <a:gd name="T89" fmla="*/ 73 h 98"/>
                <a:gd name="T90" fmla="*/ 78 w 216"/>
                <a:gd name="T91" fmla="*/ 73 h 98"/>
                <a:gd name="T92" fmla="*/ 87 w 216"/>
                <a:gd name="T93" fmla="*/ 75 h 98"/>
                <a:gd name="T94" fmla="*/ 98 w 216"/>
                <a:gd name="T95" fmla="*/ 78 h 98"/>
                <a:gd name="T96" fmla="*/ 108 w 216"/>
                <a:gd name="T97" fmla="*/ 82 h 98"/>
                <a:gd name="T98" fmla="*/ 119 w 216"/>
                <a:gd name="T99" fmla="*/ 85 h 98"/>
                <a:gd name="T100" fmla="*/ 135 w 216"/>
                <a:gd name="T101" fmla="*/ 89 h 98"/>
                <a:gd name="T102" fmla="*/ 151 w 216"/>
                <a:gd name="T103" fmla="*/ 92 h 98"/>
                <a:gd name="T104" fmla="*/ 161 w 216"/>
                <a:gd name="T105" fmla="*/ 96 h 98"/>
                <a:gd name="T106" fmla="*/ 172 w 216"/>
                <a:gd name="T107" fmla="*/ 98 h 98"/>
                <a:gd name="T108" fmla="*/ 183 w 216"/>
                <a:gd name="T109" fmla="*/ 96 h 98"/>
                <a:gd name="T110" fmla="*/ 193 w 216"/>
                <a:gd name="T111" fmla="*/ 89 h 98"/>
                <a:gd name="T112" fmla="*/ 204 w 216"/>
                <a:gd name="T113" fmla="*/ 80 h 98"/>
                <a:gd name="T114" fmla="*/ 215 w 216"/>
                <a:gd name="T115" fmla="*/ 69 h 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16"/>
                <a:gd name="T175" fmla="*/ 0 h 98"/>
                <a:gd name="T176" fmla="*/ 216 w 216"/>
                <a:gd name="T177" fmla="*/ 98 h 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16" h="98">
                  <a:moveTo>
                    <a:pt x="216" y="66"/>
                  </a:moveTo>
                  <a:lnTo>
                    <a:pt x="213" y="67"/>
                  </a:lnTo>
                  <a:lnTo>
                    <a:pt x="208" y="67"/>
                  </a:lnTo>
                  <a:lnTo>
                    <a:pt x="204" y="69"/>
                  </a:lnTo>
                  <a:lnTo>
                    <a:pt x="201" y="69"/>
                  </a:lnTo>
                  <a:lnTo>
                    <a:pt x="195" y="71"/>
                  </a:lnTo>
                  <a:lnTo>
                    <a:pt x="192" y="71"/>
                  </a:lnTo>
                  <a:lnTo>
                    <a:pt x="188" y="71"/>
                  </a:lnTo>
                  <a:lnTo>
                    <a:pt x="185" y="71"/>
                  </a:lnTo>
                  <a:lnTo>
                    <a:pt x="181" y="69"/>
                  </a:lnTo>
                  <a:lnTo>
                    <a:pt x="179" y="69"/>
                  </a:lnTo>
                  <a:lnTo>
                    <a:pt x="176" y="67"/>
                  </a:lnTo>
                  <a:lnTo>
                    <a:pt x="174" y="67"/>
                  </a:lnTo>
                  <a:lnTo>
                    <a:pt x="170" y="66"/>
                  </a:lnTo>
                  <a:lnTo>
                    <a:pt x="169" y="64"/>
                  </a:lnTo>
                  <a:lnTo>
                    <a:pt x="165" y="64"/>
                  </a:lnTo>
                  <a:lnTo>
                    <a:pt x="163" y="62"/>
                  </a:lnTo>
                  <a:lnTo>
                    <a:pt x="161" y="60"/>
                  </a:lnTo>
                  <a:lnTo>
                    <a:pt x="158" y="59"/>
                  </a:lnTo>
                  <a:lnTo>
                    <a:pt x="156" y="57"/>
                  </a:lnTo>
                  <a:lnTo>
                    <a:pt x="153" y="57"/>
                  </a:lnTo>
                  <a:lnTo>
                    <a:pt x="151" y="55"/>
                  </a:lnTo>
                  <a:lnTo>
                    <a:pt x="149" y="53"/>
                  </a:lnTo>
                  <a:lnTo>
                    <a:pt x="145" y="51"/>
                  </a:lnTo>
                  <a:lnTo>
                    <a:pt x="144" y="50"/>
                  </a:lnTo>
                  <a:lnTo>
                    <a:pt x="142" y="48"/>
                  </a:lnTo>
                  <a:lnTo>
                    <a:pt x="138" y="48"/>
                  </a:lnTo>
                  <a:lnTo>
                    <a:pt x="137" y="46"/>
                  </a:lnTo>
                  <a:lnTo>
                    <a:pt x="133" y="44"/>
                  </a:lnTo>
                  <a:lnTo>
                    <a:pt x="131" y="43"/>
                  </a:lnTo>
                  <a:lnTo>
                    <a:pt x="130" y="41"/>
                  </a:lnTo>
                  <a:lnTo>
                    <a:pt x="126" y="39"/>
                  </a:lnTo>
                  <a:lnTo>
                    <a:pt x="124" y="37"/>
                  </a:lnTo>
                  <a:lnTo>
                    <a:pt x="122" y="36"/>
                  </a:lnTo>
                  <a:lnTo>
                    <a:pt x="121" y="34"/>
                  </a:lnTo>
                  <a:lnTo>
                    <a:pt x="117" y="34"/>
                  </a:lnTo>
                  <a:lnTo>
                    <a:pt x="115" y="32"/>
                  </a:lnTo>
                  <a:lnTo>
                    <a:pt x="114" y="30"/>
                  </a:lnTo>
                  <a:lnTo>
                    <a:pt x="110" y="28"/>
                  </a:lnTo>
                  <a:lnTo>
                    <a:pt x="108" y="27"/>
                  </a:lnTo>
                  <a:lnTo>
                    <a:pt x="106" y="25"/>
                  </a:lnTo>
                  <a:lnTo>
                    <a:pt x="103" y="21"/>
                  </a:lnTo>
                  <a:lnTo>
                    <a:pt x="99" y="18"/>
                  </a:lnTo>
                  <a:lnTo>
                    <a:pt x="96" y="16"/>
                  </a:lnTo>
                  <a:lnTo>
                    <a:pt x="94" y="12"/>
                  </a:lnTo>
                  <a:lnTo>
                    <a:pt x="90" y="9"/>
                  </a:lnTo>
                  <a:lnTo>
                    <a:pt x="87" y="7"/>
                  </a:lnTo>
                  <a:lnTo>
                    <a:pt x="83" y="4"/>
                  </a:lnTo>
                  <a:lnTo>
                    <a:pt x="80" y="2"/>
                  </a:lnTo>
                  <a:lnTo>
                    <a:pt x="78" y="0"/>
                  </a:lnTo>
                  <a:lnTo>
                    <a:pt x="76" y="0"/>
                  </a:lnTo>
                  <a:lnTo>
                    <a:pt x="74" y="0"/>
                  </a:lnTo>
                  <a:lnTo>
                    <a:pt x="73" y="0"/>
                  </a:lnTo>
                  <a:lnTo>
                    <a:pt x="71" y="0"/>
                  </a:lnTo>
                  <a:lnTo>
                    <a:pt x="69" y="0"/>
                  </a:lnTo>
                  <a:lnTo>
                    <a:pt x="71" y="2"/>
                  </a:lnTo>
                  <a:lnTo>
                    <a:pt x="71" y="4"/>
                  </a:lnTo>
                  <a:lnTo>
                    <a:pt x="73" y="4"/>
                  </a:lnTo>
                  <a:lnTo>
                    <a:pt x="73" y="5"/>
                  </a:lnTo>
                  <a:lnTo>
                    <a:pt x="74" y="7"/>
                  </a:lnTo>
                  <a:lnTo>
                    <a:pt x="74" y="9"/>
                  </a:lnTo>
                  <a:lnTo>
                    <a:pt x="76" y="11"/>
                  </a:lnTo>
                  <a:lnTo>
                    <a:pt x="78" y="12"/>
                  </a:lnTo>
                  <a:lnTo>
                    <a:pt x="80" y="14"/>
                  </a:lnTo>
                  <a:lnTo>
                    <a:pt x="82" y="16"/>
                  </a:lnTo>
                  <a:lnTo>
                    <a:pt x="83" y="20"/>
                  </a:lnTo>
                  <a:lnTo>
                    <a:pt x="85" y="21"/>
                  </a:lnTo>
                  <a:lnTo>
                    <a:pt x="87" y="23"/>
                  </a:lnTo>
                  <a:lnTo>
                    <a:pt x="89" y="25"/>
                  </a:lnTo>
                  <a:lnTo>
                    <a:pt x="90" y="28"/>
                  </a:lnTo>
                  <a:lnTo>
                    <a:pt x="92" y="30"/>
                  </a:lnTo>
                  <a:lnTo>
                    <a:pt x="90" y="30"/>
                  </a:lnTo>
                  <a:lnTo>
                    <a:pt x="89" y="28"/>
                  </a:lnTo>
                  <a:lnTo>
                    <a:pt x="87" y="28"/>
                  </a:lnTo>
                  <a:lnTo>
                    <a:pt x="85" y="28"/>
                  </a:lnTo>
                  <a:lnTo>
                    <a:pt x="83" y="28"/>
                  </a:lnTo>
                  <a:lnTo>
                    <a:pt x="82" y="27"/>
                  </a:lnTo>
                  <a:lnTo>
                    <a:pt x="80" y="27"/>
                  </a:lnTo>
                  <a:lnTo>
                    <a:pt x="78" y="25"/>
                  </a:lnTo>
                  <a:lnTo>
                    <a:pt x="76" y="23"/>
                  </a:lnTo>
                  <a:lnTo>
                    <a:pt x="74" y="21"/>
                  </a:lnTo>
                  <a:lnTo>
                    <a:pt x="71" y="21"/>
                  </a:lnTo>
                  <a:lnTo>
                    <a:pt x="69" y="20"/>
                  </a:lnTo>
                  <a:lnTo>
                    <a:pt x="67" y="18"/>
                  </a:lnTo>
                  <a:lnTo>
                    <a:pt x="66" y="16"/>
                  </a:lnTo>
                  <a:lnTo>
                    <a:pt x="62" y="14"/>
                  </a:lnTo>
                  <a:lnTo>
                    <a:pt x="60" y="14"/>
                  </a:lnTo>
                  <a:lnTo>
                    <a:pt x="59" y="14"/>
                  </a:lnTo>
                  <a:lnTo>
                    <a:pt x="57" y="12"/>
                  </a:lnTo>
                  <a:lnTo>
                    <a:pt x="55" y="12"/>
                  </a:lnTo>
                  <a:lnTo>
                    <a:pt x="53" y="12"/>
                  </a:lnTo>
                  <a:lnTo>
                    <a:pt x="51" y="12"/>
                  </a:lnTo>
                  <a:lnTo>
                    <a:pt x="51" y="14"/>
                  </a:lnTo>
                  <a:lnTo>
                    <a:pt x="50" y="14"/>
                  </a:lnTo>
                  <a:lnTo>
                    <a:pt x="48" y="14"/>
                  </a:lnTo>
                  <a:lnTo>
                    <a:pt x="48" y="16"/>
                  </a:lnTo>
                  <a:lnTo>
                    <a:pt x="46" y="16"/>
                  </a:lnTo>
                  <a:lnTo>
                    <a:pt x="46" y="18"/>
                  </a:lnTo>
                  <a:lnTo>
                    <a:pt x="44" y="18"/>
                  </a:lnTo>
                  <a:lnTo>
                    <a:pt x="44" y="20"/>
                  </a:lnTo>
                  <a:lnTo>
                    <a:pt x="44" y="21"/>
                  </a:lnTo>
                  <a:lnTo>
                    <a:pt x="46" y="23"/>
                  </a:lnTo>
                  <a:lnTo>
                    <a:pt x="48" y="25"/>
                  </a:lnTo>
                  <a:lnTo>
                    <a:pt x="50" y="27"/>
                  </a:lnTo>
                  <a:lnTo>
                    <a:pt x="51" y="28"/>
                  </a:lnTo>
                  <a:lnTo>
                    <a:pt x="55" y="30"/>
                  </a:lnTo>
                  <a:lnTo>
                    <a:pt x="57" y="32"/>
                  </a:lnTo>
                  <a:lnTo>
                    <a:pt x="60" y="32"/>
                  </a:lnTo>
                  <a:lnTo>
                    <a:pt x="62" y="34"/>
                  </a:lnTo>
                  <a:lnTo>
                    <a:pt x="66" y="36"/>
                  </a:lnTo>
                  <a:lnTo>
                    <a:pt x="67" y="37"/>
                  </a:lnTo>
                  <a:lnTo>
                    <a:pt x="69" y="39"/>
                  </a:lnTo>
                  <a:lnTo>
                    <a:pt x="69" y="41"/>
                  </a:lnTo>
                  <a:lnTo>
                    <a:pt x="69" y="43"/>
                  </a:lnTo>
                  <a:lnTo>
                    <a:pt x="67" y="44"/>
                  </a:lnTo>
                  <a:lnTo>
                    <a:pt x="66" y="44"/>
                  </a:lnTo>
                  <a:lnTo>
                    <a:pt x="66" y="46"/>
                  </a:lnTo>
                  <a:lnTo>
                    <a:pt x="64" y="46"/>
                  </a:lnTo>
                  <a:lnTo>
                    <a:pt x="62" y="46"/>
                  </a:lnTo>
                  <a:lnTo>
                    <a:pt x="60" y="46"/>
                  </a:lnTo>
                  <a:lnTo>
                    <a:pt x="60" y="44"/>
                  </a:lnTo>
                  <a:lnTo>
                    <a:pt x="59" y="44"/>
                  </a:lnTo>
                  <a:lnTo>
                    <a:pt x="57" y="44"/>
                  </a:lnTo>
                  <a:lnTo>
                    <a:pt x="55" y="43"/>
                  </a:lnTo>
                  <a:lnTo>
                    <a:pt x="53" y="41"/>
                  </a:lnTo>
                  <a:lnTo>
                    <a:pt x="51" y="39"/>
                  </a:lnTo>
                  <a:lnTo>
                    <a:pt x="48" y="37"/>
                  </a:lnTo>
                  <a:lnTo>
                    <a:pt x="46" y="37"/>
                  </a:lnTo>
                  <a:lnTo>
                    <a:pt x="44" y="36"/>
                  </a:lnTo>
                  <a:lnTo>
                    <a:pt x="41" y="36"/>
                  </a:lnTo>
                  <a:lnTo>
                    <a:pt x="39" y="36"/>
                  </a:lnTo>
                  <a:lnTo>
                    <a:pt x="37" y="36"/>
                  </a:lnTo>
                  <a:lnTo>
                    <a:pt x="37" y="37"/>
                  </a:lnTo>
                  <a:lnTo>
                    <a:pt x="35" y="37"/>
                  </a:lnTo>
                  <a:lnTo>
                    <a:pt x="34" y="39"/>
                  </a:lnTo>
                  <a:lnTo>
                    <a:pt x="32" y="39"/>
                  </a:lnTo>
                  <a:lnTo>
                    <a:pt x="32" y="41"/>
                  </a:lnTo>
                  <a:lnTo>
                    <a:pt x="30" y="41"/>
                  </a:lnTo>
                  <a:lnTo>
                    <a:pt x="28" y="43"/>
                  </a:lnTo>
                  <a:lnTo>
                    <a:pt x="27" y="43"/>
                  </a:lnTo>
                  <a:lnTo>
                    <a:pt x="25" y="44"/>
                  </a:lnTo>
                  <a:lnTo>
                    <a:pt x="23" y="44"/>
                  </a:lnTo>
                  <a:lnTo>
                    <a:pt x="21" y="44"/>
                  </a:lnTo>
                  <a:lnTo>
                    <a:pt x="18" y="44"/>
                  </a:lnTo>
                  <a:lnTo>
                    <a:pt x="16" y="43"/>
                  </a:lnTo>
                  <a:lnTo>
                    <a:pt x="12" y="43"/>
                  </a:lnTo>
                  <a:lnTo>
                    <a:pt x="11" y="41"/>
                  </a:lnTo>
                  <a:lnTo>
                    <a:pt x="7" y="41"/>
                  </a:lnTo>
                  <a:lnTo>
                    <a:pt x="5" y="39"/>
                  </a:lnTo>
                  <a:lnTo>
                    <a:pt x="2" y="39"/>
                  </a:lnTo>
                  <a:lnTo>
                    <a:pt x="0" y="37"/>
                  </a:lnTo>
                  <a:lnTo>
                    <a:pt x="3" y="39"/>
                  </a:lnTo>
                  <a:lnTo>
                    <a:pt x="5" y="41"/>
                  </a:lnTo>
                  <a:lnTo>
                    <a:pt x="9" y="43"/>
                  </a:lnTo>
                  <a:lnTo>
                    <a:pt x="12" y="44"/>
                  </a:lnTo>
                  <a:lnTo>
                    <a:pt x="16" y="46"/>
                  </a:lnTo>
                  <a:lnTo>
                    <a:pt x="19" y="50"/>
                  </a:lnTo>
                  <a:lnTo>
                    <a:pt x="23" y="50"/>
                  </a:lnTo>
                  <a:lnTo>
                    <a:pt x="25" y="53"/>
                  </a:lnTo>
                  <a:lnTo>
                    <a:pt x="30" y="55"/>
                  </a:lnTo>
                  <a:lnTo>
                    <a:pt x="34" y="57"/>
                  </a:lnTo>
                  <a:lnTo>
                    <a:pt x="37" y="60"/>
                  </a:lnTo>
                  <a:lnTo>
                    <a:pt x="43" y="62"/>
                  </a:lnTo>
                  <a:lnTo>
                    <a:pt x="46" y="64"/>
                  </a:lnTo>
                  <a:lnTo>
                    <a:pt x="50" y="67"/>
                  </a:lnTo>
                  <a:lnTo>
                    <a:pt x="55" y="69"/>
                  </a:lnTo>
                  <a:lnTo>
                    <a:pt x="59" y="71"/>
                  </a:lnTo>
                  <a:lnTo>
                    <a:pt x="62" y="71"/>
                  </a:lnTo>
                  <a:lnTo>
                    <a:pt x="64" y="71"/>
                  </a:lnTo>
                  <a:lnTo>
                    <a:pt x="67" y="73"/>
                  </a:lnTo>
                  <a:lnTo>
                    <a:pt x="69" y="71"/>
                  </a:lnTo>
                  <a:lnTo>
                    <a:pt x="73" y="71"/>
                  </a:lnTo>
                  <a:lnTo>
                    <a:pt x="74" y="71"/>
                  </a:lnTo>
                  <a:lnTo>
                    <a:pt x="78" y="73"/>
                  </a:lnTo>
                  <a:lnTo>
                    <a:pt x="80" y="73"/>
                  </a:lnTo>
                  <a:lnTo>
                    <a:pt x="83" y="73"/>
                  </a:lnTo>
                  <a:lnTo>
                    <a:pt x="85" y="75"/>
                  </a:lnTo>
                  <a:lnTo>
                    <a:pt x="87" y="75"/>
                  </a:lnTo>
                  <a:lnTo>
                    <a:pt x="90" y="75"/>
                  </a:lnTo>
                  <a:lnTo>
                    <a:pt x="92" y="76"/>
                  </a:lnTo>
                  <a:lnTo>
                    <a:pt x="96" y="76"/>
                  </a:lnTo>
                  <a:lnTo>
                    <a:pt x="98" y="78"/>
                  </a:lnTo>
                  <a:lnTo>
                    <a:pt x="101" y="78"/>
                  </a:lnTo>
                  <a:lnTo>
                    <a:pt x="103" y="80"/>
                  </a:lnTo>
                  <a:lnTo>
                    <a:pt x="106" y="80"/>
                  </a:lnTo>
                  <a:lnTo>
                    <a:pt x="108" y="82"/>
                  </a:lnTo>
                  <a:lnTo>
                    <a:pt x="112" y="82"/>
                  </a:lnTo>
                  <a:lnTo>
                    <a:pt x="114" y="83"/>
                  </a:lnTo>
                  <a:lnTo>
                    <a:pt x="117" y="83"/>
                  </a:lnTo>
                  <a:lnTo>
                    <a:pt x="119" y="85"/>
                  </a:lnTo>
                  <a:lnTo>
                    <a:pt x="122" y="85"/>
                  </a:lnTo>
                  <a:lnTo>
                    <a:pt x="126" y="87"/>
                  </a:lnTo>
                  <a:lnTo>
                    <a:pt x="130" y="87"/>
                  </a:lnTo>
                  <a:lnTo>
                    <a:pt x="135" y="89"/>
                  </a:lnTo>
                  <a:lnTo>
                    <a:pt x="138" y="91"/>
                  </a:lnTo>
                  <a:lnTo>
                    <a:pt x="142" y="91"/>
                  </a:lnTo>
                  <a:lnTo>
                    <a:pt x="145" y="92"/>
                  </a:lnTo>
                  <a:lnTo>
                    <a:pt x="151" y="92"/>
                  </a:lnTo>
                  <a:lnTo>
                    <a:pt x="154" y="94"/>
                  </a:lnTo>
                  <a:lnTo>
                    <a:pt x="156" y="94"/>
                  </a:lnTo>
                  <a:lnTo>
                    <a:pt x="160" y="96"/>
                  </a:lnTo>
                  <a:lnTo>
                    <a:pt x="161" y="96"/>
                  </a:lnTo>
                  <a:lnTo>
                    <a:pt x="165" y="98"/>
                  </a:lnTo>
                  <a:lnTo>
                    <a:pt x="167" y="98"/>
                  </a:lnTo>
                  <a:lnTo>
                    <a:pt x="170" y="98"/>
                  </a:lnTo>
                  <a:lnTo>
                    <a:pt x="172" y="98"/>
                  </a:lnTo>
                  <a:lnTo>
                    <a:pt x="174" y="98"/>
                  </a:lnTo>
                  <a:lnTo>
                    <a:pt x="177" y="98"/>
                  </a:lnTo>
                  <a:lnTo>
                    <a:pt x="181" y="96"/>
                  </a:lnTo>
                  <a:lnTo>
                    <a:pt x="183" y="96"/>
                  </a:lnTo>
                  <a:lnTo>
                    <a:pt x="186" y="94"/>
                  </a:lnTo>
                  <a:lnTo>
                    <a:pt x="188" y="92"/>
                  </a:lnTo>
                  <a:lnTo>
                    <a:pt x="190" y="91"/>
                  </a:lnTo>
                  <a:lnTo>
                    <a:pt x="193" y="89"/>
                  </a:lnTo>
                  <a:lnTo>
                    <a:pt x="195" y="87"/>
                  </a:lnTo>
                  <a:lnTo>
                    <a:pt x="199" y="85"/>
                  </a:lnTo>
                  <a:lnTo>
                    <a:pt x="201" y="83"/>
                  </a:lnTo>
                  <a:lnTo>
                    <a:pt x="204" y="80"/>
                  </a:lnTo>
                  <a:lnTo>
                    <a:pt x="206" y="78"/>
                  </a:lnTo>
                  <a:lnTo>
                    <a:pt x="209" y="75"/>
                  </a:lnTo>
                  <a:lnTo>
                    <a:pt x="211" y="71"/>
                  </a:lnTo>
                  <a:lnTo>
                    <a:pt x="215" y="69"/>
                  </a:lnTo>
                  <a:lnTo>
                    <a:pt x="216" y="66"/>
                  </a:lnTo>
                  <a:close/>
                </a:path>
              </a:pathLst>
            </a:custGeom>
            <a:solidFill>
              <a:srgbClr val="B594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1" name="Freeform 36"/>
            <p:cNvSpPr>
              <a:spLocks/>
            </p:cNvSpPr>
            <p:nvPr/>
          </p:nvSpPr>
          <p:spPr bwMode="auto">
            <a:xfrm>
              <a:off x="5084" y="3270"/>
              <a:ext cx="14" cy="17"/>
            </a:xfrm>
            <a:custGeom>
              <a:avLst/>
              <a:gdLst>
                <a:gd name="T0" fmla="*/ 0 w 14"/>
                <a:gd name="T1" fmla="*/ 5 h 17"/>
                <a:gd name="T2" fmla="*/ 9 w 14"/>
                <a:gd name="T3" fmla="*/ 17 h 17"/>
                <a:gd name="T4" fmla="*/ 14 w 14"/>
                <a:gd name="T5" fmla="*/ 12 h 17"/>
                <a:gd name="T6" fmla="*/ 5 w 14"/>
                <a:gd name="T7" fmla="*/ 0 h 17"/>
                <a:gd name="T8" fmla="*/ 0 w 14"/>
                <a:gd name="T9" fmla="*/ 5 h 17"/>
                <a:gd name="T10" fmla="*/ 0 60000 65536"/>
                <a:gd name="T11" fmla="*/ 0 60000 65536"/>
                <a:gd name="T12" fmla="*/ 0 60000 65536"/>
                <a:gd name="T13" fmla="*/ 0 60000 65536"/>
                <a:gd name="T14" fmla="*/ 0 60000 65536"/>
                <a:gd name="T15" fmla="*/ 0 w 14"/>
                <a:gd name="T16" fmla="*/ 0 h 17"/>
                <a:gd name="T17" fmla="*/ 14 w 14"/>
                <a:gd name="T18" fmla="*/ 17 h 17"/>
              </a:gdLst>
              <a:ahLst/>
              <a:cxnLst>
                <a:cxn ang="T10">
                  <a:pos x="T0" y="T1"/>
                </a:cxn>
                <a:cxn ang="T11">
                  <a:pos x="T2" y="T3"/>
                </a:cxn>
                <a:cxn ang="T12">
                  <a:pos x="T4" y="T5"/>
                </a:cxn>
                <a:cxn ang="T13">
                  <a:pos x="T6" y="T7"/>
                </a:cxn>
                <a:cxn ang="T14">
                  <a:pos x="T8" y="T9"/>
                </a:cxn>
              </a:cxnLst>
              <a:rect l="T15" t="T16" r="T17" b="T18"/>
              <a:pathLst>
                <a:path w="14" h="17">
                  <a:moveTo>
                    <a:pt x="0" y="5"/>
                  </a:moveTo>
                  <a:lnTo>
                    <a:pt x="9" y="17"/>
                  </a:lnTo>
                  <a:lnTo>
                    <a:pt x="14" y="12"/>
                  </a:lnTo>
                  <a:lnTo>
                    <a:pt x="5" y="0"/>
                  </a:lnTo>
                  <a:lnTo>
                    <a:pt x="0" y="5"/>
                  </a:lnTo>
                  <a:close/>
                </a:path>
              </a:pathLst>
            </a:custGeom>
            <a:solidFill>
              <a:srgbClr val="66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2" name="Freeform 37"/>
            <p:cNvSpPr>
              <a:spLocks/>
            </p:cNvSpPr>
            <p:nvPr/>
          </p:nvSpPr>
          <p:spPr bwMode="auto">
            <a:xfrm>
              <a:off x="4951" y="3089"/>
              <a:ext cx="12" cy="12"/>
            </a:xfrm>
            <a:custGeom>
              <a:avLst/>
              <a:gdLst>
                <a:gd name="T0" fmla="*/ 0 w 12"/>
                <a:gd name="T1" fmla="*/ 3 h 12"/>
                <a:gd name="T2" fmla="*/ 7 w 12"/>
                <a:gd name="T3" fmla="*/ 12 h 12"/>
                <a:gd name="T4" fmla="*/ 12 w 12"/>
                <a:gd name="T5" fmla="*/ 8 h 12"/>
                <a:gd name="T6" fmla="*/ 5 w 12"/>
                <a:gd name="T7" fmla="*/ 0 h 12"/>
                <a:gd name="T8" fmla="*/ 0 w 12"/>
                <a:gd name="T9" fmla="*/ 3 h 12"/>
                <a:gd name="T10" fmla="*/ 0 60000 65536"/>
                <a:gd name="T11" fmla="*/ 0 60000 65536"/>
                <a:gd name="T12" fmla="*/ 0 60000 65536"/>
                <a:gd name="T13" fmla="*/ 0 60000 65536"/>
                <a:gd name="T14" fmla="*/ 0 60000 65536"/>
                <a:gd name="T15" fmla="*/ 0 w 12"/>
                <a:gd name="T16" fmla="*/ 0 h 12"/>
                <a:gd name="T17" fmla="*/ 12 w 12"/>
                <a:gd name="T18" fmla="*/ 12 h 12"/>
              </a:gdLst>
              <a:ahLst/>
              <a:cxnLst>
                <a:cxn ang="T10">
                  <a:pos x="T0" y="T1"/>
                </a:cxn>
                <a:cxn ang="T11">
                  <a:pos x="T2" y="T3"/>
                </a:cxn>
                <a:cxn ang="T12">
                  <a:pos x="T4" y="T5"/>
                </a:cxn>
                <a:cxn ang="T13">
                  <a:pos x="T6" y="T7"/>
                </a:cxn>
                <a:cxn ang="T14">
                  <a:pos x="T8" y="T9"/>
                </a:cxn>
              </a:cxnLst>
              <a:rect l="T15" t="T16" r="T17" b="T18"/>
              <a:pathLst>
                <a:path w="12" h="12">
                  <a:moveTo>
                    <a:pt x="0" y="3"/>
                  </a:moveTo>
                  <a:lnTo>
                    <a:pt x="7" y="12"/>
                  </a:lnTo>
                  <a:lnTo>
                    <a:pt x="12" y="8"/>
                  </a:lnTo>
                  <a:lnTo>
                    <a:pt x="5" y="0"/>
                  </a:lnTo>
                  <a:lnTo>
                    <a:pt x="0" y="3"/>
                  </a:lnTo>
                  <a:close/>
                </a:path>
              </a:pathLst>
            </a:custGeom>
            <a:solidFill>
              <a:srgbClr val="66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3" name="Freeform 38"/>
            <p:cNvSpPr>
              <a:spLocks/>
            </p:cNvSpPr>
            <p:nvPr/>
          </p:nvSpPr>
          <p:spPr bwMode="auto">
            <a:xfrm>
              <a:off x="4956" y="3096"/>
              <a:ext cx="137" cy="182"/>
            </a:xfrm>
            <a:custGeom>
              <a:avLst/>
              <a:gdLst>
                <a:gd name="T0" fmla="*/ 135 w 137"/>
                <a:gd name="T1" fmla="*/ 172 h 182"/>
                <a:gd name="T2" fmla="*/ 128 w 137"/>
                <a:gd name="T3" fmla="*/ 161 h 182"/>
                <a:gd name="T4" fmla="*/ 121 w 137"/>
                <a:gd name="T5" fmla="*/ 150 h 182"/>
                <a:gd name="T6" fmla="*/ 112 w 137"/>
                <a:gd name="T7" fmla="*/ 140 h 182"/>
                <a:gd name="T8" fmla="*/ 105 w 137"/>
                <a:gd name="T9" fmla="*/ 129 h 182"/>
                <a:gd name="T10" fmla="*/ 97 w 137"/>
                <a:gd name="T11" fmla="*/ 119 h 182"/>
                <a:gd name="T12" fmla="*/ 89 w 137"/>
                <a:gd name="T13" fmla="*/ 108 h 182"/>
                <a:gd name="T14" fmla="*/ 82 w 137"/>
                <a:gd name="T15" fmla="*/ 97 h 182"/>
                <a:gd name="T16" fmla="*/ 73 w 137"/>
                <a:gd name="T17" fmla="*/ 87 h 182"/>
                <a:gd name="T18" fmla="*/ 66 w 137"/>
                <a:gd name="T19" fmla="*/ 74 h 182"/>
                <a:gd name="T20" fmla="*/ 58 w 137"/>
                <a:gd name="T21" fmla="*/ 64 h 182"/>
                <a:gd name="T22" fmla="*/ 50 w 137"/>
                <a:gd name="T23" fmla="*/ 53 h 182"/>
                <a:gd name="T24" fmla="*/ 42 w 137"/>
                <a:gd name="T25" fmla="*/ 42 h 182"/>
                <a:gd name="T26" fmla="*/ 34 w 137"/>
                <a:gd name="T27" fmla="*/ 32 h 182"/>
                <a:gd name="T28" fmla="*/ 26 w 137"/>
                <a:gd name="T29" fmla="*/ 21 h 182"/>
                <a:gd name="T30" fmla="*/ 18 w 137"/>
                <a:gd name="T31" fmla="*/ 10 h 182"/>
                <a:gd name="T32" fmla="*/ 11 w 137"/>
                <a:gd name="T33" fmla="*/ 1 h 182"/>
                <a:gd name="T34" fmla="*/ 9 w 137"/>
                <a:gd name="T35" fmla="*/ 0 h 182"/>
                <a:gd name="T36" fmla="*/ 7 w 137"/>
                <a:gd name="T37" fmla="*/ 0 h 182"/>
                <a:gd name="T38" fmla="*/ 5 w 137"/>
                <a:gd name="T39" fmla="*/ 0 h 182"/>
                <a:gd name="T40" fmla="*/ 5 w 137"/>
                <a:gd name="T41" fmla="*/ 0 h 182"/>
                <a:gd name="T42" fmla="*/ 3 w 137"/>
                <a:gd name="T43" fmla="*/ 1 h 182"/>
                <a:gd name="T44" fmla="*/ 3 w 137"/>
                <a:gd name="T45" fmla="*/ 1 h 182"/>
                <a:gd name="T46" fmla="*/ 2 w 137"/>
                <a:gd name="T47" fmla="*/ 1 h 182"/>
                <a:gd name="T48" fmla="*/ 2 w 137"/>
                <a:gd name="T49" fmla="*/ 3 h 182"/>
                <a:gd name="T50" fmla="*/ 0 w 137"/>
                <a:gd name="T51" fmla="*/ 3 h 182"/>
                <a:gd name="T52" fmla="*/ 0 w 137"/>
                <a:gd name="T53" fmla="*/ 5 h 182"/>
                <a:gd name="T54" fmla="*/ 0 w 137"/>
                <a:gd name="T55" fmla="*/ 7 h 182"/>
                <a:gd name="T56" fmla="*/ 0 w 137"/>
                <a:gd name="T57" fmla="*/ 7 h 182"/>
                <a:gd name="T58" fmla="*/ 7 w 137"/>
                <a:gd name="T59" fmla="*/ 19 h 182"/>
                <a:gd name="T60" fmla="*/ 14 w 137"/>
                <a:gd name="T61" fmla="*/ 30 h 182"/>
                <a:gd name="T62" fmla="*/ 23 w 137"/>
                <a:gd name="T63" fmla="*/ 40 h 182"/>
                <a:gd name="T64" fmla="*/ 30 w 137"/>
                <a:gd name="T65" fmla="*/ 51 h 182"/>
                <a:gd name="T66" fmla="*/ 37 w 137"/>
                <a:gd name="T67" fmla="*/ 62 h 182"/>
                <a:gd name="T68" fmla="*/ 46 w 137"/>
                <a:gd name="T69" fmla="*/ 72 h 182"/>
                <a:gd name="T70" fmla="*/ 53 w 137"/>
                <a:gd name="T71" fmla="*/ 83 h 182"/>
                <a:gd name="T72" fmla="*/ 60 w 137"/>
                <a:gd name="T73" fmla="*/ 94 h 182"/>
                <a:gd name="T74" fmla="*/ 69 w 137"/>
                <a:gd name="T75" fmla="*/ 104 h 182"/>
                <a:gd name="T76" fmla="*/ 76 w 137"/>
                <a:gd name="T77" fmla="*/ 117 h 182"/>
                <a:gd name="T78" fmla="*/ 85 w 137"/>
                <a:gd name="T79" fmla="*/ 127 h 182"/>
                <a:gd name="T80" fmla="*/ 92 w 137"/>
                <a:gd name="T81" fmla="*/ 138 h 182"/>
                <a:gd name="T82" fmla="*/ 101 w 137"/>
                <a:gd name="T83" fmla="*/ 149 h 182"/>
                <a:gd name="T84" fmla="*/ 108 w 137"/>
                <a:gd name="T85" fmla="*/ 159 h 182"/>
                <a:gd name="T86" fmla="*/ 117 w 137"/>
                <a:gd name="T87" fmla="*/ 170 h 182"/>
                <a:gd name="T88" fmla="*/ 124 w 137"/>
                <a:gd name="T89" fmla="*/ 181 h 182"/>
                <a:gd name="T90" fmla="*/ 126 w 137"/>
                <a:gd name="T91" fmla="*/ 182 h 182"/>
                <a:gd name="T92" fmla="*/ 126 w 137"/>
                <a:gd name="T93" fmla="*/ 182 h 182"/>
                <a:gd name="T94" fmla="*/ 128 w 137"/>
                <a:gd name="T95" fmla="*/ 182 h 182"/>
                <a:gd name="T96" fmla="*/ 129 w 137"/>
                <a:gd name="T97" fmla="*/ 181 h 182"/>
                <a:gd name="T98" fmla="*/ 131 w 137"/>
                <a:gd name="T99" fmla="*/ 181 h 182"/>
                <a:gd name="T100" fmla="*/ 131 w 137"/>
                <a:gd name="T101" fmla="*/ 179 h 182"/>
                <a:gd name="T102" fmla="*/ 133 w 137"/>
                <a:gd name="T103" fmla="*/ 179 h 182"/>
                <a:gd name="T104" fmla="*/ 135 w 137"/>
                <a:gd name="T105" fmla="*/ 177 h 182"/>
                <a:gd name="T106" fmla="*/ 137 w 137"/>
                <a:gd name="T107" fmla="*/ 177 h 182"/>
                <a:gd name="T108" fmla="*/ 137 w 137"/>
                <a:gd name="T109" fmla="*/ 175 h 182"/>
                <a:gd name="T110" fmla="*/ 137 w 137"/>
                <a:gd name="T111" fmla="*/ 174 h 182"/>
                <a:gd name="T112" fmla="*/ 135 w 137"/>
                <a:gd name="T113" fmla="*/ 172 h 1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7"/>
                <a:gd name="T172" fmla="*/ 0 h 182"/>
                <a:gd name="T173" fmla="*/ 137 w 137"/>
                <a:gd name="T174" fmla="*/ 182 h 1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7" h="182">
                  <a:moveTo>
                    <a:pt x="135" y="172"/>
                  </a:moveTo>
                  <a:lnTo>
                    <a:pt x="128" y="161"/>
                  </a:lnTo>
                  <a:lnTo>
                    <a:pt x="121" y="150"/>
                  </a:lnTo>
                  <a:lnTo>
                    <a:pt x="112" y="140"/>
                  </a:lnTo>
                  <a:lnTo>
                    <a:pt x="105" y="129"/>
                  </a:lnTo>
                  <a:lnTo>
                    <a:pt x="97" y="119"/>
                  </a:lnTo>
                  <a:lnTo>
                    <a:pt x="89" y="108"/>
                  </a:lnTo>
                  <a:lnTo>
                    <a:pt x="82" y="97"/>
                  </a:lnTo>
                  <a:lnTo>
                    <a:pt x="73" y="87"/>
                  </a:lnTo>
                  <a:lnTo>
                    <a:pt x="66" y="74"/>
                  </a:lnTo>
                  <a:lnTo>
                    <a:pt x="58" y="64"/>
                  </a:lnTo>
                  <a:lnTo>
                    <a:pt x="50" y="53"/>
                  </a:lnTo>
                  <a:lnTo>
                    <a:pt x="42" y="42"/>
                  </a:lnTo>
                  <a:lnTo>
                    <a:pt x="34" y="32"/>
                  </a:lnTo>
                  <a:lnTo>
                    <a:pt x="26" y="21"/>
                  </a:lnTo>
                  <a:lnTo>
                    <a:pt x="18" y="10"/>
                  </a:lnTo>
                  <a:lnTo>
                    <a:pt x="11" y="1"/>
                  </a:lnTo>
                  <a:lnTo>
                    <a:pt x="9" y="0"/>
                  </a:lnTo>
                  <a:lnTo>
                    <a:pt x="7" y="0"/>
                  </a:lnTo>
                  <a:lnTo>
                    <a:pt x="5" y="0"/>
                  </a:lnTo>
                  <a:lnTo>
                    <a:pt x="3" y="1"/>
                  </a:lnTo>
                  <a:lnTo>
                    <a:pt x="2" y="1"/>
                  </a:lnTo>
                  <a:lnTo>
                    <a:pt x="2" y="3"/>
                  </a:lnTo>
                  <a:lnTo>
                    <a:pt x="0" y="3"/>
                  </a:lnTo>
                  <a:lnTo>
                    <a:pt x="0" y="5"/>
                  </a:lnTo>
                  <a:lnTo>
                    <a:pt x="0" y="7"/>
                  </a:lnTo>
                  <a:lnTo>
                    <a:pt x="7" y="19"/>
                  </a:lnTo>
                  <a:lnTo>
                    <a:pt x="14" y="30"/>
                  </a:lnTo>
                  <a:lnTo>
                    <a:pt x="23" y="40"/>
                  </a:lnTo>
                  <a:lnTo>
                    <a:pt x="30" y="51"/>
                  </a:lnTo>
                  <a:lnTo>
                    <a:pt x="37" y="62"/>
                  </a:lnTo>
                  <a:lnTo>
                    <a:pt x="46" y="72"/>
                  </a:lnTo>
                  <a:lnTo>
                    <a:pt x="53" y="83"/>
                  </a:lnTo>
                  <a:lnTo>
                    <a:pt x="60" y="94"/>
                  </a:lnTo>
                  <a:lnTo>
                    <a:pt x="69" y="104"/>
                  </a:lnTo>
                  <a:lnTo>
                    <a:pt x="76" y="117"/>
                  </a:lnTo>
                  <a:lnTo>
                    <a:pt x="85" y="127"/>
                  </a:lnTo>
                  <a:lnTo>
                    <a:pt x="92" y="138"/>
                  </a:lnTo>
                  <a:lnTo>
                    <a:pt x="101" y="149"/>
                  </a:lnTo>
                  <a:lnTo>
                    <a:pt x="108" y="159"/>
                  </a:lnTo>
                  <a:lnTo>
                    <a:pt x="117" y="170"/>
                  </a:lnTo>
                  <a:lnTo>
                    <a:pt x="124" y="181"/>
                  </a:lnTo>
                  <a:lnTo>
                    <a:pt x="126" y="182"/>
                  </a:lnTo>
                  <a:lnTo>
                    <a:pt x="128" y="182"/>
                  </a:lnTo>
                  <a:lnTo>
                    <a:pt x="129" y="181"/>
                  </a:lnTo>
                  <a:lnTo>
                    <a:pt x="131" y="181"/>
                  </a:lnTo>
                  <a:lnTo>
                    <a:pt x="131" y="179"/>
                  </a:lnTo>
                  <a:lnTo>
                    <a:pt x="133" y="179"/>
                  </a:lnTo>
                  <a:lnTo>
                    <a:pt x="135" y="177"/>
                  </a:lnTo>
                  <a:lnTo>
                    <a:pt x="137" y="177"/>
                  </a:lnTo>
                  <a:lnTo>
                    <a:pt x="137" y="175"/>
                  </a:lnTo>
                  <a:lnTo>
                    <a:pt x="137" y="174"/>
                  </a:lnTo>
                  <a:lnTo>
                    <a:pt x="135" y="172"/>
                  </a:lnTo>
                  <a:close/>
                </a:path>
              </a:pathLst>
            </a:custGeom>
            <a:solidFill>
              <a:srgbClr val="FF99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4" name="Freeform 39"/>
            <p:cNvSpPr>
              <a:spLocks/>
            </p:cNvSpPr>
            <p:nvPr/>
          </p:nvSpPr>
          <p:spPr bwMode="auto">
            <a:xfrm>
              <a:off x="4958" y="3096"/>
              <a:ext cx="135" cy="181"/>
            </a:xfrm>
            <a:custGeom>
              <a:avLst/>
              <a:gdLst>
                <a:gd name="T0" fmla="*/ 133 w 135"/>
                <a:gd name="T1" fmla="*/ 172 h 181"/>
                <a:gd name="T2" fmla="*/ 126 w 135"/>
                <a:gd name="T3" fmla="*/ 161 h 181"/>
                <a:gd name="T4" fmla="*/ 119 w 135"/>
                <a:gd name="T5" fmla="*/ 150 h 181"/>
                <a:gd name="T6" fmla="*/ 110 w 135"/>
                <a:gd name="T7" fmla="*/ 140 h 181"/>
                <a:gd name="T8" fmla="*/ 103 w 135"/>
                <a:gd name="T9" fmla="*/ 129 h 181"/>
                <a:gd name="T10" fmla="*/ 95 w 135"/>
                <a:gd name="T11" fmla="*/ 119 h 181"/>
                <a:gd name="T12" fmla="*/ 87 w 135"/>
                <a:gd name="T13" fmla="*/ 108 h 181"/>
                <a:gd name="T14" fmla="*/ 80 w 135"/>
                <a:gd name="T15" fmla="*/ 97 h 181"/>
                <a:gd name="T16" fmla="*/ 71 w 135"/>
                <a:gd name="T17" fmla="*/ 87 h 181"/>
                <a:gd name="T18" fmla="*/ 64 w 135"/>
                <a:gd name="T19" fmla="*/ 74 h 181"/>
                <a:gd name="T20" fmla="*/ 56 w 135"/>
                <a:gd name="T21" fmla="*/ 64 h 181"/>
                <a:gd name="T22" fmla="*/ 48 w 135"/>
                <a:gd name="T23" fmla="*/ 53 h 181"/>
                <a:gd name="T24" fmla="*/ 40 w 135"/>
                <a:gd name="T25" fmla="*/ 42 h 181"/>
                <a:gd name="T26" fmla="*/ 32 w 135"/>
                <a:gd name="T27" fmla="*/ 32 h 181"/>
                <a:gd name="T28" fmla="*/ 24 w 135"/>
                <a:gd name="T29" fmla="*/ 21 h 181"/>
                <a:gd name="T30" fmla="*/ 16 w 135"/>
                <a:gd name="T31" fmla="*/ 10 h 181"/>
                <a:gd name="T32" fmla="*/ 9 w 135"/>
                <a:gd name="T33" fmla="*/ 1 h 181"/>
                <a:gd name="T34" fmla="*/ 7 w 135"/>
                <a:gd name="T35" fmla="*/ 0 h 181"/>
                <a:gd name="T36" fmla="*/ 5 w 135"/>
                <a:gd name="T37" fmla="*/ 0 h 181"/>
                <a:gd name="T38" fmla="*/ 3 w 135"/>
                <a:gd name="T39" fmla="*/ 0 h 181"/>
                <a:gd name="T40" fmla="*/ 3 w 135"/>
                <a:gd name="T41" fmla="*/ 0 h 181"/>
                <a:gd name="T42" fmla="*/ 1 w 135"/>
                <a:gd name="T43" fmla="*/ 1 h 181"/>
                <a:gd name="T44" fmla="*/ 1 w 135"/>
                <a:gd name="T45" fmla="*/ 1 h 181"/>
                <a:gd name="T46" fmla="*/ 0 w 135"/>
                <a:gd name="T47" fmla="*/ 1 h 181"/>
                <a:gd name="T48" fmla="*/ 0 w 135"/>
                <a:gd name="T49" fmla="*/ 3 h 181"/>
                <a:gd name="T50" fmla="*/ 0 w 135"/>
                <a:gd name="T51" fmla="*/ 3 h 181"/>
                <a:gd name="T52" fmla="*/ 0 w 135"/>
                <a:gd name="T53" fmla="*/ 3 h 181"/>
                <a:gd name="T54" fmla="*/ 0 w 135"/>
                <a:gd name="T55" fmla="*/ 3 h 181"/>
                <a:gd name="T56" fmla="*/ 1 w 135"/>
                <a:gd name="T57" fmla="*/ 3 h 181"/>
                <a:gd name="T58" fmla="*/ 1 w 135"/>
                <a:gd name="T59" fmla="*/ 5 h 181"/>
                <a:gd name="T60" fmla="*/ 3 w 135"/>
                <a:gd name="T61" fmla="*/ 5 h 181"/>
                <a:gd name="T62" fmla="*/ 5 w 135"/>
                <a:gd name="T63" fmla="*/ 5 h 181"/>
                <a:gd name="T64" fmla="*/ 5 w 135"/>
                <a:gd name="T65" fmla="*/ 5 h 181"/>
                <a:gd name="T66" fmla="*/ 12 w 135"/>
                <a:gd name="T67" fmla="*/ 16 h 181"/>
                <a:gd name="T68" fmla="*/ 19 w 135"/>
                <a:gd name="T69" fmla="*/ 26 h 181"/>
                <a:gd name="T70" fmla="*/ 28 w 135"/>
                <a:gd name="T71" fmla="*/ 37 h 181"/>
                <a:gd name="T72" fmla="*/ 35 w 135"/>
                <a:gd name="T73" fmla="*/ 48 h 181"/>
                <a:gd name="T74" fmla="*/ 42 w 135"/>
                <a:gd name="T75" fmla="*/ 58 h 181"/>
                <a:gd name="T76" fmla="*/ 51 w 135"/>
                <a:gd name="T77" fmla="*/ 69 h 181"/>
                <a:gd name="T78" fmla="*/ 58 w 135"/>
                <a:gd name="T79" fmla="*/ 79 h 181"/>
                <a:gd name="T80" fmla="*/ 65 w 135"/>
                <a:gd name="T81" fmla="*/ 90 h 181"/>
                <a:gd name="T82" fmla="*/ 74 w 135"/>
                <a:gd name="T83" fmla="*/ 101 h 181"/>
                <a:gd name="T84" fmla="*/ 81 w 135"/>
                <a:gd name="T85" fmla="*/ 111 h 181"/>
                <a:gd name="T86" fmla="*/ 88 w 135"/>
                <a:gd name="T87" fmla="*/ 122 h 181"/>
                <a:gd name="T88" fmla="*/ 97 w 135"/>
                <a:gd name="T89" fmla="*/ 133 h 181"/>
                <a:gd name="T90" fmla="*/ 104 w 135"/>
                <a:gd name="T91" fmla="*/ 143 h 181"/>
                <a:gd name="T92" fmla="*/ 111 w 135"/>
                <a:gd name="T93" fmla="*/ 154 h 181"/>
                <a:gd name="T94" fmla="*/ 120 w 135"/>
                <a:gd name="T95" fmla="*/ 165 h 181"/>
                <a:gd name="T96" fmla="*/ 127 w 135"/>
                <a:gd name="T97" fmla="*/ 175 h 181"/>
                <a:gd name="T98" fmla="*/ 127 w 135"/>
                <a:gd name="T99" fmla="*/ 177 h 181"/>
                <a:gd name="T100" fmla="*/ 127 w 135"/>
                <a:gd name="T101" fmla="*/ 179 h 181"/>
                <a:gd name="T102" fmla="*/ 127 w 135"/>
                <a:gd name="T103" fmla="*/ 181 h 181"/>
                <a:gd name="T104" fmla="*/ 127 w 135"/>
                <a:gd name="T105" fmla="*/ 181 h 181"/>
                <a:gd name="T106" fmla="*/ 129 w 135"/>
                <a:gd name="T107" fmla="*/ 181 h 181"/>
                <a:gd name="T108" fmla="*/ 129 w 135"/>
                <a:gd name="T109" fmla="*/ 179 h 181"/>
                <a:gd name="T110" fmla="*/ 131 w 135"/>
                <a:gd name="T111" fmla="*/ 179 h 181"/>
                <a:gd name="T112" fmla="*/ 133 w 135"/>
                <a:gd name="T113" fmla="*/ 177 h 181"/>
                <a:gd name="T114" fmla="*/ 135 w 135"/>
                <a:gd name="T115" fmla="*/ 177 h 181"/>
                <a:gd name="T116" fmla="*/ 135 w 135"/>
                <a:gd name="T117" fmla="*/ 175 h 181"/>
                <a:gd name="T118" fmla="*/ 135 w 135"/>
                <a:gd name="T119" fmla="*/ 174 h 181"/>
                <a:gd name="T120" fmla="*/ 133 w 135"/>
                <a:gd name="T121" fmla="*/ 172 h 18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5"/>
                <a:gd name="T184" fmla="*/ 0 h 181"/>
                <a:gd name="T185" fmla="*/ 135 w 135"/>
                <a:gd name="T186" fmla="*/ 181 h 18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5" h="181">
                  <a:moveTo>
                    <a:pt x="133" y="172"/>
                  </a:moveTo>
                  <a:lnTo>
                    <a:pt x="126" y="161"/>
                  </a:lnTo>
                  <a:lnTo>
                    <a:pt x="119" y="150"/>
                  </a:lnTo>
                  <a:lnTo>
                    <a:pt x="110" y="140"/>
                  </a:lnTo>
                  <a:lnTo>
                    <a:pt x="103" y="129"/>
                  </a:lnTo>
                  <a:lnTo>
                    <a:pt x="95" y="119"/>
                  </a:lnTo>
                  <a:lnTo>
                    <a:pt x="87" y="108"/>
                  </a:lnTo>
                  <a:lnTo>
                    <a:pt x="80" y="97"/>
                  </a:lnTo>
                  <a:lnTo>
                    <a:pt x="71" y="87"/>
                  </a:lnTo>
                  <a:lnTo>
                    <a:pt x="64" y="74"/>
                  </a:lnTo>
                  <a:lnTo>
                    <a:pt x="56" y="64"/>
                  </a:lnTo>
                  <a:lnTo>
                    <a:pt x="48" y="53"/>
                  </a:lnTo>
                  <a:lnTo>
                    <a:pt x="40" y="42"/>
                  </a:lnTo>
                  <a:lnTo>
                    <a:pt x="32" y="32"/>
                  </a:lnTo>
                  <a:lnTo>
                    <a:pt x="24" y="21"/>
                  </a:lnTo>
                  <a:lnTo>
                    <a:pt x="16" y="10"/>
                  </a:lnTo>
                  <a:lnTo>
                    <a:pt x="9" y="1"/>
                  </a:lnTo>
                  <a:lnTo>
                    <a:pt x="7" y="0"/>
                  </a:lnTo>
                  <a:lnTo>
                    <a:pt x="5" y="0"/>
                  </a:lnTo>
                  <a:lnTo>
                    <a:pt x="3" y="0"/>
                  </a:lnTo>
                  <a:lnTo>
                    <a:pt x="1" y="1"/>
                  </a:lnTo>
                  <a:lnTo>
                    <a:pt x="0" y="1"/>
                  </a:lnTo>
                  <a:lnTo>
                    <a:pt x="0" y="3"/>
                  </a:lnTo>
                  <a:lnTo>
                    <a:pt x="1" y="3"/>
                  </a:lnTo>
                  <a:lnTo>
                    <a:pt x="1" y="5"/>
                  </a:lnTo>
                  <a:lnTo>
                    <a:pt x="3" y="5"/>
                  </a:lnTo>
                  <a:lnTo>
                    <a:pt x="5" y="5"/>
                  </a:lnTo>
                  <a:lnTo>
                    <a:pt x="12" y="16"/>
                  </a:lnTo>
                  <a:lnTo>
                    <a:pt x="19" y="26"/>
                  </a:lnTo>
                  <a:lnTo>
                    <a:pt x="28" y="37"/>
                  </a:lnTo>
                  <a:lnTo>
                    <a:pt x="35" y="48"/>
                  </a:lnTo>
                  <a:lnTo>
                    <a:pt x="42" y="58"/>
                  </a:lnTo>
                  <a:lnTo>
                    <a:pt x="51" y="69"/>
                  </a:lnTo>
                  <a:lnTo>
                    <a:pt x="58" y="79"/>
                  </a:lnTo>
                  <a:lnTo>
                    <a:pt x="65" y="90"/>
                  </a:lnTo>
                  <a:lnTo>
                    <a:pt x="74" y="101"/>
                  </a:lnTo>
                  <a:lnTo>
                    <a:pt x="81" y="111"/>
                  </a:lnTo>
                  <a:lnTo>
                    <a:pt x="88" y="122"/>
                  </a:lnTo>
                  <a:lnTo>
                    <a:pt x="97" y="133"/>
                  </a:lnTo>
                  <a:lnTo>
                    <a:pt x="104" y="143"/>
                  </a:lnTo>
                  <a:lnTo>
                    <a:pt x="111" y="154"/>
                  </a:lnTo>
                  <a:lnTo>
                    <a:pt x="120" y="165"/>
                  </a:lnTo>
                  <a:lnTo>
                    <a:pt x="127" y="175"/>
                  </a:lnTo>
                  <a:lnTo>
                    <a:pt x="127" y="177"/>
                  </a:lnTo>
                  <a:lnTo>
                    <a:pt x="127" y="179"/>
                  </a:lnTo>
                  <a:lnTo>
                    <a:pt x="127" y="181"/>
                  </a:lnTo>
                  <a:lnTo>
                    <a:pt x="129" y="181"/>
                  </a:lnTo>
                  <a:lnTo>
                    <a:pt x="129" y="179"/>
                  </a:lnTo>
                  <a:lnTo>
                    <a:pt x="131" y="179"/>
                  </a:lnTo>
                  <a:lnTo>
                    <a:pt x="133" y="177"/>
                  </a:lnTo>
                  <a:lnTo>
                    <a:pt x="135" y="177"/>
                  </a:lnTo>
                  <a:lnTo>
                    <a:pt x="135" y="175"/>
                  </a:lnTo>
                  <a:lnTo>
                    <a:pt x="135" y="174"/>
                  </a:lnTo>
                  <a:lnTo>
                    <a:pt x="133" y="172"/>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5" name="Freeform 40"/>
            <p:cNvSpPr>
              <a:spLocks/>
            </p:cNvSpPr>
            <p:nvPr/>
          </p:nvSpPr>
          <p:spPr bwMode="auto">
            <a:xfrm>
              <a:off x="4903" y="3145"/>
              <a:ext cx="127" cy="101"/>
            </a:xfrm>
            <a:custGeom>
              <a:avLst/>
              <a:gdLst>
                <a:gd name="T0" fmla="*/ 119 w 127"/>
                <a:gd name="T1" fmla="*/ 62 h 101"/>
                <a:gd name="T2" fmla="*/ 111 w 127"/>
                <a:gd name="T3" fmla="*/ 61 h 101"/>
                <a:gd name="T4" fmla="*/ 103 w 127"/>
                <a:gd name="T5" fmla="*/ 50 h 101"/>
                <a:gd name="T6" fmla="*/ 104 w 127"/>
                <a:gd name="T7" fmla="*/ 30 h 101"/>
                <a:gd name="T8" fmla="*/ 104 w 127"/>
                <a:gd name="T9" fmla="*/ 7 h 101"/>
                <a:gd name="T10" fmla="*/ 101 w 127"/>
                <a:gd name="T11" fmla="*/ 2 h 101"/>
                <a:gd name="T12" fmla="*/ 92 w 127"/>
                <a:gd name="T13" fmla="*/ 0 h 101"/>
                <a:gd name="T14" fmla="*/ 81 w 127"/>
                <a:gd name="T15" fmla="*/ 6 h 101"/>
                <a:gd name="T16" fmla="*/ 76 w 127"/>
                <a:gd name="T17" fmla="*/ 11 h 101"/>
                <a:gd name="T18" fmla="*/ 71 w 127"/>
                <a:gd name="T19" fmla="*/ 13 h 101"/>
                <a:gd name="T20" fmla="*/ 64 w 127"/>
                <a:gd name="T21" fmla="*/ 11 h 101"/>
                <a:gd name="T22" fmla="*/ 58 w 127"/>
                <a:gd name="T23" fmla="*/ 15 h 101"/>
                <a:gd name="T24" fmla="*/ 51 w 127"/>
                <a:gd name="T25" fmla="*/ 18 h 101"/>
                <a:gd name="T26" fmla="*/ 42 w 127"/>
                <a:gd name="T27" fmla="*/ 30 h 101"/>
                <a:gd name="T28" fmla="*/ 39 w 127"/>
                <a:gd name="T29" fmla="*/ 62 h 101"/>
                <a:gd name="T30" fmla="*/ 35 w 127"/>
                <a:gd name="T31" fmla="*/ 68 h 101"/>
                <a:gd name="T32" fmla="*/ 30 w 127"/>
                <a:gd name="T33" fmla="*/ 52 h 101"/>
                <a:gd name="T34" fmla="*/ 28 w 127"/>
                <a:gd name="T35" fmla="*/ 36 h 101"/>
                <a:gd name="T36" fmla="*/ 30 w 127"/>
                <a:gd name="T37" fmla="*/ 18 h 101"/>
                <a:gd name="T38" fmla="*/ 23 w 127"/>
                <a:gd name="T39" fmla="*/ 13 h 101"/>
                <a:gd name="T40" fmla="*/ 16 w 127"/>
                <a:gd name="T41" fmla="*/ 15 h 101"/>
                <a:gd name="T42" fmla="*/ 8 w 127"/>
                <a:gd name="T43" fmla="*/ 22 h 101"/>
                <a:gd name="T44" fmla="*/ 1 w 127"/>
                <a:gd name="T45" fmla="*/ 38 h 101"/>
                <a:gd name="T46" fmla="*/ 3 w 127"/>
                <a:gd name="T47" fmla="*/ 50 h 101"/>
                <a:gd name="T48" fmla="*/ 7 w 127"/>
                <a:gd name="T49" fmla="*/ 54 h 101"/>
                <a:gd name="T50" fmla="*/ 14 w 127"/>
                <a:gd name="T51" fmla="*/ 54 h 101"/>
                <a:gd name="T52" fmla="*/ 19 w 127"/>
                <a:gd name="T53" fmla="*/ 57 h 101"/>
                <a:gd name="T54" fmla="*/ 23 w 127"/>
                <a:gd name="T55" fmla="*/ 66 h 101"/>
                <a:gd name="T56" fmla="*/ 28 w 127"/>
                <a:gd name="T57" fmla="*/ 86 h 101"/>
                <a:gd name="T58" fmla="*/ 37 w 127"/>
                <a:gd name="T59" fmla="*/ 96 h 101"/>
                <a:gd name="T60" fmla="*/ 42 w 127"/>
                <a:gd name="T61" fmla="*/ 89 h 101"/>
                <a:gd name="T62" fmla="*/ 44 w 127"/>
                <a:gd name="T63" fmla="*/ 59 h 101"/>
                <a:gd name="T64" fmla="*/ 44 w 127"/>
                <a:gd name="T65" fmla="*/ 36 h 101"/>
                <a:gd name="T66" fmla="*/ 49 w 127"/>
                <a:gd name="T67" fmla="*/ 45 h 101"/>
                <a:gd name="T68" fmla="*/ 55 w 127"/>
                <a:gd name="T69" fmla="*/ 61 h 101"/>
                <a:gd name="T70" fmla="*/ 53 w 127"/>
                <a:gd name="T71" fmla="*/ 80 h 101"/>
                <a:gd name="T72" fmla="*/ 56 w 127"/>
                <a:gd name="T73" fmla="*/ 89 h 101"/>
                <a:gd name="T74" fmla="*/ 62 w 127"/>
                <a:gd name="T75" fmla="*/ 94 h 101"/>
                <a:gd name="T76" fmla="*/ 67 w 127"/>
                <a:gd name="T77" fmla="*/ 94 h 101"/>
                <a:gd name="T78" fmla="*/ 65 w 127"/>
                <a:gd name="T79" fmla="*/ 77 h 101"/>
                <a:gd name="T80" fmla="*/ 71 w 127"/>
                <a:gd name="T81" fmla="*/ 54 h 101"/>
                <a:gd name="T82" fmla="*/ 67 w 127"/>
                <a:gd name="T83" fmla="*/ 30 h 101"/>
                <a:gd name="T84" fmla="*/ 72 w 127"/>
                <a:gd name="T85" fmla="*/ 20 h 101"/>
                <a:gd name="T86" fmla="*/ 78 w 127"/>
                <a:gd name="T87" fmla="*/ 15 h 101"/>
                <a:gd name="T88" fmla="*/ 72 w 127"/>
                <a:gd name="T89" fmla="*/ 29 h 101"/>
                <a:gd name="T90" fmla="*/ 74 w 127"/>
                <a:gd name="T91" fmla="*/ 41 h 101"/>
                <a:gd name="T92" fmla="*/ 79 w 127"/>
                <a:gd name="T93" fmla="*/ 46 h 101"/>
                <a:gd name="T94" fmla="*/ 83 w 127"/>
                <a:gd name="T95" fmla="*/ 64 h 101"/>
                <a:gd name="T96" fmla="*/ 87 w 127"/>
                <a:gd name="T97" fmla="*/ 73 h 101"/>
                <a:gd name="T98" fmla="*/ 92 w 127"/>
                <a:gd name="T99" fmla="*/ 80 h 101"/>
                <a:gd name="T100" fmla="*/ 99 w 127"/>
                <a:gd name="T101" fmla="*/ 82 h 101"/>
                <a:gd name="T102" fmla="*/ 108 w 127"/>
                <a:gd name="T103" fmla="*/ 86 h 101"/>
                <a:gd name="T104" fmla="*/ 119 w 127"/>
                <a:gd name="T105" fmla="*/ 93 h 101"/>
                <a:gd name="T106" fmla="*/ 127 w 127"/>
                <a:gd name="T107" fmla="*/ 78 h 10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7"/>
                <a:gd name="T163" fmla="*/ 0 h 101"/>
                <a:gd name="T164" fmla="*/ 127 w 127"/>
                <a:gd name="T165" fmla="*/ 101 h 10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7" h="101">
                  <a:moveTo>
                    <a:pt x="122" y="64"/>
                  </a:moveTo>
                  <a:lnTo>
                    <a:pt x="120" y="62"/>
                  </a:lnTo>
                  <a:lnTo>
                    <a:pt x="119" y="62"/>
                  </a:lnTo>
                  <a:lnTo>
                    <a:pt x="117" y="62"/>
                  </a:lnTo>
                  <a:lnTo>
                    <a:pt x="115" y="62"/>
                  </a:lnTo>
                  <a:lnTo>
                    <a:pt x="113" y="62"/>
                  </a:lnTo>
                  <a:lnTo>
                    <a:pt x="113" y="64"/>
                  </a:lnTo>
                  <a:lnTo>
                    <a:pt x="111" y="61"/>
                  </a:lnTo>
                  <a:lnTo>
                    <a:pt x="110" y="59"/>
                  </a:lnTo>
                  <a:lnTo>
                    <a:pt x="108" y="57"/>
                  </a:lnTo>
                  <a:lnTo>
                    <a:pt x="106" y="54"/>
                  </a:lnTo>
                  <a:lnTo>
                    <a:pt x="104" y="52"/>
                  </a:lnTo>
                  <a:lnTo>
                    <a:pt x="103" y="50"/>
                  </a:lnTo>
                  <a:lnTo>
                    <a:pt x="101" y="46"/>
                  </a:lnTo>
                  <a:lnTo>
                    <a:pt x="99" y="45"/>
                  </a:lnTo>
                  <a:lnTo>
                    <a:pt x="101" y="39"/>
                  </a:lnTo>
                  <a:lnTo>
                    <a:pt x="103" y="34"/>
                  </a:lnTo>
                  <a:lnTo>
                    <a:pt x="104" y="30"/>
                  </a:lnTo>
                  <a:lnTo>
                    <a:pt x="104" y="25"/>
                  </a:lnTo>
                  <a:lnTo>
                    <a:pt x="104" y="22"/>
                  </a:lnTo>
                  <a:lnTo>
                    <a:pt x="106" y="16"/>
                  </a:lnTo>
                  <a:lnTo>
                    <a:pt x="104" y="13"/>
                  </a:lnTo>
                  <a:lnTo>
                    <a:pt x="104" y="7"/>
                  </a:lnTo>
                  <a:lnTo>
                    <a:pt x="104" y="6"/>
                  </a:lnTo>
                  <a:lnTo>
                    <a:pt x="103" y="4"/>
                  </a:lnTo>
                  <a:lnTo>
                    <a:pt x="103" y="2"/>
                  </a:lnTo>
                  <a:lnTo>
                    <a:pt x="101" y="2"/>
                  </a:lnTo>
                  <a:lnTo>
                    <a:pt x="99" y="0"/>
                  </a:lnTo>
                  <a:lnTo>
                    <a:pt x="97" y="0"/>
                  </a:lnTo>
                  <a:lnTo>
                    <a:pt x="94" y="0"/>
                  </a:lnTo>
                  <a:lnTo>
                    <a:pt x="92" y="0"/>
                  </a:lnTo>
                  <a:lnTo>
                    <a:pt x="90" y="0"/>
                  </a:lnTo>
                  <a:lnTo>
                    <a:pt x="88" y="2"/>
                  </a:lnTo>
                  <a:lnTo>
                    <a:pt x="85" y="4"/>
                  </a:lnTo>
                  <a:lnTo>
                    <a:pt x="83" y="4"/>
                  </a:lnTo>
                  <a:lnTo>
                    <a:pt x="81" y="6"/>
                  </a:lnTo>
                  <a:lnTo>
                    <a:pt x="79" y="7"/>
                  </a:lnTo>
                  <a:lnTo>
                    <a:pt x="78" y="7"/>
                  </a:lnTo>
                  <a:lnTo>
                    <a:pt x="76" y="9"/>
                  </a:lnTo>
                  <a:lnTo>
                    <a:pt x="76" y="11"/>
                  </a:lnTo>
                  <a:lnTo>
                    <a:pt x="74" y="11"/>
                  </a:lnTo>
                  <a:lnTo>
                    <a:pt x="72" y="13"/>
                  </a:lnTo>
                  <a:lnTo>
                    <a:pt x="71" y="13"/>
                  </a:lnTo>
                  <a:lnTo>
                    <a:pt x="71" y="11"/>
                  </a:lnTo>
                  <a:lnTo>
                    <a:pt x="69" y="11"/>
                  </a:lnTo>
                  <a:lnTo>
                    <a:pt x="67" y="11"/>
                  </a:lnTo>
                  <a:lnTo>
                    <a:pt x="65" y="11"/>
                  </a:lnTo>
                  <a:lnTo>
                    <a:pt x="64" y="11"/>
                  </a:lnTo>
                  <a:lnTo>
                    <a:pt x="64" y="13"/>
                  </a:lnTo>
                  <a:lnTo>
                    <a:pt x="62" y="13"/>
                  </a:lnTo>
                  <a:lnTo>
                    <a:pt x="60" y="13"/>
                  </a:lnTo>
                  <a:lnTo>
                    <a:pt x="58" y="15"/>
                  </a:lnTo>
                  <a:lnTo>
                    <a:pt x="56" y="15"/>
                  </a:lnTo>
                  <a:lnTo>
                    <a:pt x="55" y="16"/>
                  </a:lnTo>
                  <a:lnTo>
                    <a:pt x="53" y="16"/>
                  </a:lnTo>
                  <a:lnTo>
                    <a:pt x="51" y="18"/>
                  </a:lnTo>
                  <a:lnTo>
                    <a:pt x="49" y="20"/>
                  </a:lnTo>
                  <a:lnTo>
                    <a:pt x="48" y="22"/>
                  </a:lnTo>
                  <a:lnTo>
                    <a:pt x="46" y="22"/>
                  </a:lnTo>
                  <a:lnTo>
                    <a:pt x="46" y="23"/>
                  </a:lnTo>
                  <a:lnTo>
                    <a:pt x="42" y="30"/>
                  </a:lnTo>
                  <a:lnTo>
                    <a:pt x="40" y="36"/>
                  </a:lnTo>
                  <a:lnTo>
                    <a:pt x="40" y="43"/>
                  </a:lnTo>
                  <a:lnTo>
                    <a:pt x="40" y="50"/>
                  </a:lnTo>
                  <a:lnTo>
                    <a:pt x="39" y="55"/>
                  </a:lnTo>
                  <a:lnTo>
                    <a:pt x="39" y="62"/>
                  </a:lnTo>
                  <a:lnTo>
                    <a:pt x="39" y="70"/>
                  </a:lnTo>
                  <a:lnTo>
                    <a:pt x="39" y="77"/>
                  </a:lnTo>
                  <a:lnTo>
                    <a:pt x="39" y="73"/>
                  </a:lnTo>
                  <a:lnTo>
                    <a:pt x="37" y="70"/>
                  </a:lnTo>
                  <a:lnTo>
                    <a:pt x="35" y="68"/>
                  </a:lnTo>
                  <a:lnTo>
                    <a:pt x="35" y="64"/>
                  </a:lnTo>
                  <a:lnTo>
                    <a:pt x="33" y="61"/>
                  </a:lnTo>
                  <a:lnTo>
                    <a:pt x="32" y="57"/>
                  </a:lnTo>
                  <a:lnTo>
                    <a:pt x="32" y="55"/>
                  </a:lnTo>
                  <a:lnTo>
                    <a:pt x="30" y="52"/>
                  </a:lnTo>
                  <a:lnTo>
                    <a:pt x="30" y="48"/>
                  </a:lnTo>
                  <a:lnTo>
                    <a:pt x="28" y="46"/>
                  </a:lnTo>
                  <a:lnTo>
                    <a:pt x="28" y="43"/>
                  </a:lnTo>
                  <a:lnTo>
                    <a:pt x="26" y="41"/>
                  </a:lnTo>
                  <a:lnTo>
                    <a:pt x="28" y="36"/>
                  </a:lnTo>
                  <a:lnTo>
                    <a:pt x="28" y="32"/>
                  </a:lnTo>
                  <a:lnTo>
                    <a:pt x="30" y="29"/>
                  </a:lnTo>
                  <a:lnTo>
                    <a:pt x="30" y="23"/>
                  </a:lnTo>
                  <a:lnTo>
                    <a:pt x="30" y="22"/>
                  </a:lnTo>
                  <a:lnTo>
                    <a:pt x="30" y="18"/>
                  </a:lnTo>
                  <a:lnTo>
                    <a:pt x="28" y="16"/>
                  </a:lnTo>
                  <a:lnTo>
                    <a:pt x="26" y="15"/>
                  </a:lnTo>
                  <a:lnTo>
                    <a:pt x="24" y="13"/>
                  </a:lnTo>
                  <a:lnTo>
                    <a:pt x="23" y="13"/>
                  </a:lnTo>
                  <a:lnTo>
                    <a:pt x="21" y="13"/>
                  </a:lnTo>
                  <a:lnTo>
                    <a:pt x="19" y="13"/>
                  </a:lnTo>
                  <a:lnTo>
                    <a:pt x="19" y="15"/>
                  </a:lnTo>
                  <a:lnTo>
                    <a:pt x="17" y="15"/>
                  </a:lnTo>
                  <a:lnTo>
                    <a:pt x="16" y="15"/>
                  </a:lnTo>
                  <a:lnTo>
                    <a:pt x="14" y="16"/>
                  </a:lnTo>
                  <a:lnTo>
                    <a:pt x="12" y="16"/>
                  </a:lnTo>
                  <a:lnTo>
                    <a:pt x="10" y="18"/>
                  </a:lnTo>
                  <a:lnTo>
                    <a:pt x="10" y="20"/>
                  </a:lnTo>
                  <a:lnTo>
                    <a:pt x="8" y="22"/>
                  </a:lnTo>
                  <a:lnTo>
                    <a:pt x="7" y="23"/>
                  </a:lnTo>
                  <a:lnTo>
                    <a:pt x="5" y="23"/>
                  </a:lnTo>
                  <a:lnTo>
                    <a:pt x="5" y="25"/>
                  </a:lnTo>
                  <a:lnTo>
                    <a:pt x="1" y="30"/>
                  </a:lnTo>
                  <a:lnTo>
                    <a:pt x="1" y="38"/>
                  </a:lnTo>
                  <a:lnTo>
                    <a:pt x="0" y="43"/>
                  </a:lnTo>
                  <a:lnTo>
                    <a:pt x="0" y="48"/>
                  </a:lnTo>
                  <a:lnTo>
                    <a:pt x="1" y="48"/>
                  </a:lnTo>
                  <a:lnTo>
                    <a:pt x="1" y="50"/>
                  </a:lnTo>
                  <a:lnTo>
                    <a:pt x="3" y="50"/>
                  </a:lnTo>
                  <a:lnTo>
                    <a:pt x="3" y="52"/>
                  </a:lnTo>
                  <a:lnTo>
                    <a:pt x="5" y="52"/>
                  </a:lnTo>
                  <a:lnTo>
                    <a:pt x="5" y="54"/>
                  </a:lnTo>
                  <a:lnTo>
                    <a:pt x="7" y="54"/>
                  </a:lnTo>
                  <a:lnTo>
                    <a:pt x="8" y="55"/>
                  </a:lnTo>
                  <a:lnTo>
                    <a:pt x="10" y="55"/>
                  </a:lnTo>
                  <a:lnTo>
                    <a:pt x="12" y="55"/>
                  </a:lnTo>
                  <a:lnTo>
                    <a:pt x="14" y="54"/>
                  </a:lnTo>
                  <a:lnTo>
                    <a:pt x="16" y="54"/>
                  </a:lnTo>
                  <a:lnTo>
                    <a:pt x="16" y="55"/>
                  </a:lnTo>
                  <a:lnTo>
                    <a:pt x="17" y="55"/>
                  </a:lnTo>
                  <a:lnTo>
                    <a:pt x="19" y="57"/>
                  </a:lnTo>
                  <a:lnTo>
                    <a:pt x="21" y="59"/>
                  </a:lnTo>
                  <a:lnTo>
                    <a:pt x="21" y="61"/>
                  </a:lnTo>
                  <a:lnTo>
                    <a:pt x="23" y="62"/>
                  </a:lnTo>
                  <a:lnTo>
                    <a:pt x="23" y="64"/>
                  </a:lnTo>
                  <a:lnTo>
                    <a:pt x="23" y="66"/>
                  </a:lnTo>
                  <a:lnTo>
                    <a:pt x="24" y="68"/>
                  </a:lnTo>
                  <a:lnTo>
                    <a:pt x="24" y="73"/>
                  </a:lnTo>
                  <a:lnTo>
                    <a:pt x="26" y="77"/>
                  </a:lnTo>
                  <a:lnTo>
                    <a:pt x="26" y="82"/>
                  </a:lnTo>
                  <a:lnTo>
                    <a:pt x="28" y="86"/>
                  </a:lnTo>
                  <a:lnTo>
                    <a:pt x="30" y="89"/>
                  </a:lnTo>
                  <a:lnTo>
                    <a:pt x="32" y="91"/>
                  </a:lnTo>
                  <a:lnTo>
                    <a:pt x="33" y="93"/>
                  </a:lnTo>
                  <a:lnTo>
                    <a:pt x="35" y="94"/>
                  </a:lnTo>
                  <a:lnTo>
                    <a:pt x="37" y="96"/>
                  </a:lnTo>
                  <a:lnTo>
                    <a:pt x="39" y="98"/>
                  </a:lnTo>
                  <a:lnTo>
                    <a:pt x="40" y="100"/>
                  </a:lnTo>
                  <a:lnTo>
                    <a:pt x="42" y="101"/>
                  </a:lnTo>
                  <a:lnTo>
                    <a:pt x="42" y="96"/>
                  </a:lnTo>
                  <a:lnTo>
                    <a:pt x="42" y="89"/>
                  </a:lnTo>
                  <a:lnTo>
                    <a:pt x="42" y="84"/>
                  </a:lnTo>
                  <a:lnTo>
                    <a:pt x="42" y="78"/>
                  </a:lnTo>
                  <a:lnTo>
                    <a:pt x="44" y="71"/>
                  </a:lnTo>
                  <a:lnTo>
                    <a:pt x="44" y="66"/>
                  </a:lnTo>
                  <a:lnTo>
                    <a:pt x="44" y="59"/>
                  </a:lnTo>
                  <a:lnTo>
                    <a:pt x="44" y="54"/>
                  </a:lnTo>
                  <a:lnTo>
                    <a:pt x="44" y="50"/>
                  </a:lnTo>
                  <a:lnTo>
                    <a:pt x="44" y="45"/>
                  </a:lnTo>
                  <a:lnTo>
                    <a:pt x="44" y="39"/>
                  </a:lnTo>
                  <a:lnTo>
                    <a:pt x="44" y="36"/>
                  </a:lnTo>
                  <a:lnTo>
                    <a:pt x="44" y="38"/>
                  </a:lnTo>
                  <a:lnTo>
                    <a:pt x="46" y="39"/>
                  </a:lnTo>
                  <a:lnTo>
                    <a:pt x="48" y="41"/>
                  </a:lnTo>
                  <a:lnTo>
                    <a:pt x="49" y="43"/>
                  </a:lnTo>
                  <a:lnTo>
                    <a:pt x="49" y="45"/>
                  </a:lnTo>
                  <a:lnTo>
                    <a:pt x="51" y="46"/>
                  </a:lnTo>
                  <a:lnTo>
                    <a:pt x="53" y="48"/>
                  </a:lnTo>
                  <a:lnTo>
                    <a:pt x="53" y="50"/>
                  </a:lnTo>
                  <a:lnTo>
                    <a:pt x="55" y="55"/>
                  </a:lnTo>
                  <a:lnTo>
                    <a:pt x="55" y="61"/>
                  </a:lnTo>
                  <a:lnTo>
                    <a:pt x="55" y="64"/>
                  </a:lnTo>
                  <a:lnTo>
                    <a:pt x="55" y="70"/>
                  </a:lnTo>
                  <a:lnTo>
                    <a:pt x="55" y="73"/>
                  </a:lnTo>
                  <a:lnTo>
                    <a:pt x="53" y="77"/>
                  </a:lnTo>
                  <a:lnTo>
                    <a:pt x="53" y="80"/>
                  </a:lnTo>
                  <a:lnTo>
                    <a:pt x="53" y="84"/>
                  </a:lnTo>
                  <a:lnTo>
                    <a:pt x="53" y="86"/>
                  </a:lnTo>
                  <a:lnTo>
                    <a:pt x="55" y="86"/>
                  </a:lnTo>
                  <a:lnTo>
                    <a:pt x="55" y="87"/>
                  </a:lnTo>
                  <a:lnTo>
                    <a:pt x="56" y="89"/>
                  </a:lnTo>
                  <a:lnTo>
                    <a:pt x="56" y="91"/>
                  </a:lnTo>
                  <a:lnTo>
                    <a:pt x="58" y="91"/>
                  </a:lnTo>
                  <a:lnTo>
                    <a:pt x="60" y="93"/>
                  </a:lnTo>
                  <a:lnTo>
                    <a:pt x="62" y="93"/>
                  </a:lnTo>
                  <a:lnTo>
                    <a:pt x="62" y="94"/>
                  </a:lnTo>
                  <a:lnTo>
                    <a:pt x="64" y="94"/>
                  </a:lnTo>
                  <a:lnTo>
                    <a:pt x="65" y="94"/>
                  </a:lnTo>
                  <a:lnTo>
                    <a:pt x="67" y="94"/>
                  </a:lnTo>
                  <a:lnTo>
                    <a:pt x="69" y="93"/>
                  </a:lnTo>
                  <a:lnTo>
                    <a:pt x="69" y="87"/>
                  </a:lnTo>
                  <a:lnTo>
                    <a:pt x="67" y="82"/>
                  </a:lnTo>
                  <a:lnTo>
                    <a:pt x="65" y="77"/>
                  </a:lnTo>
                  <a:lnTo>
                    <a:pt x="65" y="71"/>
                  </a:lnTo>
                  <a:lnTo>
                    <a:pt x="65" y="68"/>
                  </a:lnTo>
                  <a:lnTo>
                    <a:pt x="67" y="62"/>
                  </a:lnTo>
                  <a:lnTo>
                    <a:pt x="69" y="59"/>
                  </a:lnTo>
                  <a:lnTo>
                    <a:pt x="71" y="54"/>
                  </a:lnTo>
                  <a:lnTo>
                    <a:pt x="71" y="48"/>
                  </a:lnTo>
                  <a:lnTo>
                    <a:pt x="69" y="45"/>
                  </a:lnTo>
                  <a:lnTo>
                    <a:pt x="67" y="39"/>
                  </a:lnTo>
                  <a:lnTo>
                    <a:pt x="67" y="34"/>
                  </a:lnTo>
                  <a:lnTo>
                    <a:pt x="67" y="30"/>
                  </a:lnTo>
                  <a:lnTo>
                    <a:pt x="67" y="29"/>
                  </a:lnTo>
                  <a:lnTo>
                    <a:pt x="69" y="25"/>
                  </a:lnTo>
                  <a:lnTo>
                    <a:pt x="71" y="22"/>
                  </a:lnTo>
                  <a:lnTo>
                    <a:pt x="72" y="20"/>
                  </a:lnTo>
                  <a:lnTo>
                    <a:pt x="74" y="18"/>
                  </a:lnTo>
                  <a:lnTo>
                    <a:pt x="76" y="16"/>
                  </a:lnTo>
                  <a:lnTo>
                    <a:pt x="76" y="15"/>
                  </a:lnTo>
                  <a:lnTo>
                    <a:pt x="78" y="15"/>
                  </a:lnTo>
                  <a:lnTo>
                    <a:pt x="74" y="18"/>
                  </a:lnTo>
                  <a:lnTo>
                    <a:pt x="72" y="22"/>
                  </a:lnTo>
                  <a:lnTo>
                    <a:pt x="72" y="25"/>
                  </a:lnTo>
                  <a:lnTo>
                    <a:pt x="72" y="29"/>
                  </a:lnTo>
                  <a:lnTo>
                    <a:pt x="72" y="30"/>
                  </a:lnTo>
                  <a:lnTo>
                    <a:pt x="72" y="34"/>
                  </a:lnTo>
                  <a:lnTo>
                    <a:pt x="72" y="36"/>
                  </a:lnTo>
                  <a:lnTo>
                    <a:pt x="74" y="39"/>
                  </a:lnTo>
                  <a:lnTo>
                    <a:pt x="74" y="41"/>
                  </a:lnTo>
                  <a:lnTo>
                    <a:pt x="76" y="41"/>
                  </a:lnTo>
                  <a:lnTo>
                    <a:pt x="76" y="43"/>
                  </a:lnTo>
                  <a:lnTo>
                    <a:pt x="78" y="45"/>
                  </a:lnTo>
                  <a:lnTo>
                    <a:pt x="79" y="45"/>
                  </a:lnTo>
                  <a:lnTo>
                    <a:pt x="79" y="46"/>
                  </a:lnTo>
                  <a:lnTo>
                    <a:pt x="81" y="48"/>
                  </a:lnTo>
                  <a:lnTo>
                    <a:pt x="81" y="50"/>
                  </a:lnTo>
                  <a:lnTo>
                    <a:pt x="83" y="54"/>
                  </a:lnTo>
                  <a:lnTo>
                    <a:pt x="83" y="59"/>
                  </a:lnTo>
                  <a:lnTo>
                    <a:pt x="83" y="64"/>
                  </a:lnTo>
                  <a:lnTo>
                    <a:pt x="85" y="68"/>
                  </a:lnTo>
                  <a:lnTo>
                    <a:pt x="85" y="70"/>
                  </a:lnTo>
                  <a:lnTo>
                    <a:pt x="87" y="71"/>
                  </a:lnTo>
                  <a:lnTo>
                    <a:pt x="87" y="73"/>
                  </a:lnTo>
                  <a:lnTo>
                    <a:pt x="88" y="75"/>
                  </a:lnTo>
                  <a:lnTo>
                    <a:pt x="88" y="77"/>
                  </a:lnTo>
                  <a:lnTo>
                    <a:pt x="90" y="78"/>
                  </a:lnTo>
                  <a:lnTo>
                    <a:pt x="92" y="78"/>
                  </a:lnTo>
                  <a:lnTo>
                    <a:pt x="92" y="80"/>
                  </a:lnTo>
                  <a:lnTo>
                    <a:pt x="94" y="80"/>
                  </a:lnTo>
                  <a:lnTo>
                    <a:pt x="95" y="80"/>
                  </a:lnTo>
                  <a:lnTo>
                    <a:pt x="97" y="80"/>
                  </a:lnTo>
                  <a:lnTo>
                    <a:pt x="99" y="80"/>
                  </a:lnTo>
                  <a:lnTo>
                    <a:pt x="99" y="82"/>
                  </a:lnTo>
                  <a:lnTo>
                    <a:pt x="101" y="82"/>
                  </a:lnTo>
                  <a:lnTo>
                    <a:pt x="103" y="82"/>
                  </a:lnTo>
                  <a:lnTo>
                    <a:pt x="104" y="82"/>
                  </a:lnTo>
                  <a:lnTo>
                    <a:pt x="106" y="84"/>
                  </a:lnTo>
                  <a:lnTo>
                    <a:pt x="108" y="86"/>
                  </a:lnTo>
                  <a:lnTo>
                    <a:pt x="110" y="87"/>
                  </a:lnTo>
                  <a:lnTo>
                    <a:pt x="111" y="89"/>
                  </a:lnTo>
                  <a:lnTo>
                    <a:pt x="113" y="91"/>
                  </a:lnTo>
                  <a:lnTo>
                    <a:pt x="117" y="91"/>
                  </a:lnTo>
                  <a:lnTo>
                    <a:pt x="119" y="93"/>
                  </a:lnTo>
                  <a:lnTo>
                    <a:pt x="122" y="91"/>
                  </a:lnTo>
                  <a:lnTo>
                    <a:pt x="126" y="89"/>
                  </a:lnTo>
                  <a:lnTo>
                    <a:pt x="127" y="86"/>
                  </a:lnTo>
                  <a:lnTo>
                    <a:pt x="127" y="82"/>
                  </a:lnTo>
                  <a:lnTo>
                    <a:pt x="127" y="78"/>
                  </a:lnTo>
                  <a:lnTo>
                    <a:pt x="126" y="73"/>
                  </a:lnTo>
                  <a:lnTo>
                    <a:pt x="124" y="68"/>
                  </a:lnTo>
                  <a:lnTo>
                    <a:pt x="122" y="64"/>
                  </a:lnTo>
                  <a:close/>
                </a:path>
              </a:pathLst>
            </a:custGeom>
            <a:solidFill>
              <a:srgbClr val="FFF2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6" name="Freeform 41"/>
            <p:cNvSpPr>
              <a:spLocks/>
            </p:cNvSpPr>
            <p:nvPr/>
          </p:nvSpPr>
          <p:spPr bwMode="auto">
            <a:xfrm>
              <a:off x="4264" y="3514"/>
              <a:ext cx="113" cy="98"/>
            </a:xfrm>
            <a:custGeom>
              <a:avLst/>
              <a:gdLst>
                <a:gd name="T0" fmla="*/ 99 w 113"/>
                <a:gd name="T1" fmla="*/ 77 h 98"/>
                <a:gd name="T2" fmla="*/ 103 w 113"/>
                <a:gd name="T3" fmla="*/ 73 h 98"/>
                <a:gd name="T4" fmla="*/ 106 w 113"/>
                <a:gd name="T5" fmla="*/ 70 h 98"/>
                <a:gd name="T6" fmla="*/ 108 w 113"/>
                <a:gd name="T7" fmla="*/ 64 h 98"/>
                <a:gd name="T8" fmla="*/ 111 w 113"/>
                <a:gd name="T9" fmla="*/ 57 h 98"/>
                <a:gd name="T10" fmla="*/ 113 w 113"/>
                <a:gd name="T11" fmla="*/ 43 h 98"/>
                <a:gd name="T12" fmla="*/ 113 w 113"/>
                <a:gd name="T13" fmla="*/ 34 h 98"/>
                <a:gd name="T14" fmla="*/ 111 w 113"/>
                <a:gd name="T15" fmla="*/ 29 h 98"/>
                <a:gd name="T16" fmla="*/ 108 w 113"/>
                <a:gd name="T17" fmla="*/ 23 h 98"/>
                <a:gd name="T18" fmla="*/ 104 w 113"/>
                <a:gd name="T19" fmla="*/ 20 h 98"/>
                <a:gd name="T20" fmla="*/ 99 w 113"/>
                <a:gd name="T21" fmla="*/ 16 h 98"/>
                <a:gd name="T22" fmla="*/ 94 w 113"/>
                <a:gd name="T23" fmla="*/ 11 h 98"/>
                <a:gd name="T24" fmla="*/ 87 w 113"/>
                <a:gd name="T25" fmla="*/ 8 h 98"/>
                <a:gd name="T26" fmla="*/ 79 w 113"/>
                <a:gd name="T27" fmla="*/ 6 h 98"/>
                <a:gd name="T28" fmla="*/ 74 w 113"/>
                <a:gd name="T29" fmla="*/ 2 h 98"/>
                <a:gd name="T30" fmla="*/ 69 w 113"/>
                <a:gd name="T31" fmla="*/ 2 h 98"/>
                <a:gd name="T32" fmla="*/ 64 w 113"/>
                <a:gd name="T33" fmla="*/ 0 h 98"/>
                <a:gd name="T34" fmla="*/ 56 w 113"/>
                <a:gd name="T35" fmla="*/ 0 h 98"/>
                <a:gd name="T36" fmla="*/ 51 w 113"/>
                <a:gd name="T37" fmla="*/ 2 h 98"/>
                <a:gd name="T38" fmla="*/ 46 w 113"/>
                <a:gd name="T39" fmla="*/ 4 h 98"/>
                <a:gd name="T40" fmla="*/ 39 w 113"/>
                <a:gd name="T41" fmla="*/ 8 h 98"/>
                <a:gd name="T42" fmla="*/ 33 w 113"/>
                <a:gd name="T43" fmla="*/ 11 h 98"/>
                <a:gd name="T44" fmla="*/ 28 w 113"/>
                <a:gd name="T45" fmla="*/ 15 h 98"/>
                <a:gd name="T46" fmla="*/ 23 w 113"/>
                <a:gd name="T47" fmla="*/ 16 h 98"/>
                <a:gd name="T48" fmla="*/ 17 w 113"/>
                <a:gd name="T49" fmla="*/ 20 h 98"/>
                <a:gd name="T50" fmla="*/ 12 w 113"/>
                <a:gd name="T51" fmla="*/ 23 h 98"/>
                <a:gd name="T52" fmla="*/ 8 w 113"/>
                <a:gd name="T53" fmla="*/ 27 h 98"/>
                <a:gd name="T54" fmla="*/ 7 w 113"/>
                <a:gd name="T55" fmla="*/ 31 h 98"/>
                <a:gd name="T56" fmla="*/ 5 w 113"/>
                <a:gd name="T57" fmla="*/ 32 h 98"/>
                <a:gd name="T58" fmla="*/ 3 w 113"/>
                <a:gd name="T59" fmla="*/ 36 h 98"/>
                <a:gd name="T60" fmla="*/ 1 w 113"/>
                <a:gd name="T61" fmla="*/ 39 h 98"/>
                <a:gd name="T62" fmla="*/ 0 w 113"/>
                <a:gd name="T63" fmla="*/ 43 h 98"/>
                <a:gd name="T64" fmla="*/ 3 w 113"/>
                <a:gd name="T65" fmla="*/ 47 h 98"/>
                <a:gd name="T66" fmla="*/ 10 w 113"/>
                <a:gd name="T67" fmla="*/ 50 h 98"/>
                <a:gd name="T68" fmla="*/ 17 w 113"/>
                <a:gd name="T69" fmla="*/ 52 h 98"/>
                <a:gd name="T70" fmla="*/ 24 w 113"/>
                <a:gd name="T71" fmla="*/ 55 h 98"/>
                <a:gd name="T72" fmla="*/ 30 w 113"/>
                <a:gd name="T73" fmla="*/ 57 h 98"/>
                <a:gd name="T74" fmla="*/ 37 w 113"/>
                <a:gd name="T75" fmla="*/ 61 h 98"/>
                <a:gd name="T76" fmla="*/ 44 w 113"/>
                <a:gd name="T77" fmla="*/ 63 h 98"/>
                <a:gd name="T78" fmla="*/ 51 w 113"/>
                <a:gd name="T79" fmla="*/ 64 h 98"/>
                <a:gd name="T80" fmla="*/ 55 w 113"/>
                <a:gd name="T81" fmla="*/ 68 h 98"/>
                <a:gd name="T82" fmla="*/ 55 w 113"/>
                <a:gd name="T83" fmla="*/ 71 h 98"/>
                <a:gd name="T84" fmla="*/ 55 w 113"/>
                <a:gd name="T85" fmla="*/ 75 h 98"/>
                <a:gd name="T86" fmla="*/ 55 w 113"/>
                <a:gd name="T87" fmla="*/ 80 h 98"/>
                <a:gd name="T88" fmla="*/ 56 w 113"/>
                <a:gd name="T89" fmla="*/ 84 h 98"/>
                <a:gd name="T90" fmla="*/ 56 w 113"/>
                <a:gd name="T91" fmla="*/ 86 h 98"/>
                <a:gd name="T92" fmla="*/ 60 w 113"/>
                <a:gd name="T93" fmla="*/ 87 h 98"/>
                <a:gd name="T94" fmla="*/ 62 w 113"/>
                <a:gd name="T95" fmla="*/ 89 h 98"/>
                <a:gd name="T96" fmla="*/ 65 w 113"/>
                <a:gd name="T97" fmla="*/ 91 h 98"/>
                <a:gd name="T98" fmla="*/ 69 w 113"/>
                <a:gd name="T99" fmla="*/ 93 h 98"/>
                <a:gd name="T100" fmla="*/ 74 w 113"/>
                <a:gd name="T101" fmla="*/ 96 h 98"/>
                <a:gd name="T102" fmla="*/ 78 w 113"/>
                <a:gd name="T103" fmla="*/ 96 h 98"/>
                <a:gd name="T104" fmla="*/ 81 w 113"/>
                <a:gd name="T105" fmla="*/ 98 h 98"/>
                <a:gd name="T106" fmla="*/ 85 w 113"/>
                <a:gd name="T107" fmla="*/ 98 h 98"/>
                <a:gd name="T108" fmla="*/ 87 w 113"/>
                <a:gd name="T109" fmla="*/ 96 h 98"/>
                <a:gd name="T110" fmla="*/ 90 w 113"/>
                <a:gd name="T111" fmla="*/ 96 h 98"/>
                <a:gd name="T112" fmla="*/ 92 w 113"/>
                <a:gd name="T113" fmla="*/ 93 h 98"/>
                <a:gd name="T114" fmla="*/ 95 w 113"/>
                <a:gd name="T115" fmla="*/ 89 h 98"/>
                <a:gd name="T116" fmla="*/ 97 w 113"/>
                <a:gd name="T117" fmla="*/ 84 h 98"/>
                <a:gd name="T118" fmla="*/ 97 w 113"/>
                <a:gd name="T119" fmla="*/ 80 h 9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3"/>
                <a:gd name="T181" fmla="*/ 0 h 98"/>
                <a:gd name="T182" fmla="*/ 113 w 113"/>
                <a:gd name="T183" fmla="*/ 98 h 9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3" h="98">
                  <a:moveTo>
                    <a:pt x="97" y="78"/>
                  </a:moveTo>
                  <a:lnTo>
                    <a:pt x="99" y="77"/>
                  </a:lnTo>
                  <a:lnTo>
                    <a:pt x="101" y="75"/>
                  </a:lnTo>
                  <a:lnTo>
                    <a:pt x="103" y="73"/>
                  </a:lnTo>
                  <a:lnTo>
                    <a:pt x="104" y="71"/>
                  </a:lnTo>
                  <a:lnTo>
                    <a:pt x="106" y="70"/>
                  </a:lnTo>
                  <a:lnTo>
                    <a:pt x="108" y="66"/>
                  </a:lnTo>
                  <a:lnTo>
                    <a:pt x="108" y="64"/>
                  </a:lnTo>
                  <a:lnTo>
                    <a:pt x="110" y="63"/>
                  </a:lnTo>
                  <a:lnTo>
                    <a:pt x="111" y="57"/>
                  </a:lnTo>
                  <a:lnTo>
                    <a:pt x="113" y="50"/>
                  </a:lnTo>
                  <a:lnTo>
                    <a:pt x="113" y="43"/>
                  </a:lnTo>
                  <a:lnTo>
                    <a:pt x="113" y="38"/>
                  </a:lnTo>
                  <a:lnTo>
                    <a:pt x="113" y="34"/>
                  </a:lnTo>
                  <a:lnTo>
                    <a:pt x="111" y="32"/>
                  </a:lnTo>
                  <a:lnTo>
                    <a:pt x="111" y="29"/>
                  </a:lnTo>
                  <a:lnTo>
                    <a:pt x="110" y="27"/>
                  </a:lnTo>
                  <a:lnTo>
                    <a:pt x="108" y="23"/>
                  </a:lnTo>
                  <a:lnTo>
                    <a:pt x="106" y="22"/>
                  </a:lnTo>
                  <a:lnTo>
                    <a:pt x="104" y="20"/>
                  </a:lnTo>
                  <a:lnTo>
                    <a:pt x="101" y="18"/>
                  </a:lnTo>
                  <a:lnTo>
                    <a:pt x="99" y="16"/>
                  </a:lnTo>
                  <a:lnTo>
                    <a:pt x="95" y="13"/>
                  </a:lnTo>
                  <a:lnTo>
                    <a:pt x="94" y="11"/>
                  </a:lnTo>
                  <a:lnTo>
                    <a:pt x="90" y="9"/>
                  </a:lnTo>
                  <a:lnTo>
                    <a:pt x="87" y="8"/>
                  </a:lnTo>
                  <a:lnTo>
                    <a:pt x="83" y="6"/>
                  </a:lnTo>
                  <a:lnTo>
                    <a:pt x="79" y="6"/>
                  </a:lnTo>
                  <a:lnTo>
                    <a:pt x="76" y="4"/>
                  </a:lnTo>
                  <a:lnTo>
                    <a:pt x="74" y="2"/>
                  </a:lnTo>
                  <a:lnTo>
                    <a:pt x="71" y="2"/>
                  </a:lnTo>
                  <a:lnTo>
                    <a:pt x="69" y="2"/>
                  </a:lnTo>
                  <a:lnTo>
                    <a:pt x="65" y="0"/>
                  </a:lnTo>
                  <a:lnTo>
                    <a:pt x="64" y="0"/>
                  </a:lnTo>
                  <a:lnTo>
                    <a:pt x="60" y="0"/>
                  </a:lnTo>
                  <a:lnTo>
                    <a:pt x="56" y="0"/>
                  </a:lnTo>
                  <a:lnTo>
                    <a:pt x="55" y="0"/>
                  </a:lnTo>
                  <a:lnTo>
                    <a:pt x="51" y="2"/>
                  </a:lnTo>
                  <a:lnTo>
                    <a:pt x="48" y="2"/>
                  </a:lnTo>
                  <a:lnTo>
                    <a:pt x="46" y="4"/>
                  </a:lnTo>
                  <a:lnTo>
                    <a:pt x="42" y="6"/>
                  </a:lnTo>
                  <a:lnTo>
                    <a:pt x="39" y="8"/>
                  </a:lnTo>
                  <a:lnTo>
                    <a:pt x="37" y="9"/>
                  </a:lnTo>
                  <a:lnTo>
                    <a:pt x="33" y="11"/>
                  </a:lnTo>
                  <a:lnTo>
                    <a:pt x="32" y="13"/>
                  </a:lnTo>
                  <a:lnTo>
                    <a:pt x="28" y="15"/>
                  </a:lnTo>
                  <a:lnTo>
                    <a:pt x="26" y="15"/>
                  </a:lnTo>
                  <a:lnTo>
                    <a:pt x="23" y="16"/>
                  </a:lnTo>
                  <a:lnTo>
                    <a:pt x="19" y="18"/>
                  </a:lnTo>
                  <a:lnTo>
                    <a:pt x="17" y="20"/>
                  </a:lnTo>
                  <a:lnTo>
                    <a:pt x="14" y="22"/>
                  </a:lnTo>
                  <a:lnTo>
                    <a:pt x="12" y="23"/>
                  </a:lnTo>
                  <a:lnTo>
                    <a:pt x="10" y="25"/>
                  </a:lnTo>
                  <a:lnTo>
                    <a:pt x="8" y="27"/>
                  </a:lnTo>
                  <a:lnTo>
                    <a:pt x="7" y="29"/>
                  </a:lnTo>
                  <a:lnTo>
                    <a:pt x="7" y="31"/>
                  </a:lnTo>
                  <a:lnTo>
                    <a:pt x="5" y="31"/>
                  </a:lnTo>
                  <a:lnTo>
                    <a:pt x="5" y="32"/>
                  </a:lnTo>
                  <a:lnTo>
                    <a:pt x="3" y="34"/>
                  </a:lnTo>
                  <a:lnTo>
                    <a:pt x="3" y="36"/>
                  </a:lnTo>
                  <a:lnTo>
                    <a:pt x="3" y="38"/>
                  </a:lnTo>
                  <a:lnTo>
                    <a:pt x="1" y="39"/>
                  </a:lnTo>
                  <a:lnTo>
                    <a:pt x="1" y="41"/>
                  </a:lnTo>
                  <a:lnTo>
                    <a:pt x="0" y="43"/>
                  </a:lnTo>
                  <a:lnTo>
                    <a:pt x="0" y="47"/>
                  </a:lnTo>
                  <a:lnTo>
                    <a:pt x="3" y="47"/>
                  </a:lnTo>
                  <a:lnTo>
                    <a:pt x="7" y="48"/>
                  </a:lnTo>
                  <a:lnTo>
                    <a:pt x="10" y="50"/>
                  </a:lnTo>
                  <a:lnTo>
                    <a:pt x="14" y="52"/>
                  </a:lnTo>
                  <a:lnTo>
                    <a:pt x="17" y="52"/>
                  </a:lnTo>
                  <a:lnTo>
                    <a:pt x="21" y="54"/>
                  </a:lnTo>
                  <a:lnTo>
                    <a:pt x="24" y="55"/>
                  </a:lnTo>
                  <a:lnTo>
                    <a:pt x="26" y="55"/>
                  </a:lnTo>
                  <a:lnTo>
                    <a:pt x="30" y="57"/>
                  </a:lnTo>
                  <a:lnTo>
                    <a:pt x="33" y="59"/>
                  </a:lnTo>
                  <a:lnTo>
                    <a:pt x="37" y="61"/>
                  </a:lnTo>
                  <a:lnTo>
                    <a:pt x="40" y="61"/>
                  </a:lnTo>
                  <a:lnTo>
                    <a:pt x="44" y="63"/>
                  </a:lnTo>
                  <a:lnTo>
                    <a:pt x="48" y="64"/>
                  </a:lnTo>
                  <a:lnTo>
                    <a:pt x="51" y="64"/>
                  </a:lnTo>
                  <a:lnTo>
                    <a:pt x="55" y="66"/>
                  </a:lnTo>
                  <a:lnTo>
                    <a:pt x="55" y="68"/>
                  </a:lnTo>
                  <a:lnTo>
                    <a:pt x="55" y="70"/>
                  </a:lnTo>
                  <a:lnTo>
                    <a:pt x="55" y="71"/>
                  </a:lnTo>
                  <a:lnTo>
                    <a:pt x="55" y="73"/>
                  </a:lnTo>
                  <a:lnTo>
                    <a:pt x="55" y="75"/>
                  </a:lnTo>
                  <a:lnTo>
                    <a:pt x="55" y="78"/>
                  </a:lnTo>
                  <a:lnTo>
                    <a:pt x="55" y="80"/>
                  </a:lnTo>
                  <a:lnTo>
                    <a:pt x="55" y="82"/>
                  </a:lnTo>
                  <a:lnTo>
                    <a:pt x="56" y="84"/>
                  </a:lnTo>
                  <a:lnTo>
                    <a:pt x="56" y="86"/>
                  </a:lnTo>
                  <a:lnTo>
                    <a:pt x="58" y="86"/>
                  </a:lnTo>
                  <a:lnTo>
                    <a:pt x="60" y="87"/>
                  </a:lnTo>
                  <a:lnTo>
                    <a:pt x="60" y="89"/>
                  </a:lnTo>
                  <a:lnTo>
                    <a:pt x="62" y="89"/>
                  </a:lnTo>
                  <a:lnTo>
                    <a:pt x="65" y="91"/>
                  </a:lnTo>
                  <a:lnTo>
                    <a:pt x="67" y="93"/>
                  </a:lnTo>
                  <a:lnTo>
                    <a:pt x="69" y="93"/>
                  </a:lnTo>
                  <a:lnTo>
                    <a:pt x="71" y="94"/>
                  </a:lnTo>
                  <a:lnTo>
                    <a:pt x="74" y="96"/>
                  </a:lnTo>
                  <a:lnTo>
                    <a:pt x="76" y="96"/>
                  </a:lnTo>
                  <a:lnTo>
                    <a:pt x="78" y="96"/>
                  </a:lnTo>
                  <a:lnTo>
                    <a:pt x="79" y="98"/>
                  </a:lnTo>
                  <a:lnTo>
                    <a:pt x="81" y="98"/>
                  </a:lnTo>
                  <a:lnTo>
                    <a:pt x="83" y="98"/>
                  </a:lnTo>
                  <a:lnTo>
                    <a:pt x="85" y="98"/>
                  </a:lnTo>
                  <a:lnTo>
                    <a:pt x="87" y="96"/>
                  </a:lnTo>
                  <a:lnTo>
                    <a:pt x="88" y="96"/>
                  </a:lnTo>
                  <a:lnTo>
                    <a:pt x="90" y="96"/>
                  </a:lnTo>
                  <a:lnTo>
                    <a:pt x="92" y="94"/>
                  </a:lnTo>
                  <a:lnTo>
                    <a:pt x="92" y="93"/>
                  </a:lnTo>
                  <a:lnTo>
                    <a:pt x="94" y="91"/>
                  </a:lnTo>
                  <a:lnTo>
                    <a:pt x="95" y="89"/>
                  </a:lnTo>
                  <a:lnTo>
                    <a:pt x="95" y="86"/>
                  </a:lnTo>
                  <a:lnTo>
                    <a:pt x="97" y="84"/>
                  </a:lnTo>
                  <a:lnTo>
                    <a:pt x="97" y="82"/>
                  </a:lnTo>
                  <a:lnTo>
                    <a:pt x="97" y="80"/>
                  </a:lnTo>
                  <a:lnTo>
                    <a:pt x="97" y="78"/>
                  </a:lnTo>
                  <a:close/>
                </a:path>
              </a:pathLst>
            </a:custGeom>
            <a:solidFill>
              <a:srgbClr val="D9B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sp>
          <p:nvSpPr>
            <p:cNvPr id="77" name="Freeform 42"/>
            <p:cNvSpPr>
              <a:spLocks/>
            </p:cNvSpPr>
            <p:nvPr/>
          </p:nvSpPr>
          <p:spPr bwMode="auto">
            <a:xfrm>
              <a:off x="4274" y="3516"/>
              <a:ext cx="103" cy="84"/>
            </a:xfrm>
            <a:custGeom>
              <a:avLst/>
              <a:gdLst>
                <a:gd name="T0" fmla="*/ 89 w 103"/>
                <a:gd name="T1" fmla="*/ 75 h 84"/>
                <a:gd name="T2" fmla="*/ 93 w 103"/>
                <a:gd name="T3" fmla="*/ 71 h 84"/>
                <a:gd name="T4" fmla="*/ 96 w 103"/>
                <a:gd name="T5" fmla="*/ 68 h 84"/>
                <a:gd name="T6" fmla="*/ 98 w 103"/>
                <a:gd name="T7" fmla="*/ 64 h 84"/>
                <a:gd name="T8" fmla="*/ 101 w 103"/>
                <a:gd name="T9" fmla="*/ 55 h 84"/>
                <a:gd name="T10" fmla="*/ 103 w 103"/>
                <a:gd name="T11" fmla="*/ 43 h 84"/>
                <a:gd name="T12" fmla="*/ 103 w 103"/>
                <a:gd name="T13" fmla="*/ 34 h 84"/>
                <a:gd name="T14" fmla="*/ 100 w 103"/>
                <a:gd name="T15" fmla="*/ 29 h 84"/>
                <a:gd name="T16" fmla="*/ 98 w 103"/>
                <a:gd name="T17" fmla="*/ 23 h 84"/>
                <a:gd name="T18" fmla="*/ 93 w 103"/>
                <a:gd name="T19" fmla="*/ 18 h 84"/>
                <a:gd name="T20" fmla="*/ 89 w 103"/>
                <a:gd name="T21" fmla="*/ 14 h 84"/>
                <a:gd name="T22" fmla="*/ 82 w 103"/>
                <a:gd name="T23" fmla="*/ 9 h 84"/>
                <a:gd name="T24" fmla="*/ 77 w 103"/>
                <a:gd name="T25" fmla="*/ 6 h 84"/>
                <a:gd name="T26" fmla="*/ 69 w 103"/>
                <a:gd name="T27" fmla="*/ 4 h 84"/>
                <a:gd name="T28" fmla="*/ 64 w 103"/>
                <a:gd name="T29" fmla="*/ 0 h 84"/>
                <a:gd name="T30" fmla="*/ 59 w 103"/>
                <a:gd name="T31" fmla="*/ 0 h 84"/>
                <a:gd name="T32" fmla="*/ 54 w 103"/>
                <a:gd name="T33" fmla="*/ 0 h 84"/>
                <a:gd name="T34" fmla="*/ 46 w 103"/>
                <a:gd name="T35" fmla="*/ 0 h 84"/>
                <a:gd name="T36" fmla="*/ 41 w 103"/>
                <a:gd name="T37" fmla="*/ 0 h 84"/>
                <a:gd name="T38" fmla="*/ 36 w 103"/>
                <a:gd name="T39" fmla="*/ 4 h 84"/>
                <a:gd name="T40" fmla="*/ 29 w 103"/>
                <a:gd name="T41" fmla="*/ 6 h 84"/>
                <a:gd name="T42" fmla="*/ 23 w 103"/>
                <a:gd name="T43" fmla="*/ 9 h 84"/>
                <a:gd name="T44" fmla="*/ 18 w 103"/>
                <a:gd name="T45" fmla="*/ 13 h 84"/>
                <a:gd name="T46" fmla="*/ 13 w 103"/>
                <a:gd name="T47" fmla="*/ 16 h 84"/>
                <a:gd name="T48" fmla="*/ 7 w 103"/>
                <a:gd name="T49" fmla="*/ 18 h 84"/>
                <a:gd name="T50" fmla="*/ 2 w 103"/>
                <a:gd name="T51" fmla="*/ 21 h 84"/>
                <a:gd name="T52" fmla="*/ 2 w 103"/>
                <a:gd name="T53" fmla="*/ 23 h 84"/>
                <a:gd name="T54" fmla="*/ 6 w 103"/>
                <a:gd name="T55" fmla="*/ 23 h 84"/>
                <a:gd name="T56" fmla="*/ 9 w 103"/>
                <a:gd name="T57" fmla="*/ 21 h 84"/>
                <a:gd name="T58" fmla="*/ 13 w 103"/>
                <a:gd name="T59" fmla="*/ 21 h 84"/>
                <a:gd name="T60" fmla="*/ 18 w 103"/>
                <a:gd name="T61" fmla="*/ 21 h 84"/>
                <a:gd name="T62" fmla="*/ 23 w 103"/>
                <a:gd name="T63" fmla="*/ 23 h 84"/>
                <a:gd name="T64" fmla="*/ 27 w 103"/>
                <a:gd name="T65" fmla="*/ 25 h 84"/>
                <a:gd name="T66" fmla="*/ 32 w 103"/>
                <a:gd name="T67" fmla="*/ 25 h 84"/>
                <a:gd name="T68" fmla="*/ 36 w 103"/>
                <a:gd name="T69" fmla="*/ 27 h 84"/>
                <a:gd name="T70" fmla="*/ 39 w 103"/>
                <a:gd name="T71" fmla="*/ 27 h 84"/>
                <a:gd name="T72" fmla="*/ 43 w 103"/>
                <a:gd name="T73" fmla="*/ 27 h 84"/>
                <a:gd name="T74" fmla="*/ 46 w 103"/>
                <a:gd name="T75" fmla="*/ 27 h 84"/>
                <a:gd name="T76" fmla="*/ 48 w 103"/>
                <a:gd name="T77" fmla="*/ 29 h 84"/>
                <a:gd name="T78" fmla="*/ 50 w 103"/>
                <a:gd name="T79" fmla="*/ 29 h 84"/>
                <a:gd name="T80" fmla="*/ 52 w 103"/>
                <a:gd name="T81" fmla="*/ 30 h 84"/>
                <a:gd name="T82" fmla="*/ 54 w 103"/>
                <a:gd name="T83" fmla="*/ 32 h 84"/>
                <a:gd name="T84" fmla="*/ 54 w 103"/>
                <a:gd name="T85" fmla="*/ 37 h 84"/>
                <a:gd name="T86" fmla="*/ 54 w 103"/>
                <a:gd name="T87" fmla="*/ 46 h 84"/>
                <a:gd name="T88" fmla="*/ 54 w 103"/>
                <a:gd name="T89" fmla="*/ 55 h 84"/>
                <a:gd name="T90" fmla="*/ 55 w 103"/>
                <a:gd name="T91" fmla="*/ 62 h 84"/>
                <a:gd name="T92" fmla="*/ 59 w 103"/>
                <a:gd name="T93" fmla="*/ 69 h 84"/>
                <a:gd name="T94" fmla="*/ 61 w 103"/>
                <a:gd name="T95" fmla="*/ 75 h 84"/>
                <a:gd name="T96" fmla="*/ 64 w 103"/>
                <a:gd name="T97" fmla="*/ 76 h 84"/>
                <a:gd name="T98" fmla="*/ 68 w 103"/>
                <a:gd name="T99" fmla="*/ 76 h 84"/>
                <a:gd name="T100" fmla="*/ 69 w 103"/>
                <a:gd name="T101" fmla="*/ 78 h 84"/>
                <a:gd name="T102" fmla="*/ 73 w 103"/>
                <a:gd name="T103" fmla="*/ 78 h 84"/>
                <a:gd name="T104" fmla="*/ 77 w 103"/>
                <a:gd name="T105" fmla="*/ 80 h 84"/>
                <a:gd name="T106" fmla="*/ 78 w 103"/>
                <a:gd name="T107" fmla="*/ 82 h 84"/>
                <a:gd name="T108" fmla="*/ 82 w 103"/>
                <a:gd name="T109" fmla="*/ 84 h 84"/>
                <a:gd name="T110" fmla="*/ 84 w 103"/>
                <a:gd name="T111" fmla="*/ 82 h 84"/>
                <a:gd name="T112" fmla="*/ 85 w 103"/>
                <a:gd name="T113" fmla="*/ 80 h 84"/>
                <a:gd name="T114" fmla="*/ 87 w 103"/>
                <a:gd name="T115" fmla="*/ 78 h 8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3"/>
                <a:gd name="T175" fmla="*/ 0 h 84"/>
                <a:gd name="T176" fmla="*/ 103 w 103"/>
                <a:gd name="T177" fmla="*/ 84 h 8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3" h="84">
                  <a:moveTo>
                    <a:pt x="87" y="76"/>
                  </a:moveTo>
                  <a:lnTo>
                    <a:pt x="89" y="75"/>
                  </a:lnTo>
                  <a:lnTo>
                    <a:pt x="91" y="73"/>
                  </a:lnTo>
                  <a:lnTo>
                    <a:pt x="93" y="71"/>
                  </a:lnTo>
                  <a:lnTo>
                    <a:pt x="94" y="69"/>
                  </a:lnTo>
                  <a:lnTo>
                    <a:pt x="96" y="68"/>
                  </a:lnTo>
                  <a:lnTo>
                    <a:pt x="98" y="66"/>
                  </a:lnTo>
                  <a:lnTo>
                    <a:pt x="98" y="64"/>
                  </a:lnTo>
                  <a:lnTo>
                    <a:pt x="100" y="62"/>
                  </a:lnTo>
                  <a:lnTo>
                    <a:pt x="101" y="55"/>
                  </a:lnTo>
                  <a:lnTo>
                    <a:pt x="103" y="48"/>
                  </a:lnTo>
                  <a:lnTo>
                    <a:pt x="103" y="43"/>
                  </a:lnTo>
                  <a:lnTo>
                    <a:pt x="103" y="36"/>
                  </a:lnTo>
                  <a:lnTo>
                    <a:pt x="103" y="34"/>
                  </a:lnTo>
                  <a:lnTo>
                    <a:pt x="101" y="30"/>
                  </a:lnTo>
                  <a:lnTo>
                    <a:pt x="100" y="29"/>
                  </a:lnTo>
                  <a:lnTo>
                    <a:pt x="100" y="25"/>
                  </a:lnTo>
                  <a:lnTo>
                    <a:pt x="98" y="23"/>
                  </a:lnTo>
                  <a:lnTo>
                    <a:pt x="96" y="20"/>
                  </a:lnTo>
                  <a:lnTo>
                    <a:pt x="93" y="18"/>
                  </a:lnTo>
                  <a:lnTo>
                    <a:pt x="91" y="16"/>
                  </a:lnTo>
                  <a:lnTo>
                    <a:pt x="89" y="14"/>
                  </a:lnTo>
                  <a:lnTo>
                    <a:pt x="85" y="13"/>
                  </a:lnTo>
                  <a:lnTo>
                    <a:pt x="82" y="9"/>
                  </a:lnTo>
                  <a:lnTo>
                    <a:pt x="80" y="7"/>
                  </a:lnTo>
                  <a:lnTo>
                    <a:pt x="77" y="6"/>
                  </a:lnTo>
                  <a:lnTo>
                    <a:pt x="73" y="4"/>
                  </a:lnTo>
                  <a:lnTo>
                    <a:pt x="69" y="4"/>
                  </a:lnTo>
                  <a:lnTo>
                    <a:pt x="66" y="2"/>
                  </a:lnTo>
                  <a:lnTo>
                    <a:pt x="64" y="0"/>
                  </a:lnTo>
                  <a:lnTo>
                    <a:pt x="61" y="0"/>
                  </a:lnTo>
                  <a:lnTo>
                    <a:pt x="59" y="0"/>
                  </a:lnTo>
                  <a:lnTo>
                    <a:pt x="55" y="0"/>
                  </a:lnTo>
                  <a:lnTo>
                    <a:pt x="54" y="0"/>
                  </a:lnTo>
                  <a:lnTo>
                    <a:pt x="50" y="0"/>
                  </a:lnTo>
                  <a:lnTo>
                    <a:pt x="46" y="0"/>
                  </a:lnTo>
                  <a:lnTo>
                    <a:pt x="45" y="0"/>
                  </a:lnTo>
                  <a:lnTo>
                    <a:pt x="41" y="0"/>
                  </a:lnTo>
                  <a:lnTo>
                    <a:pt x="38" y="2"/>
                  </a:lnTo>
                  <a:lnTo>
                    <a:pt x="36" y="4"/>
                  </a:lnTo>
                  <a:lnTo>
                    <a:pt x="32" y="4"/>
                  </a:lnTo>
                  <a:lnTo>
                    <a:pt x="29" y="6"/>
                  </a:lnTo>
                  <a:lnTo>
                    <a:pt x="27" y="7"/>
                  </a:lnTo>
                  <a:lnTo>
                    <a:pt x="23" y="9"/>
                  </a:lnTo>
                  <a:lnTo>
                    <a:pt x="22" y="11"/>
                  </a:lnTo>
                  <a:lnTo>
                    <a:pt x="18" y="13"/>
                  </a:lnTo>
                  <a:lnTo>
                    <a:pt x="16" y="14"/>
                  </a:lnTo>
                  <a:lnTo>
                    <a:pt x="13" y="16"/>
                  </a:lnTo>
                  <a:lnTo>
                    <a:pt x="9" y="18"/>
                  </a:lnTo>
                  <a:lnTo>
                    <a:pt x="7" y="18"/>
                  </a:lnTo>
                  <a:lnTo>
                    <a:pt x="4" y="20"/>
                  </a:lnTo>
                  <a:lnTo>
                    <a:pt x="2" y="21"/>
                  </a:lnTo>
                  <a:lnTo>
                    <a:pt x="0" y="25"/>
                  </a:lnTo>
                  <a:lnTo>
                    <a:pt x="2" y="23"/>
                  </a:lnTo>
                  <a:lnTo>
                    <a:pt x="4" y="23"/>
                  </a:lnTo>
                  <a:lnTo>
                    <a:pt x="6" y="23"/>
                  </a:lnTo>
                  <a:lnTo>
                    <a:pt x="7" y="21"/>
                  </a:lnTo>
                  <a:lnTo>
                    <a:pt x="9" y="21"/>
                  </a:lnTo>
                  <a:lnTo>
                    <a:pt x="11" y="21"/>
                  </a:lnTo>
                  <a:lnTo>
                    <a:pt x="13" y="21"/>
                  </a:lnTo>
                  <a:lnTo>
                    <a:pt x="14" y="21"/>
                  </a:lnTo>
                  <a:lnTo>
                    <a:pt x="18" y="21"/>
                  </a:lnTo>
                  <a:lnTo>
                    <a:pt x="20" y="21"/>
                  </a:lnTo>
                  <a:lnTo>
                    <a:pt x="23" y="23"/>
                  </a:lnTo>
                  <a:lnTo>
                    <a:pt x="25" y="23"/>
                  </a:lnTo>
                  <a:lnTo>
                    <a:pt x="27" y="25"/>
                  </a:lnTo>
                  <a:lnTo>
                    <a:pt x="29" y="25"/>
                  </a:lnTo>
                  <a:lnTo>
                    <a:pt x="32" y="25"/>
                  </a:lnTo>
                  <a:lnTo>
                    <a:pt x="34" y="27"/>
                  </a:lnTo>
                  <a:lnTo>
                    <a:pt x="36" y="27"/>
                  </a:lnTo>
                  <a:lnTo>
                    <a:pt x="38" y="27"/>
                  </a:lnTo>
                  <a:lnTo>
                    <a:pt x="39" y="27"/>
                  </a:lnTo>
                  <a:lnTo>
                    <a:pt x="41" y="27"/>
                  </a:lnTo>
                  <a:lnTo>
                    <a:pt x="43" y="27"/>
                  </a:lnTo>
                  <a:lnTo>
                    <a:pt x="45" y="27"/>
                  </a:lnTo>
                  <a:lnTo>
                    <a:pt x="46" y="27"/>
                  </a:lnTo>
                  <a:lnTo>
                    <a:pt x="48" y="27"/>
                  </a:lnTo>
                  <a:lnTo>
                    <a:pt x="48" y="29"/>
                  </a:lnTo>
                  <a:lnTo>
                    <a:pt x="50" y="29"/>
                  </a:lnTo>
                  <a:lnTo>
                    <a:pt x="52" y="30"/>
                  </a:lnTo>
                  <a:lnTo>
                    <a:pt x="54" y="32"/>
                  </a:lnTo>
                  <a:lnTo>
                    <a:pt x="54" y="34"/>
                  </a:lnTo>
                  <a:lnTo>
                    <a:pt x="54" y="37"/>
                  </a:lnTo>
                  <a:lnTo>
                    <a:pt x="54" y="43"/>
                  </a:lnTo>
                  <a:lnTo>
                    <a:pt x="54" y="46"/>
                  </a:lnTo>
                  <a:lnTo>
                    <a:pt x="54" y="50"/>
                  </a:lnTo>
                  <a:lnTo>
                    <a:pt x="54" y="55"/>
                  </a:lnTo>
                  <a:lnTo>
                    <a:pt x="55" y="59"/>
                  </a:lnTo>
                  <a:lnTo>
                    <a:pt x="55" y="62"/>
                  </a:lnTo>
                  <a:lnTo>
                    <a:pt x="57" y="68"/>
                  </a:lnTo>
                  <a:lnTo>
                    <a:pt x="59" y="69"/>
                  </a:lnTo>
                  <a:lnTo>
                    <a:pt x="59" y="71"/>
                  </a:lnTo>
                  <a:lnTo>
                    <a:pt x="61" y="75"/>
                  </a:lnTo>
                  <a:lnTo>
                    <a:pt x="62" y="75"/>
                  </a:lnTo>
                  <a:lnTo>
                    <a:pt x="64" y="76"/>
                  </a:lnTo>
                  <a:lnTo>
                    <a:pt x="66" y="76"/>
                  </a:lnTo>
                  <a:lnTo>
                    <a:pt x="68" y="76"/>
                  </a:lnTo>
                  <a:lnTo>
                    <a:pt x="69" y="76"/>
                  </a:lnTo>
                  <a:lnTo>
                    <a:pt x="69" y="78"/>
                  </a:lnTo>
                  <a:lnTo>
                    <a:pt x="71" y="78"/>
                  </a:lnTo>
                  <a:lnTo>
                    <a:pt x="73" y="78"/>
                  </a:lnTo>
                  <a:lnTo>
                    <a:pt x="75" y="78"/>
                  </a:lnTo>
                  <a:lnTo>
                    <a:pt x="77" y="80"/>
                  </a:lnTo>
                  <a:lnTo>
                    <a:pt x="77" y="82"/>
                  </a:lnTo>
                  <a:lnTo>
                    <a:pt x="78" y="82"/>
                  </a:lnTo>
                  <a:lnTo>
                    <a:pt x="80" y="84"/>
                  </a:lnTo>
                  <a:lnTo>
                    <a:pt x="82" y="84"/>
                  </a:lnTo>
                  <a:lnTo>
                    <a:pt x="82" y="82"/>
                  </a:lnTo>
                  <a:lnTo>
                    <a:pt x="84" y="82"/>
                  </a:lnTo>
                  <a:lnTo>
                    <a:pt x="84" y="80"/>
                  </a:lnTo>
                  <a:lnTo>
                    <a:pt x="85" y="80"/>
                  </a:lnTo>
                  <a:lnTo>
                    <a:pt x="85" y="78"/>
                  </a:lnTo>
                  <a:lnTo>
                    <a:pt x="87" y="78"/>
                  </a:lnTo>
                  <a:lnTo>
                    <a:pt x="87" y="76"/>
                  </a:lnTo>
                  <a:close/>
                </a:path>
              </a:pathLst>
            </a:custGeom>
            <a:solidFill>
              <a:srgbClr val="FFF2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latin typeface="微软雅黑" panose="020B0503020204020204" pitchFamily="34" charset="-122"/>
              </a:endParaRPr>
            </a:p>
          </p:txBody>
        </p:sp>
      </p:grpSp>
      <p:sp>
        <p:nvSpPr>
          <p:cNvPr id="78" name="AutoShape 51"/>
          <p:cNvSpPr>
            <a:spLocks noChangeArrowheads="1"/>
          </p:cNvSpPr>
          <p:nvPr/>
        </p:nvSpPr>
        <p:spPr bwMode="auto">
          <a:xfrm>
            <a:off x="2483768" y="3057384"/>
            <a:ext cx="3111818" cy="1782978"/>
          </a:xfrm>
          <a:prstGeom prst="cloudCallout">
            <a:avLst>
              <a:gd name="adj1" fmla="val 107593"/>
              <a:gd name="adj2" fmla="val -526380"/>
            </a:avLst>
          </a:prstGeom>
          <a:gradFill rotWithShape="1">
            <a:gsLst>
              <a:gs pos="0">
                <a:srgbClr val="000000"/>
              </a:gs>
              <a:gs pos="20000">
                <a:srgbClr val="000040"/>
              </a:gs>
              <a:gs pos="50000">
                <a:srgbClr val="400040"/>
              </a:gs>
              <a:gs pos="75000">
                <a:srgbClr val="8F0040"/>
              </a:gs>
              <a:gs pos="89999">
                <a:srgbClr val="F27300"/>
              </a:gs>
              <a:gs pos="100000">
                <a:srgbClr val="FFBF00"/>
              </a:gs>
            </a:gsLst>
            <a:lin ang="5400000" scaled="1"/>
          </a:gradFill>
          <a:ln>
            <a:noFill/>
          </a:ln>
          <a:effectLst>
            <a:outerShdw dist="53882" dir="2700000" algn="ctr" rotWithShape="0">
              <a:srgbClr val="04000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17999" tIns="46798" rIns="0" bIns="46798" anchor="ct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zh-CN" altLang="en-US" sz="1400" dirty="0">
                <a:solidFill>
                  <a:schemeClr val="bg1"/>
                </a:solidFill>
                <a:latin typeface="微软雅黑" panose="020B0503020204020204" pitchFamily="34" charset="-122"/>
                <a:ea typeface="楷体_GB2312" pitchFamily="49" charset="-122"/>
              </a:rPr>
              <a:t>建设工程交易中心运作程序</a:t>
            </a:r>
          </a:p>
        </p:txBody>
      </p:sp>
    </p:spTree>
    <p:extLst>
      <p:ext uri="{BB962C8B-B14F-4D97-AF65-F5344CB8AC3E}">
        <p14:creationId xmlns:p14="http://schemas.microsoft.com/office/powerpoint/2010/main" val="97825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1000"/>
                                        <p:tgtEl>
                                          <p:spTgt spid="21"/>
                                        </p:tgtEl>
                                      </p:cBhvr>
                                    </p:animEffect>
                                    <p:anim calcmode="lin" valueType="num">
                                      <p:cBhvr>
                                        <p:cTn id="41" dur="1000" fill="hold"/>
                                        <p:tgtEl>
                                          <p:spTgt spid="21"/>
                                        </p:tgtEl>
                                        <p:attrNameLst>
                                          <p:attrName>ppt_x</p:attrName>
                                        </p:attrNameLst>
                                      </p:cBhvr>
                                      <p:tavLst>
                                        <p:tav tm="0">
                                          <p:val>
                                            <p:strVal val="#ppt_x"/>
                                          </p:val>
                                        </p:tav>
                                        <p:tav tm="100000">
                                          <p:val>
                                            <p:strVal val="#ppt_x"/>
                                          </p:val>
                                        </p:tav>
                                      </p:tavLst>
                                    </p:anim>
                                    <p:anim calcmode="lin" valueType="num">
                                      <p:cBhvr>
                                        <p:cTn id="4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1000"/>
                                        <p:tgtEl>
                                          <p:spTgt spid="32"/>
                                        </p:tgtEl>
                                      </p:cBhvr>
                                    </p:animEffect>
                                    <p:anim calcmode="lin" valueType="num">
                                      <p:cBhvr>
                                        <p:cTn id="69" dur="1000" fill="hold"/>
                                        <p:tgtEl>
                                          <p:spTgt spid="32"/>
                                        </p:tgtEl>
                                        <p:attrNameLst>
                                          <p:attrName>ppt_x</p:attrName>
                                        </p:attrNameLst>
                                      </p:cBhvr>
                                      <p:tavLst>
                                        <p:tav tm="0">
                                          <p:val>
                                            <p:strVal val="#ppt_x"/>
                                          </p:val>
                                        </p:tav>
                                        <p:tav tm="100000">
                                          <p:val>
                                            <p:strVal val="#ppt_x"/>
                                          </p:val>
                                        </p:tav>
                                      </p:tavLst>
                                    </p:anim>
                                    <p:anim calcmode="lin" valueType="num">
                                      <p:cBhvr>
                                        <p:cTn id="7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anim calcmode="lin" valueType="num">
                                      <p:cBhvr>
                                        <p:cTn id="76" dur="1000" fill="hold"/>
                                        <p:tgtEl>
                                          <p:spTgt spid="12"/>
                                        </p:tgtEl>
                                        <p:attrNameLst>
                                          <p:attrName>ppt_x</p:attrName>
                                        </p:attrNameLst>
                                      </p:cBhvr>
                                      <p:tavLst>
                                        <p:tav tm="0">
                                          <p:val>
                                            <p:strVal val="#ppt_x"/>
                                          </p:val>
                                        </p:tav>
                                        <p:tav tm="100000">
                                          <p:val>
                                            <p:strVal val="#ppt_x"/>
                                          </p:val>
                                        </p:tav>
                                      </p:tavLst>
                                    </p:anim>
                                    <p:anim calcmode="lin" valueType="num">
                                      <p:cBhvr>
                                        <p:cTn id="7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1000"/>
                                        <p:tgtEl>
                                          <p:spTgt spid="23"/>
                                        </p:tgtEl>
                                      </p:cBhvr>
                                    </p:animEffect>
                                    <p:anim calcmode="lin" valueType="num">
                                      <p:cBhvr>
                                        <p:cTn id="83" dur="1000" fill="hold"/>
                                        <p:tgtEl>
                                          <p:spTgt spid="23"/>
                                        </p:tgtEl>
                                        <p:attrNameLst>
                                          <p:attrName>ppt_x</p:attrName>
                                        </p:attrNameLst>
                                      </p:cBhvr>
                                      <p:tavLst>
                                        <p:tav tm="0">
                                          <p:val>
                                            <p:strVal val="#ppt_x"/>
                                          </p:val>
                                        </p:tav>
                                        <p:tav tm="100000">
                                          <p:val>
                                            <p:strVal val="#ppt_x"/>
                                          </p:val>
                                        </p:tav>
                                      </p:tavLst>
                                    </p:anim>
                                    <p:anim calcmode="lin" valueType="num">
                                      <p:cBhvr>
                                        <p:cTn id="8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1000"/>
                                        <p:tgtEl>
                                          <p:spTgt spid="13"/>
                                        </p:tgtEl>
                                      </p:cBhvr>
                                    </p:animEffect>
                                    <p:anim calcmode="lin" valueType="num">
                                      <p:cBhvr>
                                        <p:cTn id="90" dur="1000" fill="hold"/>
                                        <p:tgtEl>
                                          <p:spTgt spid="13"/>
                                        </p:tgtEl>
                                        <p:attrNameLst>
                                          <p:attrName>ppt_x</p:attrName>
                                        </p:attrNameLst>
                                      </p:cBhvr>
                                      <p:tavLst>
                                        <p:tav tm="0">
                                          <p:val>
                                            <p:strVal val="#ppt_x"/>
                                          </p:val>
                                        </p:tav>
                                        <p:tav tm="100000">
                                          <p:val>
                                            <p:strVal val="#ppt_x"/>
                                          </p:val>
                                        </p:tav>
                                      </p:tavLst>
                                    </p:anim>
                                    <p:anim calcmode="lin" valueType="num">
                                      <p:cBhvr>
                                        <p:cTn id="9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nodeType="click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1000"/>
                                        <p:tgtEl>
                                          <p:spTgt spid="49"/>
                                        </p:tgtEl>
                                      </p:cBhvr>
                                    </p:animEffect>
                                    <p:anim calcmode="lin" valueType="num">
                                      <p:cBhvr>
                                        <p:cTn id="102" dur="1000" fill="hold"/>
                                        <p:tgtEl>
                                          <p:spTgt spid="49"/>
                                        </p:tgtEl>
                                        <p:attrNameLst>
                                          <p:attrName>ppt_x</p:attrName>
                                        </p:attrNameLst>
                                      </p:cBhvr>
                                      <p:tavLst>
                                        <p:tav tm="0">
                                          <p:val>
                                            <p:strVal val="#ppt_x"/>
                                          </p:val>
                                        </p:tav>
                                        <p:tav tm="100000">
                                          <p:val>
                                            <p:strVal val="#ppt_x"/>
                                          </p:val>
                                        </p:tav>
                                      </p:tavLst>
                                    </p:anim>
                                    <p:anim calcmode="lin" valueType="num">
                                      <p:cBhvr>
                                        <p:cTn id="103" dur="1000" fill="hold"/>
                                        <p:tgtEl>
                                          <p:spTgt spid="49"/>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1000"/>
                                        <p:tgtEl>
                                          <p:spTgt spid="51"/>
                                        </p:tgtEl>
                                      </p:cBhvr>
                                    </p:animEffect>
                                    <p:anim calcmode="lin" valueType="num">
                                      <p:cBhvr>
                                        <p:cTn id="107" dur="1000" fill="hold"/>
                                        <p:tgtEl>
                                          <p:spTgt spid="51"/>
                                        </p:tgtEl>
                                        <p:attrNameLst>
                                          <p:attrName>ppt_x</p:attrName>
                                        </p:attrNameLst>
                                      </p:cBhvr>
                                      <p:tavLst>
                                        <p:tav tm="0">
                                          <p:val>
                                            <p:strVal val="#ppt_x"/>
                                          </p:val>
                                        </p:tav>
                                        <p:tav tm="100000">
                                          <p:val>
                                            <p:strVal val="#ppt_x"/>
                                          </p:val>
                                        </p:tav>
                                      </p:tavLst>
                                    </p:anim>
                                    <p:anim calcmode="lin" valueType="num">
                                      <p:cBhvr>
                                        <p:cTn id="108" dur="1000" fill="hold"/>
                                        <p:tgtEl>
                                          <p:spTgt spid="51"/>
                                        </p:tgtEl>
                                        <p:attrNameLst>
                                          <p:attrName>ppt_y</p:attrName>
                                        </p:attrNameLst>
                                      </p:cBhvr>
                                      <p:tavLst>
                                        <p:tav tm="0">
                                          <p:val>
                                            <p:strVal val="#ppt_y+.1"/>
                                          </p:val>
                                        </p:tav>
                                        <p:tav tm="100000">
                                          <p:val>
                                            <p:strVal val="#ppt_y"/>
                                          </p:val>
                                        </p:tav>
                                      </p:tavLst>
                                    </p:anim>
                                  </p:childTnLst>
                                </p:cTn>
                              </p:par>
                              <p:par>
                                <p:cTn id="109" presetID="42" presetClass="entr" presetSubtype="0" fill="hold" nodeType="withEffect">
                                  <p:stCondLst>
                                    <p:cond delay="0"/>
                                  </p:stCondLst>
                                  <p:childTnLst>
                                    <p:set>
                                      <p:cBhvr>
                                        <p:cTn id="110" dur="1" fill="hold">
                                          <p:stCondLst>
                                            <p:cond delay="0"/>
                                          </p:stCondLst>
                                        </p:cTn>
                                        <p:tgtEl>
                                          <p:spTgt spid="53"/>
                                        </p:tgtEl>
                                        <p:attrNameLst>
                                          <p:attrName>style.visibility</p:attrName>
                                        </p:attrNameLst>
                                      </p:cBhvr>
                                      <p:to>
                                        <p:strVal val="visible"/>
                                      </p:to>
                                    </p:set>
                                    <p:animEffect transition="in" filter="fade">
                                      <p:cBhvr>
                                        <p:cTn id="111" dur="1000"/>
                                        <p:tgtEl>
                                          <p:spTgt spid="53"/>
                                        </p:tgtEl>
                                      </p:cBhvr>
                                    </p:animEffect>
                                    <p:anim calcmode="lin" valueType="num">
                                      <p:cBhvr>
                                        <p:cTn id="112" dur="1000" fill="hold"/>
                                        <p:tgtEl>
                                          <p:spTgt spid="53"/>
                                        </p:tgtEl>
                                        <p:attrNameLst>
                                          <p:attrName>ppt_x</p:attrName>
                                        </p:attrNameLst>
                                      </p:cBhvr>
                                      <p:tavLst>
                                        <p:tav tm="0">
                                          <p:val>
                                            <p:strVal val="#ppt_x"/>
                                          </p:val>
                                        </p:tav>
                                        <p:tav tm="100000">
                                          <p:val>
                                            <p:strVal val="#ppt_x"/>
                                          </p:val>
                                        </p:tav>
                                      </p:tavLst>
                                    </p:anim>
                                    <p:anim calcmode="lin" valueType="num">
                                      <p:cBhvr>
                                        <p:cTn id="113" dur="1000" fill="hold"/>
                                        <p:tgtEl>
                                          <p:spTgt spid="53"/>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55"/>
                                        </p:tgtEl>
                                        <p:attrNameLst>
                                          <p:attrName>style.visibility</p:attrName>
                                        </p:attrNameLst>
                                      </p:cBhvr>
                                      <p:to>
                                        <p:strVal val="visible"/>
                                      </p:to>
                                    </p:set>
                                    <p:animEffect transition="in" filter="fade">
                                      <p:cBhvr>
                                        <p:cTn id="116" dur="1000"/>
                                        <p:tgtEl>
                                          <p:spTgt spid="55"/>
                                        </p:tgtEl>
                                      </p:cBhvr>
                                    </p:animEffect>
                                    <p:anim calcmode="lin" valueType="num">
                                      <p:cBhvr>
                                        <p:cTn id="117" dur="1000" fill="hold"/>
                                        <p:tgtEl>
                                          <p:spTgt spid="55"/>
                                        </p:tgtEl>
                                        <p:attrNameLst>
                                          <p:attrName>ppt_x</p:attrName>
                                        </p:attrNameLst>
                                      </p:cBhvr>
                                      <p:tavLst>
                                        <p:tav tm="0">
                                          <p:val>
                                            <p:strVal val="#ppt_x"/>
                                          </p:val>
                                        </p:tav>
                                        <p:tav tm="100000">
                                          <p:val>
                                            <p:strVal val="#ppt_x"/>
                                          </p:val>
                                        </p:tav>
                                      </p:tavLst>
                                    </p:anim>
                                    <p:anim calcmode="lin" valueType="num">
                                      <p:cBhvr>
                                        <p:cTn id="118" dur="1000" fill="hold"/>
                                        <p:tgtEl>
                                          <p:spTgt spid="55"/>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57"/>
                                        </p:tgtEl>
                                        <p:attrNameLst>
                                          <p:attrName>style.visibility</p:attrName>
                                        </p:attrNameLst>
                                      </p:cBhvr>
                                      <p:to>
                                        <p:strVal val="visible"/>
                                      </p:to>
                                    </p:set>
                                    <p:animEffect transition="in" filter="fade">
                                      <p:cBhvr>
                                        <p:cTn id="121" dur="1000"/>
                                        <p:tgtEl>
                                          <p:spTgt spid="57"/>
                                        </p:tgtEl>
                                      </p:cBhvr>
                                    </p:animEffect>
                                    <p:anim calcmode="lin" valueType="num">
                                      <p:cBhvr>
                                        <p:cTn id="122" dur="1000" fill="hold"/>
                                        <p:tgtEl>
                                          <p:spTgt spid="57"/>
                                        </p:tgtEl>
                                        <p:attrNameLst>
                                          <p:attrName>ppt_x</p:attrName>
                                        </p:attrNameLst>
                                      </p:cBhvr>
                                      <p:tavLst>
                                        <p:tav tm="0">
                                          <p:val>
                                            <p:strVal val="#ppt_x"/>
                                          </p:val>
                                        </p:tav>
                                        <p:tav tm="100000">
                                          <p:val>
                                            <p:strVal val="#ppt_x"/>
                                          </p:val>
                                        </p:tav>
                                      </p:tavLst>
                                    </p:anim>
                                    <p:anim calcmode="lin" valueType="num">
                                      <p:cBhvr>
                                        <p:cTn id="123"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42" presetClass="entr" presetSubtype="0" fill="hold" grpId="0" nodeType="clickEffect">
                                  <p:stCondLst>
                                    <p:cond delay="0"/>
                                  </p:stCondLst>
                                  <p:childTnLst>
                                    <p:set>
                                      <p:cBhvr>
                                        <p:cTn id="127" dur="1" fill="hold">
                                          <p:stCondLst>
                                            <p:cond delay="0"/>
                                          </p:stCondLst>
                                        </p:cTn>
                                        <p:tgtEl>
                                          <p:spTgt spid="14"/>
                                        </p:tgtEl>
                                        <p:attrNameLst>
                                          <p:attrName>style.visibility</p:attrName>
                                        </p:attrNameLst>
                                      </p:cBhvr>
                                      <p:to>
                                        <p:strVal val="visible"/>
                                      </p:to>
                                    </p:set>
                                    <p:animEffect transition="in" filter="fade">
                                      <p:cBhvr>
                                        <p:cTn id="128" dur="1000"/>
                                        <p:tgtEl>
                                          <p:spTgt spid="14"/>
                                        </p:tgtEl>
                                      </p:cBhvr>
                                    </p:animEffect>
                                    <p:anim calcmode="lin" valueType="num">
                                      <p:cBhvr>
                                        <p:cTn id="129" dur="1000" fill="hold"/>
                                        <p:tgtEl>
                                          <p:spTgt spid="14"/>
                                        </p:tgtEl>
                                        <p:attrNameLst>
                                          <p:attrName>ppt_x</p:attrName>
                                        </p:attrNameLst>
                                      </p:cBhvr>
                                      <p:tavLst>
                                        <p:tav tm="0">
                                          <p:val>
                                            <p:strVal val="#ppt_x"/>
                                          </p:val>
                                        </p:tav>
                                        <p:tav tm="100000">
                                          <p:val>
                                            <p:strVal val="#ppt_x"/>
                                          </p:val>
                                        </p:tav>
                                      </p:tavLst>
                                    </p:anim>
                                    <p:anim calcmode="lin" valueType="num">
                                      <p:cBhvr>
                                        <p:cTn id="1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31" fill="hold">
                      <p:stCondLst>
                        <p:cond delay="indefinite"/>
                      </p:stCondLst>
                      <p:childTnLst>
                        <p:par>
                          <p:cTn id="132" fill="hold">
                            <p:stCondLst>
                              <p:cond delay="0"/>
                            </p:stCondLst>
                            <p:childTnLst>
                              <p:par>
                                <p:cTn id="133" presetID="42" presetClass="entr" presetSubtype="0" fill="hold" nodeType="clickEffect">
                                  <p:stCondLst>
                                    <p:cond delay="0"/>
                                  </p:stCondLst>
                                  <p:childTnLst>
                                    <p:set>
                                      <p:cBhvr>
                                        <p:cTn id="134" dur="1" fill="hold">
                                          <p:stCondLst>
                                            <p:cond delay="0"/>
                                          </p:stCondLst>
                                        </p:cTn>
                                        <p:tgtEl>
                                          <p:spTgt spid="35"/>
                                        </p:tgtEl>
                                        <p:attrNameLst>
                                          <p:attrName>style.visibility</p:attrName>
                                        </p:attrNameLst>
                                      </p:cBhvr>
                                      <p:to>
                                        <p:strVal val="visible"/>
                                      </p:to>
                                    </p:set>
                                    <p:animEffect transition="in" filter="fade">
                                      <p:cBhvr>
                                        <p:cTn id="135" dur="1000"/>
                                        <p:tgtEl>
                                          <p:spTgt spid="35"/>
                                        </p:tgtEl>
                                      </p:cBhvr>
                                    </p:animEffect>
                                    <p:anim calcmode="lin" valueType="num">
                                      <p:cBhvr>
                                        <p:cTn id="136" dur="1000" fill="hold"/>
                                        <p:tgtEl>
                                          <p:spTgt spid="35"/>
                                        </p:tgtEl>
                                        <p:attrNameLst>
                                          <p:attrName>ppt_x</p:attrName>
                                        </p:attrNameLst>
                                      </p:cBhvr>
                                      <p:tavLst>
                                        <p:tav tm="0">
                                          <p:val>
                                            <p:strVal val="#ppt_x"/>
                                          </p:val>
                                        </p:tav>
                                        <p:tav tm="100000">
                                          <p:val>
                                            <p:strVal val="#ppt_x"/>
                                          </p:val>
                                        </p:tav>
                                      </p:tavLst>
                                    </p:anim>
                                    <p:anim calcmode="lin" valueType="num">
                                      <p:cBhvr>
                                        <p:cTn id="137"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38" fill="hold">
                      <p:stCondLst>
                        <p:cond delay="indefinite"/>
                      </p:stCondLst>
                      <p:childTnLst>
                        <p:par>
                          <p:cTn id="139" fill="hold">
                            <p:stCondLst>
                              <p:cond delay="0"/>
                            </p:stCondLst>
                            <p:childTnLst>
                              <p:par>
                                <p:cTn id="140" presetID="42" presetClass="entr" presetSubtype="0" fill="hold" grpId="0" nodeType="clickEffect">
                                  <p:stCondLst>
                                    <p:cond delay="0"/>
                                  </p:stCondLst>
                                  <p:childTnLst>
                                    <p:set>
                                      <p:cBhvr>
                                        <p:cTn id="141" dur="1" fill="hold">
                                          <p:stCondLst>
                                            <p:cond delay="0"/>
                                          </p:stCondLst>
                                        </p:cTn>
                                        <p:tgtEl>
                                          <p:spTgt spid="15"/>
                                        </p:tgtEl>
                                        <p:attrNameLst>
                                          <p:attrName>style.visibility</p:attrName>
                                        </p:attrNameLst>
                                      </p:cBhvr>
                                      <p:to>
                                        <p:strVal val="visible"/>
                                      </p:to>
                                    </p:set>
                                    <p:animEffect transition="in" filter="fade">
                                      <p:cBhvr>
                                        <p:cTn id="142" dur="1000"/>
                                        <p:tgtEl>
                                          <p:spTgt spid="15"/>
                                        </p:tgtEl>
                                      </p:cBhvr>
                                    </p:animEffect>
                                    <p:anim calcmode="lin" valueType="num">
                                      <p:cBhvr>
                                        <p:cTn id="143" dur="1000" fill="hold"/>
                                        <p:tgtEl>
                                          <p:spTgt spid="15"/>
                                        </p:tgtEl>
                                        <p:attrNameLst>
                                          <p:attrName>ppt_x</p:attrName>
                                        </p:attrNameLst>
                                      </p:cBhvr>
                                      <p:tavLst>
                                        <p:tav tm="0">
                                          <p:val>
                                            <p:strVal val="#ppt_x"/>
                                          </p:val>
                                        </p:tav>
                                        <p:tav tm="100000">
                                          <p:val>
                                            <p:strVal val="#ppt_x"/>
                                          </p:val>
                                        </p:tav>
                                      </p:tavLst>
                                    </p:anim>
                                    <p:anim calcmode="lin" valueType="num">
                                      <p:cBhvr>
                                        <p:cTn id="1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42" presetClass="entr" presetSubtype="0" fill="hold" nodeType="clickEffect">
                                  <p:stCondLst>
                                    <p:cond delay="0"/>
                                  </p:stCondLst>
                                  <p:childTnLst>
                                    <p:set>
                                      <p:cBhvr>
                                        <p:cTn id="148" dur="1" fill="hold">
                                          <p:stCondLst>
                                            <p:cond delay="0"/>
                                          </p:stCondLst>
                                        </p:cTn>
                                        <p:tgtEl>
                                          <p:spTgt spid="37"/>
                                        </p:tgtEl>
                                        <p:attrNameLst>
                                          <p:attrName>style.visibility</p:attrName>
                                        </p:attrNameLst>
                                      </p:cBhvr>
                                      <p:to>
                                        <p:strVal val="visible"/>
                                      </p:to>
                                    </p:set>
                                    <p:animEffect transition="in" filter="fade">
                                      <p:cBhvr>
                                        <p:cTn id="149" dur="1000"/>
                                        <p:tgtEl>
                                          <p:spTgt spid="37"/>
                                        </p:tgtEl>
                                      </p:cBhvr>
                                    </p:animEffect>
                                    <p:anim calcmode="lin" valueType="num">
                                      <p:cBhvr>
                                        <p:cTn id="150" dur="1000" fill="hold"/>
                                        <p:tgtEl>
                                          <p:spTgt spid="37"/>
                                        </p:tgtEl>
                                        <p:attrNameLst>
                                          <p:attrName>ppt_x</p:attrName>
                                        </p:attrNameLst>
                                      </p:cBhvr>
                                      <p:tavLst>
                                        <p:tav tm="0">
                                          <p:val>
                                            <p:strVal val="#ppt_x"/>
                                          </p:val>
                                        </p:tav>
                                        <p:tav tm="100000">
                                          <p:val>
                                            <p:strVal val="#ppt_x"/>
                                          </p:val>
                                        </p:tav>
                                      </p:tavLst>
                                    </p:anim>
                                    <p:anim calcmode="lin" valueType="num">
                                      <p:cBhvr>
                                        <p:cTn id="151"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152" fill="hold">
                      <p:stCondLst>
                        <p:cond delay="indefinite"/>
                      </p:stCondLst>
                      <p:childTnLst>
                        <p:par>
                          <p:cTn id="153" fill="hold">
                            <p:stCondLst>
                              <p:cond delay="0"/>
                            </p:stCondLst>
                            <p:childTnLst>
                              <p:par>
                                <p:cTn id="154" presetID="42" presetClass="entr" presetSubtype="0" fill="hold" grpId="0" nodeType="clickEffect">
                                  <p:stCondLst>
                                    <p:cond delay="0"/>
                                  </p:stCondLst>
                                  <p:childTnLst>
                                    <p:set>
                                      <p:cBhvr>
                                        <p:cTn id="155" dur="1" fill="hold">
                                          <p:stCondLst>
                                            <p:cond delay="0"/>
                                          </p:stCondLst>
                                        </p:cTn>
                                        <p:tgtEl>
                                          <p:spTgt spid="16"/>
                                        </p:tgtEl>
                                        <p:attrNameLst>
                                          <p:attrName>style.visibility</p:attrName>
                                        </p:attrNameLst>
                                      </p:cBhvr>
                                      <p:to>
                                        <p:strVal val="visible"/>
                                      </p:to>
                                    </p:set>
                                    <p:animEffect transition="in" filter="fade">
                                      <p:cBhvr>
                                        <p:cTn id="156" dur="1000"/>
                                        <p:tgtEl>
                                          <p:spTgt spid="16"/>
                                        </p:tgtEl>
                                      </p:cBhvr>
                                    </p:animEffect>
                                    <p:anim calcmode="lin" valueType="num">
                                      <p:cBhvr>
                                        <p:cTn id="157" dur="1000" fill="hold"/>
                                        <p:tgtEl>
                                          <p:spTgt spid="16"/>
                                        </p:tgtEl>
                                        <p:attrNameLst>
                                          <p:attrName>ppt_x</p:attrName>
                                        </p:attrNameLst>
                                      </p:cBhvr>
                                      <p:tavLst>
                                        <p:tav tm="0">
                                          <p:val>
                                            <p:strVal val="#ppt_x"/>
                                          </p:val>
                                        </p:tav>
                                        <p:tav tm="100000">
                                          <p:val>
                                            <p:strVal val="#ppt_x"/>
                                          </p:val>
                                        </p:tav>
                                      </p:tavLst>
                                    </p:anim>
                                    <p:anim calcmode="lin" valueType="num">
                                      <p:cBhvr>
                                        <p:cTn id="15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42" presetClass="entr" presetSubtype="0" fill="hold" nodeType="clickEffect">
                                  <p:stCondLst>
                                    <p:cond delay="0"/>
                                  </p:stCondLst>
                                  <p:childTnLst>
                                    <p:set>
                                      <p:cBhvr>
                                        <p:cTn id="162" dur="1" fill="hold">
                                          <p:stCondLst>
                                            <p:cond delay="0"/>
                                          </p:stCondLst>
                                        </p:cTn>
                                        <p:tgtEl>
                                          <p:spTgt spid="39"/>
                                        </p:tgtEl>
                                        <p:attrNameLst>
                                          <p:attrName>style.visibility</p:attrName>
                                        </p:attrNameLst>
                                      </p:cBhvr>
                                      <p:to>
                                        <p:strVal val="visible"/>
                                      </p:to>
                                    </p:set>
                                    <p:animEffect transition="in" filter="fade">
                                      <p:cBhvr>
                                        <p:cTn id="163" dur="1000"/>
                                        <p:tgtEl>
                                          <p:spTgt spid="39"/>
                                        </p:tgtEl>
                                      </p:cBhvr>
                                    </p:animEffect>
                                    <p:anim calcmode="lin" valueType="num">
                                      <p:cBhvr>
                                        <p:cTn id="164" dur="1000" fill="hold"/>
                                        <p:tgtEl>
                                          <p:spTgt spid="39"/>
                                        </p:tgtEl>
                                        <p:attrNameLst>
                                          <p:attrName>ppt_x</p:attrName>
                                        </p:attrNameLst>
                                      </p:cBhvr>
                                      <p:tavLst>
                                        <p:tav tm="0">
                                          <p:val>
                                            <p:strVal val="#ppt_x"/>
                                          </p:val>
                                        </p:tav>
                                        <p:tav tm="100000">
                                          <p:val>
                                            <p:strVal val="#ppt_x"/>
                                          </p:val>
                                        </p:tav>
                                      </p:tavLst>
                                    </p:anim>
                                    <p:anim calcmode="lin" valueType="num">
                                      <p:cBhvr>
                                        <p:cTn id="16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66" fill="hold">
                      <p:stCondLst>
                        <p:cond delay="indefinite"/>
                      </p:stCondLst>
                      <p:childTnLst>
                        <p:par>
                          <p:cTn id="167" fill="hold">
                            <p:stCondLst>
                              <p:cond delay="0"/>
                            </p:stCondLst>
                            <p:childTnLst>
                              <p:par>
                                <p:cTn id="168" presetID="42" presetClass="entr" presetSubtype="0" fill="hold" grpId="0" nodeType="clickEffect">
                                  <p:stCondLst>
                                    <p:cond delay="0"/>
                                  </p:stCondLst>
                                  <p:childTnLst>
                                    <p:set>
                                      <p:cBhvr>
                                        <p:cTn id="169" dur="1" fill="hold">
                                          <p:stCondLst>
                                            <p:cond delay="0"/>
                                          </p:stCondLst>
                                        </p:cTn>
                                        <p:tgtEl>
                                          <p:spTgt spid="17"/>
                                        </p:tgtEl>
                                        <p:attrNameLst>
                                          <p:attrName>style.visibility</p:attrName>
                                        </p:attrNameLst>
                                      </p:cBhvr>
                                      <p:to>
                                        <p:strVal val="visible"/>
                                      </p:to>
                                    </p:set>
                                    <p:animEffect transition="in" filter="fade">
                                      <p:cBhvr>
                                        <p:cTn id="170" dur="1000"/>
                                        <p:tgtEl>
                                          <p:spTgt spid="17"/>
                                        </p:tgtEl>
                                      </p:cBhvr>
                                    </p:animEffect>
                                    <p:anim calcmode="lin" valueType="num">
                                      <p:cBhvr>
                                        <p:cTn id="171" dur="1000" fill="hold"/>
                                        <p:tgtEl>
                                          <p:spTgt spid="17"/>
                                        </p:tgtEl>
                                        <p:attrNameLst>
                                          <p:attrName>ppt_x</p:attrName>
                                        </p:attrNameLst>
                                      </p:cBhvr>
                                      <p:tavLst>
                                        <p:tav tm="0">
                                          <p:val>
                                            <p:strVal val="#ppt_x"/>
                                          </p:val>
                                        </p:tav>
                                        <p:tav tm="100000">
                                          <p:val>
                                            <p:strVal val="#ppt_x"/>
                                          </p:val>
                                        </p:tav>
                                      </p:tavLst>
                                    </p:anim>
                                    <p:anim calcmode="lin" valueType="num">
                                      <p:cBhvr>
                                        <p:cTn id="172" dur="1000" fill="hold"/>
                                        <p:tgtEl>
                                          <p:spTgt spid="17"/>
                                        </p:tgtEl>
                                        <p:attrNameLst>
                                          <p:attrName>ppt_y</p:attrName>
                                        </p:attrNameLst>
                                      </p:cBhvr>
                                      <p:tavLst>
                                        <p:tav tm="0">
                                          <p:val>
                                            <p:strVal val="#ppt_y+.1"/>
                                          </p:val>
                                        </p:tav>
                                        <p:tav tm="100000">
                                          <p:val>
                                            <p:strVal val="#ppt_y"/>
                                          </p:val>
                                        </p:tav>
                                      </p:tavLst>
                                    </p:anim>
                                  </p:childTnLst>
                                </p:cTn>
                              </p:par>
                              <p:par>
                                <p:cTn id="173" presetID="22" presetClass="entr" presetSubtype="4" fill="hold" grpId="0" nodeType="withEffect">
                                  <p:stCondLst>
                                    <p:cond delay="0"/>
                                  </p:stCondLst>
                                  <p:childTnLst>
                                    <p:set>
                                      <p:cBhvr>
                                        <p:cTn id="174" dur="1" fill="hold">
                                          <p:stCondLst>
                                            <p:cond delay="0"/>
                                          </p:stCondLst>
                                        </p:cTn>
                                        <p:tgtEl>
                                          <p:spTgt spid="78"/>
                                        </p:tgtEl>
                                        <p:attrNameLst>
                                          <p:attrName>style.visibility</p:attrName>
                                        </p:attrNameLst>
                                      </p:cBhvr>
                                      <p:to>
                                        <p:strVal val="visible"/>
                                      </p:to>
                                    </p:set>
                                    <p:animEffect transition="in" filter="wipe(down)">
                                      <p:cBhvr>
                                        <p:cTn id="175" dur="2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animBg="1"/>
      <p:bldP spid="14" grpId="0" animBg="1"/>
      <p:bldP spid="15" grpId="0" animBg="1"/>
      <p:bldP spid="16" grpId="0" animBg="1"/>
      <p:bldP spid="17" grpId="0" animBg="1"/>
      <p:bldP spid="7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2011363" y="0"/>
            <a:ext cx="7132637" cy="857250"/>
          </a:xfrm>
          <a:prstGeom prst="rect">
            <a:avLst/>
          </a:prstGeom>
        </p:spPr>
        <p:txBody>
          <a:bodyPr/>
          <a:lstStyle/>
          <a:p>
            <a:pPr>
              <a:buFontTx/>
              <a:buChar char="•"/>
            </a:pPr>
            <a:r>
              <a:rPr lang="zh-CN" altLang="en-US" smtClean="0"/>
              <a:t>三、</a:t>
            </a:r>
            <a:r>
              <a:rPr lang="en-US" altLang="zh-CN" smtClean="0"/>
              <a:t> </a:t>
            </a:r>
            <a:r>
              <a:rPr lang="zh-CN" altLang="en-US" smtClean="0"/>
              <a:t>建设工程招投标行政监管机构</a:t>
            </a:r>
          </a:p>
        </p:txBody>
      </p:sp>
      <p:sp>
        <p:nvSpPr>
          <p:cNvPr id="40963" name="Rectangle 3"/>
          <p:cNvSpPr>
            <a:spLocks noGrp="1" noChangeArrowheads="1"/>
          </p:cNvSpPr>
          <p:nvPr>
            <p:ph type="body" idx="4294967295"/>
          </p:nvPr>
        </p:nvSpPr>
        <p:spPr>
          <a:xfrm>
            <a:off x="4024313" y="987425"/>
            <a:ext cx="5119687" cy="3394075"/>
          </a:xfrm>
          <a:prstGeom prst="rect">
            <a:avLst/>
          </a:prstGeom>
        </p:spPr>
        <p:txBody>
          <a:bodyPr/>
          <a:lstStyle/>
          <a:p>
            <a:pPr>
              <a:buFontTx/>
              <a:buNone/>
            </a:pPr>
            <a:r>
              <a:rPr sz="2800" b="1">
                <a:latin typeface="宋体" pitchFamily="2" charset="-122"/>
              </a:rPr>
              <a:t>讨论：</a:t>
            </a:r>
          </a:p>
          <a:p>
            <a:pPr>
              <a:buFontTx/>
              <a:buNone/>
            </a:pPr>
            <a:r>
              <a:rPr sz="2800">
                <a:latin typeface="宋体" pitchFamily="2" charset="-122"/>
              </a:rPr>
              <a:t>考试时学生和监考老师之间的关系，请同学叙述。</a:t>
            </a:r>
          </a:p>
          <a:p>
            <a:pPr>
              <a:buFontTx/>
              <a:buNone/>
            </a:pPr>
            <a:r>
              <a:rPr sz="2800" b="1">
                <a:latin typeface="宋体" pitchFamily="2" charset="-122"/>
              </a:rPr>
              <a:t>问题：</a:t>
            </a:r>
          </a:p>
          <a:p>
            <a:pPr>
              <a:buFontTx/>
              <a:buNone/>
            </a:pPr>
            <a:r>
              <a:rPr sz="2800">
                <a:latin typeface="宋体" pitchFamily="2" charset="-122"/>
              </a:rPr>
              <a:t> 招投标监管机构的职责是什么？谁有资格担任该角色的主角？</a:t>
            </a:r>
          </a:p>
        </p:txBody>
      </p:sp>
      <p:pic>
        <p:nvPicPr>
          <p:cNvPr id="40964"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638" y="444500"/>
            <a:ext cx="4064001"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MH_Others_1"/>
          <p:cNvSpPr/>
          <p:nvPr>
            <p:custDataLst>
              <p:tags r:id="rId2"/>
            </p:custDataLst>
          </p:nvPr>
        </p:nvSpPr>
        <p:spPr>
          <a:xfrm>
            <a:off x="2381250" y="715963"/>
            <a:ext cx="73025" cy="4427537"/>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88" name="MH_Others_2"/>
          <p:cNvSpPr/>
          <p:nvPr>
            <p:custDataLst>
              <p:tags r:id="rId3"/>
            </p:custDataLst>
          </p:nvPr>
        </p:nvSpPr>
        <p:spPr>
          <a:xfrm>
            <a:off x="1758725" y="252768"/>
            <a:ext cx="1318304" cy="98872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6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sp>
        <p:nvSpPr>
          <p:cNvPr id="86" name="MH_Number_1">
            <a:hlinkClick r:id="rId26" action="ppaction://hlinksldjump"/>
          </p:cNvPr>
          <p:cNvSpPr/>
          <p:nvPr>
            <p:custDataLst>
              <p:tags r:id="rId4"/>
            </p:custDataLst>
          </p:nvPr>
        </p:nvSpPr>
        <p:spPr>
          <a:xfrm>
            <a:off x="2244725" y="15748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cs typeface="Arial" panose="020B0604020202020204" pitchFamily="34" charset="0"/>
              </a:rPr>
              <a:t>1</a:t>
            </a:r>
            <a:endParaRPr lang="zh-CN" altLang="en-US" dirty="0">
              <a:solidFill>
                <a:srgbClr val="FFFFFF"/>
              </a:solidFill>
              <a:cs typeface="Arial" panose="020B0604020202020204" pitchFamily="34" charset="0"/>
            </a:endParaRPr>
          </a:p>
        </p:txBody>
      </p:sp>
      <p:sp>
        <p:nvSpPr>
          <p:cNvPr id="23" name="MH_Entry_1">
            <a:hlinkClick r:id="rId26" action="ppaction://hlinksldjump"/>
          </p:cNvPr>
          <p:cNvSpPr txBox="1"/>
          <p:nvPr>
            <p:custDataLst>
              <p:tags r:id="rId5"/>
            </p:custDataLst>
          </p:nvPr>
        </p:nvSpPr>
        <p:spPr>
          <a:xfrm>
            <a:off x="3024188" y="1538288"/>
            <a:ext cx="5343525" cy="331787"/>
          </a:xfrm>
          <a:prstGeom prst="rect">
            <a:avLst/>
          </a:prstGeom>
          <a:noFill/>
        </p:spPr>
        <p:txBody>
          <a:bodyPr lIns="0" tIns="0" rIns="0" bIns="0" anchor="ctr">
            <a:normAutofit/>
          </a:bodyPr>
          <a:lstStyle/>
          <a:p>
            <a:pPr>
              <a:defRPr/>
            </a:pPr>
            <a:r>
              <a:rPr lang="zh-CN" altLang="en-US" spc="200" dirty="0">
                <a:solidFill>
                  <a:schemeClr val="tx1">
                    <a:lumMod val="65000"/>
                    <a:lumOff val="35000"/>
                  </a:schemeClr>
                </a:solidFill>
                <a:latin typeface="+mj-ea"/>
                <a:ea typeface="+mj-ea"/>
              </a:rPr>
              <a:t>工程招投标与建筑市场</a:t>
            </a:r>
          </a:p>
        </p:txBody>
      </p:sp>
      <p:sp>
        <p:nvSpPr>
          <p:cNvPr id="114" name="MH_Number_2">
            <a:hlinkClick r:id="rId26" action="ppaction://hlinksldjump"/>
          </p:cNvPr>
          <p:cNvSpPr/>
          <p:nvPr>
            <p:custDataLst>
              <p:tags r:id="rId6"/>
            </p:custDataLst>
          </p:nvPr>
        </p:nvSpPr>
        <p:spPr>
          <a:xfrm>
            <a:off x="2244725" y="20097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cs typeface="Arial" panose="020B0604020202020204" pitchFamily="34" charset="0"/>
              </a:rPr>
              <a:t>2</a:t>
            </a:r>
            <a:endParaRPr lang="zh-CN" altLang="en-US" dirty="0">
              <a:solidFill>
                <a:srgbClr val="FFFFFF"/>
              </a:solidFill>
              <a:cs typeface="Arial" panose="020B0604020202020204" pitchFamily="34" charset="0"/>
            </a:endParaRPr>
          </a:p>
        </p:txBody>
      </p:sp>
      <p:sp>
        <p:nvSpPr>
          <p:cNvPr id="115" name="MH_Entry_2">
            <a:hlinkClick r:id="rId26" action="ppaction://hlinksldjump"/>
          </p:cNvPr>
          <p:cNvSpPr txBox="1"/>
          <p:nvPr>
            <p:custDataLst>
              <p:tags r:id="rId7"/>
            </p:custDataLst>
          </p:nvPr>
        </p:nvSpPr>
        <p:spPr>
          <a:xfrm>
            <a:off x="3024188" y="1973263"/>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建设工程招标</a:t>
            </a:r>
            <a:endParaRPr lang="zh-CN" altLang="en-US">
              <a:solidFill>
                <a:schemeClr val="tx1">
                  <a:lumMod val="65000"/>
                  <a:lumOff val="35000"/>
                </a:schemeClr>
              </a:solidFill>
              <a:latin typeface="+mj-ea"/>
              <a:ea typeface="+mj-ea"/>
            </a:endParaRPr>
          </a:p>
        </p:txBody>
      </p:sp>
      <p:sp>
        <p:nvSpPr>
          <p:cNvPr id="117" name="MH_Number_3">
            <a:hlinkClick r:id="rId26" action="ppaction://hlinksldjump"/>
          </p:cNvPr>
          <p:cNvSpPr/>
          <p:nvPr>
            <p:custDataLst>
              <p:tags r:id="rId8"/>
            </p:custDataLst>
          </p:nvPr>
        </p:nvSpPr>
        <p:spPr>
          <a:xfrm>
            <a:off x="2244725" y="24447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cs typeface="Arial" panose="020B0604020202020204" pitchFamily="34" charset="0"/>
              </a:rPr>
              <a:t>3</a:t>
            </a:r>
            <a:endParaRPr lang="zh-CN" altLang="en-US" dirty="0">
              <a:solidFill>
                <a:srgbClr val="FFFFFF"/>
              </a:solidFill>
              <a:cs typeface="Arial" panose="020B0604020202020204" pitchFamily="34" charset="0"/>
            </a:endParaRPr>
          </a:p>
        </p:txBody>
      </p:sp>
      <p:sp>
        <p:nvSpPr>
          <p:cNvPr id="118" name="MH_Entry_3">
            <a:hlinkClick r:id="rId26" action="ppaction://hlinksldjump"/>
          </p:cNvPr>
          <p:cNvSpPr txBox="1"/>
          <p:nvPr>
            <p:custDataLst>
              <p:tags r:id="rId9"/>
            </p:custDataLst>
          </p:nvPr>
        </p:nvSpPr>
        <p:spPr>
          <a:xfrm>
            <a:off x="3024188" y="2408238"/>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建设工程投标</a:t>
            </a:r>
            <a:endParaRPr lang="zh-CN" altLang="en-US">
              <a:solidFill>
                <a:schemeClr val="tx1">
                  <a:lumMod val="65000"/>
                  <a:lumOff val="35000"/>
                </a:schemeClr>
              </a:solidFill>
              <a:latin typeface="+mj-ea"/>
              <a:ea typeface="+mj-ea"/>
            </a:endParaRPr>
          </a:p>
        </p:txBody>
      </p:sp>
      <p:sp>
        <p:nvSpPr>
          <p:cNvPr id="120" name="MH_Number_4">
            <a:hlinkClick r:id="rId26" action="ppaction://hlinksldjump"/>
          </p:cNvPr>
          <p:cNvSpPr/>
          <p:nvPr>
            <p:custDataLst>
              <p:tags r:id="rId10"/>
            </p:custDataLst>
          </p:nvPr>
        </p:nvSpPr>
        <p:spPr>
          <a:xfrm>
            <a:off x="2244725" y="287972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cs typeface="Arial" panose="020B0604020202020204" pitchFamily="34" charset="0"/>
              </a:rPr>
              <a:t>4</a:t>
            </a:r>
            <a:endParaRPr lang="zh-CN" altLang="en-US" dirty="0">
              <a:solidFill>
                <a:srgbClr val="FFFFFF"/>
              </a:solidFill>
              <a:cs typeface="Arial" panose="020B0604020202020204" pitchFamily="34" charset="0"/>
            </a:endParaRPr>
          </a:p>
        </p:txBody>
      </p:sp>
      <p:sp>
        <p:nvSpPr>
          <p:cNvPr id="121" name="MH_Entry_4">
            <a:hlinkClick r:id="rId26" action="ppaction://hlinksldjump"/>
          </p:cNvPr>
          <p:cNvSpPr txBox="1"/>
          <p:nvPr>
            <p:custDataLst>
              <p:tags r:id="rId11"/>
            </p:custDataLst>
          </p:nvPr>
        </p:nvSpPr>
        <p:spPr>
          <a:xfrm>
            <a:off x="3024188" y="2843213"/>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建设工程开标、评标与定标</a:t>
            </a:r>
            <a:endParaRPr lang="zh-CN" altLang="en-US">
              <a:solidFill>
                <a:schemeClr val="tx1">
                  <a:lumMod val="65000"/>
                  <a:lumOff val="35000"/>
                </a:schemeClr>
              </a:solidFill>
              <a:latin typeface="+mj-ea"/>
              <a:ea typeface="+mj-ea"/>
            </a:endParaRPr>
          </a:p>
        </p:txBody>
      </p:sp>
      <p:sp>
        <p:nvSpPr>
          <p:cNvPr id="123" name="MH_Number_5">
            <a:hlinkClick r:id="rId26" action="ppaction://hlinksldjump"/>
          </p:cNvPr>
          <p:cNvSpPr/>
          <p:nvPr>
            <p:custDataLst>
              <p:tags r:id="rId12"/>
            </p:custDataLst>
          </p:nvPr>
        </p:nvSpPr>
        <p:spPr>
          <a:xfrm>
            <a:off x="2244725" y="33147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cs typeface="Arial" panose="020B0604020202020204" pitchFamily="34" charset="0"/>
              </a:rPr>
              <a:t>5</a:t>
            </a:r>
            <a:endParaRPr lang="zh-CN" altLang="en-US" dirty="0">
              <a:solidFill>
                <a:srgbClr val="FFFFFF"/>
              </a:solidFill>
              <a:cs typeface="Arial" panose="020B0604020202020204" pitchFamily="34" charset="0"/>
            </a:endParaRPr>
          </a:p>
        </p:txBody>
      </p:sp>
      <p:sp>
        <p:nvSpPr>
          <p:cNvPr id="124" name="MH_Entry_5">
            <a:hlinkClick r:id="rId26" action="ppaction://hlinksldjump"/>
          </p:cNvPr>
          <p:cNvSpPr txBox="1"/>
          <p:nvPr>
            <p:custDataLst>
              <p:tags r:id="rId13"/>
            </p:custDataLst>
          </p:nvPr>
        </p:nvSpPr>
        <p:spPr>
          <a:xfrm>
            <a:off x="3024188" y="3278188"/>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建设工程施工合同管理</a:t>
            </a:r>
            <a:endParaRPr lang="zh-CN" altLang="en-US">
              <a:solidFill>
                <a:schemeClr val="tx1">
                  <a:lumMod val="65000"/>
                  <a:lumOff val="35000"/>
                </a:schemeClr>
              </a:solidFill>
              <a:latin typeface="+mj-ea"/>
              <a:ea typeface="+mj-ea"/>
            </a:endParaRPr>
          </a:p>
        </p:txBody>
      </p:sp>
      <p:sp>
        <p:nvSpPr>
          <p:cNvPr id="126" name="MH_Number_6">
            <a:hlinkClick r:id="rId26" action="ppaction://hlinksldjump"/>
          </p:cNvPr>
          <p:cNvSpPr/>
          <p:nvPr>
            <p:custDataLst>
              <p:tags r:id="rId14"/>
            </p:custDataLst>
          </p:nvPr>
        </p:nvSpPr>
        <p:spPr>
          <a:xfrm>
            <a:off x="2244725" y="37496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cs typeface="Arial" panose="020B0604020202020204" pitchFamily="34" charset="0"/>
              </a:rPr>
              <a:t>6</a:t>
            </a:r>
            <a:endParaRPr lang="zh-CN" altLang="en-US" dirty="0">
              <a:solidFill>
                <a:srgbClr val="FFFFFF"/>
              </a:solidFill>
              <a:cs typeface="Arial" panose="020B0604020202020204" pitchFamily="34" charset="0"/>
            </a:endParaRPr>
          </a:p>
        </p:txBody>
      </p:sp>
      <p:sp>
        <p:nvSpPr>
          <p:cNvPr id="127" name="MH_Entry_6">
            <a:hlinkClick r:id="rId26" action="ppaction://hlinksldjump"/>
          </p:cNvPr>
          <p:cNvSpPr txBox="1"/>
          <p:nvPr>
            <p:custDataLst>
              <p:tags r:id="rId15"/>
            </p:custDataLst>
          </p:nvPr>
        </p:nvSpPr>
        <p:spPr>
          <a:xfrm>
            <a:off x="3024188" y="3713163"/>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建设工程监理合同管理</a:t>
            </a:r>
            <a:endParaRPr lang="zh-CN" altLang="en-US">
              <a:solidFill>
                <a:schemeClr val="tx1">
                  <a:lumMod val="65000"/>
                  <a:lumOff val="35000"/>
                </a:schemeClr>
              </a:solidFill>
              <a:latin typeface="+mj-ea"/>
              <a:ea typeface="+mj-ea"/>
            </a:endParaRPr>
          </a:p>
        </p:txBody>
      </p:sp>
      <p:sp>
        <p:nvSpPr>
          <p:cNvPr id="129" name="MH_Number_7">
            <a:hlinkClick r:id="rId26" action="ppaction://hlinksldjump"/>
          </p:cNvPr>
          <p:cNvSpPr/>
          <p:nvPr>
            <p:custDataLst>
              <p:tags r:id="rId16"/>
            </p:custDataLst>
          </p:nvPr>
        </p:nvSpPr>
        <p:spPr>
          <a:xfrm>
            <a:off x="2244725" y="41846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cs typeface="Arial" panose="020B0604020202020204" pitchFamily="34" charset="0"/>
              </a:rPr>
              <a:t>7</a:t>
            </a:r>
            <a:endParaRPr lang="zh-CN" altLang="en-US" dirty="0">
              <a:solidFill>
                <a:srgbClr val="FFFFFF"/>
              </a:solidFill>
              <a:cs typeface="Arial" panose="020B0604020202020204" pitchFamily="34" charset="0"/>
            </a:endParaRPr>
          </a:p>
        </p:txBody>
      </p:sp>
      <p:sp>
        <p:nvSpPr>
          <p:cNvPr id="130" name="MH_Entry_7">
            <a:hlinkClick r:id="rId26" action="ppaction://hlinksldjump"/>
          </p:cNvPr>
          <p:cNvSpPr txBox="1"/>
          <p:nvPr>
            <p:custDataLst>
              <p:tags r:id="rId17"/>
            </p:custDataLst>
          </p:nvPr>
        </p:nvSpPr>
        <p:spPr>
          <a:xfrm>
            <a:off x="3024188" y="4148138"/>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en-US" altLang="zh-CN" smtClean="0">
                <a:solidFill>
                  <a:schemeClr val="tx1">
                    <a:lumMod val="65000"/>
                    <a:lumOff val="35000"/>
                  </a:schemeClr>
                </a:solidFill>
                <a:latin typeface="+mj-ea"/>
                <a:ea typeface="+mj-ea"/>
              </a:rPr>
              <a:t>FIDIC</a:t>
            </a:r>
            <a:r>
              <a:rPr lang="zh-CN" altLang="en-US" smtClean="0">
                <a:solidFill>
                  <a:schemeClr val="tx1">
                    <a:lumMod val="65000"/>
                    <a:lumOff val="35000"/>
                  </a:schemeClr>
                </a:solidFill>
                <a:latin typeface="+mj-ea"/>
                <a:ea typeface="+mj-ea"/>
              </a:rPr>
              <a:t>施工合同条件简介</a:t>
            </a:r>
            <a:endParaRPr lang="zh-CN" altLang="en-US">
              <a:solidFill>
                <a:schemeClr val="tx1">
                  <a:lumMod val="65000"/>
                  <a:lumOff val="35000"/>
                </a:schemeClr>
              </a:solidFill>
              <a:latin typeface="+mj-ea"/>
              <a:ea typeface="+mj-ea"/>
            </a:endParaRPr>
          </a:p>
        </p:txBody>
      </p:sp>
      <p:sp>
        <p:nvSpPr>
          <p:cNvPr id="25" name="MH_Others_3"/>
          <p:cNvSpPr/>
          <p:nvPr>
            <p:custDataLst>
              <p:tags r:id="rId18"/>
            </p:custDataLst>
          </p:nvPr>
        </p:nvSpPr>
        <p:spPr>
          <a:xfrm rot="5400000">
            <a:off x="2633663" y="16541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138" name="MH_Others_4"/>
          <p:cNvSpPr/>
          <p:nvPr>
            <p:custDataLst>
              <p:tags r:id="rId19"/>
            </p:custDataLst>
          </p:nvPr>
        </p:nvSpPr>
        <p:spPr>
          <a:xfrm rot="5400000">
            <a:off x="2633663" y="20891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139" name="MH_Others_5"/>
          <p:cNvSpPr/>
          <p:nvPr>
            <p:custDataLst>
              <p:tags r:id="rId20"/>
            </p:custDataLst>
          </p:nvPr>
        </p:nvSpPr>
        <p:spPr>
          <a:xfrm rot="5400000">
            <a:off x="2633663" y="25241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140" name="MH_Others_6"/>
          <p:cNvSpPr/>
          <p:nvPr>
            <p:custDataLst>
              <p:tags r:id="rId21"/>
            </p:custDataLst>
          </p:nvPr>
        </p:nvSpPr>
        <p:spPr>
          <a:xfrm rot="5400000">
            <a:off x="2633663" y="295910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141" name="MH_Others_7"/>
          <p:cNvSpPr/>
          <p:nvPr>
            <p:custDataLst>
              <p:tags r:id="rId22"/>
            </p:custDataLst>
          </p:nvPr>
        </p:nvSpPr>
        <p:spPr>
          <a:xfrm rot="5400000">
            <a:off x="2633663" y="33940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142" name="MH_Others_8"/>
          <p:cNvSpPr/>
          <p:nvPr>
            <p:custDataLst>
              <p:tags r:id="rId23"/>
            </p:custDataLst>
          </p:nvPr>
        </p:nvSpPr>
        <p:spPr>
          <a:xfrm rot="5400000">
            <a:off x="2633663" y="38290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143" name="MH_Others_9"/>
          <p:cNvSpPr/>
          <p:nvPr>
            <p:custDataLst>
              <p:tags r:id="rId24"/>
            </p:custDataLst>
          </p:nvPr>
        </p:nvSpPr>
        <p:spPr>
          <a:xfrm rot="5400000">
            <a:off x="2633663" y="42640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1004888" y="65088"/>
            <a:ext cx="8139112" cy="596900"/>
          </a:xfrm>
          <a:prstGeom prst="rect">
            <a:avLst/>
          </a:prstGeom>
        </p:spPr>
        <p:txBody>
          <a:bodyPr/>
          <a:lstStyle/>
          <a:p>
            <a:r>
              <a:rPr lang="zh-CN" altLang="en-US" smtClean="0"/>
              <a:t>作业</a:t>
            </a:r>
          </a:p>
        </p:txBody>
      </p:sp>
      <p:sp>
        <p:nvSpPr>
          <p:cNvPr id="44035" name="Rectangle 3"/>
          <p:cNvSpPr>
            <a:spLocks noGrp="1" noChangeArrowheads="1"/>
          </p:cNvSpPr>
          <p:nvPr>
            <p:ph idx="4294967295"/>
          </p:nvPr>
        </p:nvSpPr>
        <p:spPr>
          <a:xfrm>
            <a:off x="1004888" y="850900"/>
            <a:ext cx="8139112" cy="3940175"/>
          </a:xfrm>
          <a:prstGeom prst="rect">
            <a:avLst/>
          </a:prstGeom>
        </p:spPr>
        <p:txBody>
          <a:bodyPr/>
          <a:lstStyle/>
          <a:p>
            <a:r>
              <a:rPr lang="en-US" altLang="zh-CN" smtClean="0"/>
              <a:t>1</a:t>
            </a:r>
            <a:r>
              <a:rPr dirty="0" smtClean="0"/>
              <a:t>、招标投标活动的基本原则是什么？</a:t>
            </a:r>
          </a:p>
          <a:p>
            <a:r>
              <a:rPr lang="en-US" altLang="zh-CN" smtClean="0"/>
              <a:t>2</a:t>
            </a:r>
            <a:r>
              <a:rPr dirty="0" smtClean="0"/>
              <a:t>、建筑市场的主体是什么？客体是什么？</a:t>
            </a:r>
          </a:p>
          <a:p>
            <a:r>
              <a:rPr lang="en-US" altLang="zh-CN" smtClean="0"/>
              <a:t>3</a:t>
            </a:r>
            <a:r>
              <a:rPr dirty="0" smtClean="0"/>
              <a:t>、勘察设计企业的专业资质、施工总承包企业的资质、施工专业承包企业的资质和监理企业的资质等级各分为几级？</a:t>
            </a:r>
          </a:p>
          <a:p>
            <a:endParaRPr lang="en-US" altLang="zh-CN"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idx="4294967295"/>
          </p:nvPr>
        </p:nvSpPr>
        <p:spPr>
          <a:xfrm>
            <a:off x="1004888" y="65088"/>
            <a:ext cx="8139112" cy="596900"/>
          </a:xfrm>
          <a:prstGeom prst="rect">
            <a:avLst/>
          </a:prstGeom>
        </p:spPr>
        <p:txBody>
          <a:bodyPr/>
          <a:lstStyle/>
          <a:p>
            <a:r>
              <a:rPr lang="zh-CN" altLang="en-US" smtClean="0"/>
              <a:t>作业</a:t>
            </a:r>
          </a:p>
        </p:txBody>
      </p:sp>
      <p:sp>
        <p:nvSpPr>
          <p:cNvPr id="45059" name="Rectangle 3"/>
          <p:cNvSpPr>
            <a:spLocks noGrp="1" noChangeArrowheads="1"/>
          </p:cNvSpPr>
          <p:nvPr>
            <p:ph idx="4294967295"/>
          </p:nvPr>
        </p:nvSpPr>
        <p:spPr>
          <a:xfrm>
            <a:off x="1004888" y="850900"/>
            <a:ext cx="8139112" cy="3940175"/>
          </a:xfrm>
          <a:prstGeom prst="rect">
            <a:avLst/>
          </a:prstGeom>
        </p:spPr>
        <p:txBody>
          <a:bodyPr/>
          <a:lstStyle/>
          <a:p>
            <a:r>
              <a:rPr lang="en-US" altLang="zh-CN" dirty="0" smtClean="0"/>
              <a:t>4</a:t>
            </a:r>
            <a:r>
              <a:rPr dirty="0" smtClean="0"/>
              <a:t>、什么是招标代理机构？</a:t>
            </a:r>
          </a:p>
          <a:p>
            <a:r>
              <a:rPr lang="en-US" altLang="zh-CN" dirty="0" smtClean="0"/>
              <a:t>5</a:t>
            </a:r>
            <a:r>
              <a:rPr dirty="0" smtClean="0"/>
              <a:t>、招标代理机构应具备的条件是什么？</a:t>
            </a:r>
          </a:p>
          <a:p>
            <a:r>
              <a:rPr lang="en-US" altLang="zh-CN" dirty="0" smtClean="0"/>
              <a:t>6</a:t>
            </a:r>
            <a:r>
              <a:rPr dirty="0" smtClean="0"/>
              <a:t>、简述建设工程交易中心的</a:t>
            </a:r>
            <a:r>
              <a:rPr lang="zh-CN" altLang="en-US" dirty="0" smtClean="0"/>
              <a:t>程序</a:t>
            </a:r>
            <a:r>
              <a:rPr dirty="0" smtClean="0"/>
              <a:t>。</a:t>
            </a:r>
          </a:p>
          <a:p>
            <a:r>
              <a:rPr lang="en-US" altLang="zh-CN" dirty="0" smtClean="0"/>
              <a:t>7</a:t>
            </a:r>
            <a:r>
              <a:rPr dirty="0" smtClean="0"/>
              <a:t>、（  ）申请领取施工许可证。</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0">
            <a:hlinkClick r:id="rId2"/>
          </p:cNvPr>
          <p:cNvSpPr>
            <a:spLocks noChangeArrowheads="1"/>
          </p:cNvSpPr>
          <p:nvPr/>
        </p:nvSpPr>
        <p:spPr bwMode="auto">
          <a:xfrm>
            <a:off x="6515623" y="2878023"/>
            <a:ext cx="333008" cy="392906"/>
          </a:xfrm>
          <a:prstGeom prst="ellipse">
            <a:avLst/>
          </a:prstGeom>
          <a:solidFill>
            <a:srgbClr val="0079C5">
              <a:alpha val="0"/>
            </a:srgbClr>
          </a:solidFill>
          <a:ln w="33338">
            <a:noFill/>
            <a:miter lim="800000"/>
          </a:ln>
        </p:spPr>
        <p:txBody>
          <a:bodyPr lIns="68563" tIns="34281" rIns="68563" bIns="34281"/>
          <a:lstStyle/>
          <a:p>
            <a:pPr defTabSz="685800">
              <a:defRPr/>
            </a:pPr>
            <a:endParaRPr lang="zh-CN" altLang="en-US" sz="1350" dirty="0">
              <a:solidFill>
                <a:srgbClr val="000000"/>
              </a:solidFill>
              <a:latin typeface="微软雅黑" panose="020B0503020204020204" pitchFamily="34" charset="-122"/>
            </a:endParaRPr>
          </a:p>
        </p:txBody>
      </p:sp>
      <p:sp>
        <p:nvSpPr>
          <p:cNvPr id="5" name="Oval 61">
            <a:hlinkClick r:id="rId3"/>
          </p:cNvPr>
          <p:cNvSpPr>
            <a:spLocks noChangeArrowheads="1"/>
          </p:cNvSpPr>
          <p:nvPr/>
        </p:nvSpPr>
        <p:spPr bwMode="auto">
          <a:xfrm>
            <a:off x="6524594" y="3484346"/>
            <a:ext cx="315065" cy="391121"/>
          </a:xfrm>
          <a:prstGeom prst="ellipse">
            <a:avLst/>
          </a:prstGeom>
          <a:solidFill>
            <a:srgbClr val="0079C5">
              <a:alpha val="0"/>
            </a:srgbClr>
          </a:solidFill>
          <a:ln w="33338">
            <a:noFill/>
            <a:miter lim="800000"/>
          </a:ln>
        </p:spPr>
        <p:txBody>
          <a:bodyPr lIns="68563" tIns="34281" rIns="68563" bIns="34281"/>
          <a:lstStyle/>
          <a:p>
            <a:pPr defTabSz="685800">
              <a:defRPr/>
            </a:pPr>
            <a:endParaRPr lang="zh-CN" altLang="en-US" sz="1350" dirty="0">
              <a:solidFill>
                <a:srgbClr val="000000"/>
              </a:solidFill>
              <a:latin typeface="微软雅黑" panose="020B0503020204020204" pitchFamily="34" charset="-122"/>
            </a:endParaRPr>
          </a:p>
        </p:txBody>
      </p:sp>
      <p:sp>
        <p:nvSpPr>
          <p:cNvPr id="6" name="Line 33"/>
          <p:cNvSpPr>
            <a:spLocks noChangeShapeType="1"/>
          </p:cNvSpPr>
          <p:nvPr/>
        </p:nvSpPr>
        <p:spPr bwMode="auto">
          <a:xfrm flipV="1">
            <a:off x="7108497" y="2063632"/>
            <a:ext cx="1190" cy="2025254"/>
          </a:xfrm>
          <a:prstGeom prst="line">
            <a:avLst/>
          </a:prstGeom>
          <a:noFill/>
          <a:ln w="33338">
            <a:solidFill>
              <a:srgbClr val="FFFFFF"/>
            </a:solidFill>
            <a:miter lim="800000"/>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7" name="Line 5"/>
          <p:cNvSpPr>
            <a:spLocks noChangeShapeType="1"/>
          </p:cNvSpPr>
          <p:nvPr/>
        </p:nvSpPr>
        <p:spPr bwMode="auto">
          <a:xfrm>
            <a:off x="1" y="3756703"/>
            <a:ext cx="3482249" cy="0"/>
          </a:xfrm>
          <a:prstGeom prst="line">
            <a:avLst/>
          </a:prstGeom>
          <a:noFill/>
          <a:ln w="33338">
            <a:solidFill>
              <a:srgbClr val="FFFFFF"/>
            </a:solidFill>
            <a:miter lim="800000"/>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8" name="Line 19"/>
          <p:cNvSpPr>
            <a:spLocks noChangeShapeType="1"/>
          </p:cNvSpPr>
          <p:nvPr/>
        </p:nvSpPr>
        <p:spPr bwMode="auto">
          <a:xfrm flipH="1">
            <a:off x="3482250" y="2865520"/>
            <a:ext cx="150019" cy="891183"/>
          </a:xfrm>
          <a:prstGeom prst="line">
            <a:avLst/>
          </a:prstGeom>
          <a:noFill/>
          <a:ln w="33338">
            <a:solidFill>
              <a:schemeClr val="bg1"/>
            </a:solidFill>
            <a:miter lim="800000"/>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0" name="Line 21"/>
          <p:cNvSpPr>
            <a:spLocks noChangeShapeType="1"/>
          </p:cNvSpPr>
          <p:nvPr/>
        </p:nvSpPr>
        <p:spPr bwMode="auto">
          <a:xfrm>
            <a:off x="4391885" y="2731573"/>
            <a:ext cx="5954" cy="1354634"/>
          </a:xfrm>
          <a:prstGeom prst="line">
            <a:avLst/>
          </a:prstGeom>
          <a:noFill/>
          <a:ln w="33338">
            <a:solidFill>
              <a:schemeClr val="bg1"/>
            </a:solidFill>
            <a:miter lim="800000"/>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1" name="Oval 22"/>
          <p:cNvSpPr>
            <a:spLocks noChangeArrowheads="1"/>
          </p:cNvSpPr>
          <p:nvPr/>
        </p:nvSpPr>
        <p:spPr bwMode="auto">
          <a:xfrm>
            <a:off x="6448632" y="897564"/>
            <a:ext cx="1201115" cy="1166069"/>
          </a:xfrm>
          <a:prstGeom prst="ellipse">
            <a:avLst/>
          </a:prstGeom>
          <a:noFill/>
          <a:ln w="33338">
            <a:solidFill>
              <a:srgbClr val="FFFFFF"/>
            </a:solidFill>
            <a:miter lim="800000"/>
          </a:ln>
        </p:spPr>
        <p:txBody>
          <a:bodyPr lIns="68563" tIns="34281" rIns="68563" bIns="34281"/>
          <a:lstStyle/>
          <a:p>
            <a:pPr defTabSz="685800">
              <a:defRPr/>
            </a:pPr>
            <a:endParaRPr lang="zh-CN" altLang="en-US" sz="1500" b="1" dirty="0">
              <a:solidFill>
                <a:prstClr val="white"/>
              </a:solidFill>
              <a:latin typeface="微软雅黑" panose="020B0503020204020204" pitchFamily="34" charset="-122"/>
              <a:ea typeface="微软雅黑" panose="020B0503020204020204" pitchFamily="34" charset="-122"/>
            </a:endParaRPr>
          </a:p>
        </p:txBody>
      </p:sp>
      <p:sp>
        <p:nvSpPr>
          <p:cNvPr id="12" name="Freeform 11"/>
          <p:cNvSpPr/>
          <p:nvPr/>
        </p:nvSpPr>
        <p:spPr bwMode="auto">
          <a:xfrm>
            <a:off x="2905990" y="2863732"/>
            <a:ext cx="735806" cy="149126"/>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3" name="Freeform 13"/>
          <p:cNvSpPr/>
          <p:nvPr/>
        </p:nvSpPr>
        <p:spPr bwMode="auto">
          <a:xfrm>
            <a:off x="3617980" y="2654780"/>
            <a:ext cx="1175147" cy="232172"/>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4" name="Freeform 15"/>
          <p:cNvSpPr/>
          <p:nvPr/>
        </p:nvSpPr>
        <p:spPr bwMode="auto">
          <a:xfrm>
            <a:off x="2985762" y="1519815"/>
            <a:ext cx="1906190" cy="634008"/>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5" name="Freeform 16"/>
          <p:cNvSpPr/>
          <p:nvPr/>
        </p:nvSpPr>
        <p:spPr bwMode="auto">
          <a:xfrm>
            <a:off x="2744060" y="2144002"/>
            <a:ext cx="244079" cy="892969"/>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6" name="Freeform 17"/>
          <p:cNvSpPr/>
          <p:nvPr/>
        </p:nvSpPr>
        <p:spPr bwMode="auto">
          <a:xfrm>
            <a:off x="4795508" y="1524280"/>
            <a:ext cx="981075" cy="1146572"/>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7" name="Line 51"/>
          <p:cNvSpPr>
            <a:spLocks noChangeShapeType="1"/>
          </p:cNvSpPr>
          <p:nvPr/>
        </p:nvSpPr>
        <p:spPr bwMode="auto">
          <a:xfrm>
            <a:off x="4387124" y="4084422"/>
            <a:ext cx="2721372" cy="0"/>
          </a:xfrm>
          <a:prstGeom prst="line">
            <a:avLst/>
          </a:prstGeom>
          <a:noFill/>
          <a:ln w="33338">
            <a:solidFill>
              <a:srgbClr val="FFFFFF"/>
            </a:solidFill>
            <a:miter lim="800000"/>
          </a:ln>
        </p:spPr>
        <p:txBody>
          <a:bodyPr lIns="68563" tIns="34281" rIns="68563" bIns="34281"/>
          <a:lstStyle/>
          <a:p>
            <a:pPr defTabSz="685800">
              <a:defRPr/>
            </a:pPr>
            <a:endParaRPr lang="zh-CN" altLang="en-US" sz="1350" dirty="0">
              <a:solidFill>
                <a:srgbClr val="FFFFFF"/>
              </a:solidFill>
              <a:latin typeface="微软雅黑" panose="020B0503020204020204" pitchFamily="34" charset="-122"/>
            </a:endParaRPr>
          </a:p>
        </p:txBody>
      </p:sp>
      <p:sp>
        <p:nvSpPr>
          <p:cNvPr id="18" name="TextBox 17"/>
          <p:cNvSpPr txBox="1"/>
          <p:nvPr/>
        </p:nvSpPr>
        <p:spPr>
          <a:xfrm rot="20445248">
            <a:off x="3072114" y="1928070"/>
            <a:ext cx="2215957" cy="692479"/>
          </a:xfrm>
          <a:prstGeom prst="rect">
            <a:avLst/>
          </a:prstGeom>
          <a:noFill/>
        </p:spPr>
        <p:txBody>
          <a:bodyPr wrap="none" lIns="68563" tIns="34281" rIns="68563" bIns="34281">
            <a:spAutoFit/>
          </a:bodyPr>
          <a:lstStyle/>
          <a:p>
            <a:pPr defTabSz="685800">
              <a:defRPr/>
            </a:pPr>
            <a:r>
              <a:rPr lang="zh-CN" altLang="en-US" sz="4050" b="1" dirty="0">
                <a:solidFill>
                  <a:srgbClr val="FFFFFF"/>
                </a:solidFill>
                <a:latin typeface="微软雅黑" panose="020B0503020204020204" pitchFamily="34" charset="-122"/>
                <a:ea typeface="微软雅黑" panose="020B0503020204020204" pitchFamily="34" charset="-122"/>
              </a:rPr>
              <a:t>谢谢观看</a:t>
            </a:r>
          </a:p>
        </p:txBody>
      </p:sp>
      <p:sp>
        <p:nvSpPr>
          <p:cNvPr id="19" name="TextBox 18"/>
          <p:cNvSpPr txBox="1"/>
          <p:nvPr/>
        </p:nvSpPr>
        <p:spPr>
          <a:xfrm>
            <a:off x="6524108" y="1089013"/>
            <a:ext cx="1075632" cy="1200329"/>
          </a:xfrm>
          <a:prstGeom prst="rect">
            <a:avLst/>
          </a:prstGeom>
          <a:noFill/>
        </p:spPr>
        <p:txBody>
          <a:bodyPr wrap="square" rtlCol="0">
            <a:spAutoFit/>
          </a:bodyPr>
          <a:lstStyle/>
          <a:p>
            <a:pPr algn="ctr" defTabSz="685800" fontAlgn="auto">
              <a:spcBef>
                <a:spcPts val="0"/>
              </a:spcBef>
              <a:spcAft>
                <a:spcPts val="0"/>
              </a:spcAft>
              <a:defRPr/>
            </a:pPr>
            <a:r>
              <a:rPr lang="zh-CN" altLang="en-US" b="1" dirty="0">
                <a:solidFill>
                  <a:prstClr val="white"/>
                </a:solidFill>
                <a:latin typeface="Calibri"/>
              </a:rPr>
              <a:t>工程招投标与合同管理</a:t>
            </a:r>
          </a:p>
        </p:txBody>
      </p:sp>
    </p:spTree>
    <p:extLst>
      <p:ext uri="{BB962C8B-B14F-4D97-AF65-F5344CB8AC3E}">
        <p14:creationId xmlns:p14="http://schemas.microsoft.com/office/powerpoint/2010/main" val="3156445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left)">
                                      <p:cBhvr>
                                        <p:cTn id="39" dur="500"/>
                                        <p:tgtEl>
                                          <p:spTgt spid="18">
                                            <p:txEl>
                                              <p:pRg st="0" end="0"/>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500"/>
                            </p:stCondLst>
                            <p:childTnLst>
                              <p:par>
                                <p:cTn id="49" presetID="17" presetClass="entr" presetSubtype="1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MH_Others_1"/>
          <p:cNvSpPr/>
          <p:nvPr>
            <p:custDataLst>
              <p:tags r:id="rId2"/>
            </p:custDataLst>
          </p:nvPr>
        </p:nvSpPr>
        <p:spPr>
          <a:xfrm>
            <a:off x="2381250" y="715963"/>
            <a:ext cx="73025" cy="4427537"/>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88" name="MH_Others_2"/>
          <p:cNvSpPr/>
          <p:nvPr>
            <p:custDataLst>
              <p:tags r:id="rId3"/>
            </p:custDataLst>
          </p:nvPr>
        </p:nvSpPr>
        <p:spPr>
          <a:xfrm>
            <a:off x="1758725" y="252768"/>
            <a:ext cx="1318304" cy="98872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6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sp>
        <p:nvSpPr>
          <p:cNvPr id="86" name="MH_Number_1"/>
          <p:cNvSpPr/>
          <p:nvPr>
            <p:custDataLst>
              <p:tags r:id="rId4"/>
            </p:custDataLst>
          </p:nvPr>
        </p:nvSpPr>
        <p:spPr>
          <a:xfrm>
            <a:off x="2244725" y="15748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latin typeface="+mj-ea"/>
                <a:ea typeface="+mj-ea"/>
                <a:cs typeface="Arial" panose="020B0604020202020204" pitchFamily="34" charset="0"/>
              </a:rPr>
              <a:t>1</a:t>
            </a:r>
            <a:endParaRPr lang="zh-CN" altLang="en-US" dirty="0">
              <a:solidFill>
                <a:srgbClr val="FFFFFF"/>
              </a:solidFill>
              <a:latin typeface="+mj-ea"/>
              <a:ea typeface="+mj-ea"/>
              <a:cs typeface="Arial" panose="020B0604020202020204" pitchFamily="34" charset="0"/>
            </a:endParaRPr>
          </a:p>
        </p:txBody>
      </p:sp>
      <p:sp>
        <p:nvSpPr>
          <p:cNvPr id="23" name="MH_Entry_1"/>
          <p:cNvSpPr txBox="1"/>
          <p:nvPr>
            <p:custDataLst>
              <p:tags r:id="rId5"/>
            </p:custDataLst>
          </p:nvPr>
        </p:nvSpPr>
        <p:spPr>
          <a:xfrm>
            <a:off x="3024188" y="1538288"/>
            <a:ext cx="5343525" cy="331787"/>
          </a:xfrm>
          <a:prstGeom prst="rect">
            <a:avLst/>
          </a:prstGeom>
          <a:noFill/>
        </p:spPr>
        <p:txBody>
          <a:bodyPr lIns="0" tIns="0" rIns="0" bIns="0" anchor="ctr">
            <a:normAutofit/>
          </a:bodyPr>
          <a:lstStyle>
            <a:defPPr>
              <a:defRPr lang="zh-CN"/>
            </a:defPPr>
            <a:lvl1pPr>
              <a:defRPr spc="200">
                <a:solidFill>
                  <a:schemeClr val="tx1">
                    <a:lumMod val="65000"/>
                    <a:lumOff val="35000"/>
                  </a:schemeClr>
                </a:solidFill>
              </a:defRPr>
            </a:lvl1pPr>
          </a:lstStyle>
          <a:p>
            <a:pPr>
              <a:defRPr/>
            </a:pPr>
            <a:r>
              <a:rPr lang="zh-CN" altLang="en-US" b="1" dirty="0" smtClean="0">
                <a:latin typeface="+mj-ea"/>
                <a:ea typeface="+mj-ea"/>
              </a:rPr>
              <a:t>工程招投标与建筑市场</a:t>
            </a:r>
            <a:endParaRPr lang="zh-CN" altLang="en-US" b="1" dirty="0">
              <a:latin typeface="+mj-ea"/>
              <a:ea typeface="+mj-ea"/>
            </a:endParaRPr>
          </a:p>
        </p:txBody>
      </p:sp>
      <p:sp>
        <p:nvSpPr>
          <p:cNvPr id="114" name="MH_Number_2"/>
          <p:cNvSpPr/>
          <p:nvPr>
            <p:custDataLst>
              <p:tags r:id="rId6"/>
            </p:custDataLst>
          </p:nvPr>
        </p:nvSpPr>
        <p:spPr>
          <a:xfrm>
            <a:off x="2244725" y="20097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latin typeface="+mj-ea"/>
                <a:ea typeface="+mj-ea"/>
                <a:cs typeface="Arial" panose="020B0604020202020204" pitchFamily="34" charset="0"/>
              </a:rPr>
              <a:t>2</a:t>
            </a:r>
            <a:endParaRPr lang="zh-CN" altLang="en-US" dirty="0">
              <a:solidFill>
                <a:srgbClr val="FFFFFF"/>
              </a:solidFill>
              <a:latin typeface="+mj-ea"/>
              <a:ea typeface="+mj-ea"/>
              <a:cs typeface="Arial" panose="020B0604020202020204" pitchFamily="34" charset="0"/>
            </a:endParaRPr>
          </a:p>
        </p:txBody>
      </p:sp>
      <p:sp>
        <p:nvSpPr>
          <p:cNvPr id="115" name="MH_Entry_2"/>
          <p:cNvSpPr txBox="1"/>
          <p:nvPr>
            <p:custDataLst>
              <p:tags r:id="rId7"/>
            </p:custDataLst>
          </p:nvPr>
        </p:nvSpPr>
        <p:spPr>
          <a:xfrm>
            <a:off x="3024188" y="1973263"/>
            <a:ext cx="5343525" cy="331787"/>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mj-ea"/>
                <a:ea typeface="+mj-ea"/>
              </a:rPr>
              <a:t>建设工程招标</a:t>
            </a:r>
            <a:endParaRPr lang="zh-CN" altLang="en-US">
              <a:latin typeface="+mj-ea"/>
              <a:ea typeface="+mj-ea"/>
            </a:endParaRPr>
          </a:p>
        </p:txBody>
      </p:sp>
      <p:sp>
        <p:nvSpPr>
          <p:cNvPr id="117" name="MH_Number_3"/>
          <p:cNvSpPr/>
          <p:nvPr>
            <p:custDataLst>
              <p:tags r:id="rId8"/>
            </p:custDataLst>
          </p:nvPr>
        </p:nvSpPr>
        <p:spPr>
          <a:xfrm>
            <a:off x="2244725" y="24447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latin typeface="+mj-ea"/>
                <a:ea typeface="+mj-ea"/>
                <a:cs typeface="Arial" panose="020B0604020202020204" pitchFamily="34" charset="0"/>
              </a:rPr>
              <a:t>3</a:t>
            </a:r>
            <a:endParaRPr lang="zh-CN" altLang="en-US" dirty="0">
              <a:solidFill>
                <a:srgbClr val="FFFFFF"/>
              </a:solidFill>
              <a:latin typeface="+mj-ea"/>
              <a:ea typeface="+mj-ea"/>
              <a:cs typeface="Arial" panose="020B0604020202020204" pitchFamily="34" charset="0"/>
            </a:endParaRPr>
          </a:p>
        </p:txBody>
      </p:sp>
      <p:sp>
        <p:nvSpPr>
          <p:cNvPr id="118" name="MH_Entry_3"/>
          <p:cNvSpPr txBox="1"/>
          <p:nvPr>
            <p:custDataLst>
              <p:tags r:id="rId9"/>
            </p:custDataLst>
          </p:nvPr>
        </p:nvSpPr>
        <p:spPr>
          <a:xfrm>
            <a:off x="3024188" y="2408238"/>
            <a:ext cx="5343525" cy="331787"/>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mj-ea"/>
                <a:ea typeface="+mj-ea"/>
              </a:rPr>
              <a:t>建设工程投标</a:t>
            </a:r>
            <a:endParaRPr lang="zh-CN" altLang="en-US">
              <a:latin typeface="+mj-ea"/>
              <a:ea typeface="+mj-ea"/>
            </a:endParaRPr>
          </a:p>
        </p:txBody>
      </p:sp>
      <p:sp>
        <p:nvSpPr>
          <p:cNvPr id="120" name="MH_Number_4"/>
          <p:cNvSpPr/>
          <p:nvPr>
            <p:custDataLst>
              <p:tags r:id="rId10"/>
            </p:custDataLst>
          </p:nvPr>
        </p:nvSpPr>
        <p:spPr>
          <a:xfrm>
            <a:off x="2244725" y="287972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latin typeface="+mj-ea"/>
                <a:ea typeface="+mj-ea"/>
                <a:cs typeface="Arial" panose="020B0604020202020204" pitchFamily="34" charset="0"/>
              </a:rPr>
              <a:t>4</a:t>
            </a:r>
            <a:endParaRPr lang="zh-CN" altLang="en-US" dirty="0">
              <a:solidFill>
                <a:srgbClr val="FFFFFF"/>
              </a:solidFill>
              <a:latin typeface="+mj-ea"/>
              <a:ea typeface="+mj-ea"/>
              <a:cs typeface="Arial" panose="020B0604020202020204" pitchFamily="34" charset="0"/>
            </a:endParaRPr>
          </a:p>
        </p:txBody>
      </p:sp>
      <p:sp>
        <p:nvSpPr>
          <p:cNvPr id="121" name="MH_Entry_4"/>
          <p:cNvSpPr txBox="1"/>
          <p:nvPr>
            <p:custDataLst>
              <p:tags r:id="rId11"/>
            </p:custDataLst>
          </p:nvPr>
        </p:nvSpPr>
        <p:spPr>
          <a:xfrm>
            <a:off x="3024188" y="2843213"/>
            <a:ext cx="5343525" cy="331787"/>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mj-ea"/>
                <a:ea typeface="+mj-ea"/>
              </a:rPr>
              <a:t>建设工程开标、评标与定标</a:t>
            </a:r>
            <a:endParaRPr lang="zh-CN" altLang="en-US">
              <a:latin typeface="+mj-ea"/>
              <a:ea typeface="+mj-ea"/>
            </a:endParaRPr>
          </a:p>
        </p:txBody>
      </p:sp>
      <p:sp>
        <p:nvSpPr>
          <p:cNvPr id="123" name="MH_Number_5"/>
          <p:cNvSpPr/>
          <p:nvPr>
            <p:custDataLst>
              <p:tags r:id="rId12"/>
            </p:custDataLst>
          </p:nvPr>
        </p:nvSpPr>
        <p:spPr>
          <a:xfrm>
            <a:off x="2244725" y="33147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latin typeface="+mj-ea"/>
                <a:ea typeface="+mj-ea"/>
                <a:cs typeface="Arial" panose="020B0604020202020204" pitchFamily="34" charset="0"/>
              </a:rPr>
              <a:t>5</a:t>
            </a:r>
            <a:endParaRPr lang="zh-CN" altLang="en-US" dirty="0">
              <a:solidFill>
                <a:srgbClr val="FFFFFF"/>
              </a:solidFill>
              <a:latin typeface="+mj-ea"/>
              <a:ea typeface="+mj-ea"/>
              <a:cs typeface="Arial" panose="020B0604020202020204" pitchFamily="34" charset="0"/>
            </a:endParaRPr>
          </a:p>
        </p:txBody>
      </p:sp>
      <p:sp>
        <p:nvSpPr>
          <p:cNvPr id="124" name="MH_Entry_5"/>
          <p:cNvSpPr txBox="1"/>
          <p:nvPr>
            <p:custDataLst>
              <p:tags r:id="rId13"/>
            </p:custDataLst>
          </p:nvPr>
        </p:nvSpPr>
        <p:spPr>
          <a:xfrm>
            <a:off x="3024188" y="3278188"/>
            <a:ext cx="5343525" cy="331787"/>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mj-ea"/>
                <a:ea typeface="+mj-ea"/>
              </a:rPr>
              <a:t>建设工程施工合同管理</a:t>
            </a:r>
            <a:endParaRPr lang="zh-CN" altLang="en-US">
              <a:latin typeface="+mj-ea"/>
              <a:ea typeface="+mj-ea"/>
            </a:endParaRPr>
          </a:p>
        </p:txBody>
      </p:sp>
      <p:sp>
        <p:nvSpPr>
          <p:cNvPr id="126" name="MH_Number_6"/>
          <p:cNvSpPr/>
          <p:nvPr>
            <p:custDataLst>
              <p:tags r:id="rId14"/>
            </p:custDataLst>
          </p:nvPr>
        </p:nvSpPr>
        <p:spPr>
          <a:xfrm>
            <a:off x="2244725" y="37496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latin typeface="+mj-ea"/>
                <a:ea typeface="+mj-ea"/>
                <a:cs typeface="Arial" panose="020B0604020202020204" pitchFamily="34" charset="0"/>
              </a:rPr>
              <a:t>6</a:t>
            </a:r>
            <a:endParaRPr lang="zh-CN" altLang="en-US" dirty="0">
              <a:solidFill>
                <a:srgbClr val="FFFFFF"/>
              </a:solidFill>
              <a:latin typeface="+mj-ea"/>
              <a:ea typeface="+mj-ea"/>
              <a:cs typeface="Arial" panose="020B0604020202020204" pitchFamily="34" charset="0"/>
            </a:endParaRPr>
          </a:p>
        </p:txBody>
      </p:sp>
      <p:sp>
        <p:nvSpPr>
          <p:cNvPr id="127" name="MH_Entry_6"/>
          <p:cNvSpPr txBox="1"/>
          <p:nvPr>
            <p:custDataLst>
              <p:tags r:id="rId15"/>
            </p:custDataLst>
          </p:nvPr>
        </p:nvSpPr>
        <p:spPr>
          <a:xfrm>
            <a:off x="3024188" y="3713163"/>
            <a:ext cx="5343525" cy="331787"/>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zh-CN" altLang="en-US" smtClean="0">
                <a:latin typeface="+mj-ea"/>
                <a:ea typeface="+mj-ea"/>
              </a:rPr>
              <a:t>建设工程监理合同管理</a:t>
            </a:r>
            <a:endParaRPr lang="zh-CN" altLang="en-US">
              <a:latin typeface="+mj-ea"/>
              <a:ea typeface="+mj-ea"/>
            </a:endParaRPr>
          </a:p>
        </p:txBody>
      </p:sp>
      <p:sp>
        <p:nvSpPr>
          <p:cNvPr id="129" name="MH_Number_7"/>
          <p:cNvSpPr/>
          <p:nvPr>
            <p:custDataLst>
              <p:tags r:id="rId16"/>
            </p:custDataLst>
          </p:nvPr>
        </p:nvSpPr>
        <p:spPr>
          <a:xfrm>
            <a:off x="2244725" y="41846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dirty="0">
                <a:solidFill>
                  <a:srgbClr val="FFFFFF"/>
                </a:solidFill>
                <a:latin typeface="+mj-ea"/>
                <a:ea typeface="+mj-ea"/>
                <a:cs typeface="Arial" panose="020B0604020202020204" pitchFamily="34" charset="0"/>
              </a:rPr>
              <a:t>7</a:t>
            </a:r>
            <a:endParaRPr lang="zh-CN" altLang="en-US" dirty="0">
              <a:solidFill>
                <a:srgbClr val="FFFFFF"/>
              </a:solidFill>
              <a:latin typeface="+mj-ea"/>
              <a:ea typeface="+mj-ea"/>
              <a:cs typeface="Arial" panose="020B0604020202020204" pitchFamily="34" charset="0"/>
            </a:endParaRPr>
          </a:p>
        </p:txBody>
      </p:sp>
      <p:sp>
        <p:nvSpPr>
          <p:cNvPr id="130" name="MH_Entry_7"/>
          <p:cNvSpPr txBox="1"/>
          <p:nvPr>
            <p:custDataLst>
              <p:tags r:id="rId17"/>
            </p:custDataLst>
          </p:nvPr>
        </p:nvSpPr>
        <p:spPr>
          <a:xfrm>
            <a:off x="3024188" y="4148138"/>
            <a:ext cx="5343525" cy="331787"/>
          </a:xfrm>
          <a:prstGeom prst="rect">
            <a:avLst/>
          </a:prstGeom>
          <a:noFill/>
        </p:spPr>
        <p:txBody>
          <a:bodyPr lIns="0" tIns="0" rIns="0" bIns="0" anchor="ctr">
            <a:normAutofit/>
          </a:bodyPr>
          <a:lstStyle>
            <a:defPPr>
              <a:defRPr lang="zh-CN"/>
            </a:defPPr>
            <a:lvl1pPr>
              <a:defRPr sz="1600" spc="200">
                <a:solidFill>
                  <a:srgbClr val="C0C0C0"/>
                </a:solidFill>
              </a:defRPr>
            </a:lvl1pPr>
          </a:lstStyle>
          <a:p>
            <a:pPr>
              <a:defRPr/>
            </a:pPr>
            <a:r>
              <a:rPr lang="en-US" altLang="zh-CN" smtClean="0">
                <a:latin typeface="+mj-ea"/>
                <a:ea typeface="+mj-ea"/>
              </a:rPr>
              <a:t>FIDIC</a:t>
            </a:r>
            <a:r>
              <a:rPr lang="zh-CN" altLang="en-US" smtClean="0">
                <a:latin typeface="+mj-ea"/>
                <a:ea typeface="+mj-ea"/>
              </a:rPr>
              <a:t>施工合同条件简介</a:t>
            </a:r>
            <a:endParaRPr lang="zh-CN" altLang="en-US">
              <a:latin typeface="+mj-ea"/>
              <a:ea typeface="+mj-ea"/>
            </a:endParaRPr>
          </a:p>
        </p:txBody>
      </p:sp>
      <p:sp>
        <p:nvSpPr>
          <p:cNvPr id="25" name="MH_Others_3"/>
          <p:cNvSpPr/>
          <p:nvPr>
            <p:custDataLst>
              <p:tags r:id="rId18"/>
            </p:custDataLst>
          </p:nvPr>
        </p:nvSpPr>
        <p:spPr>
          <a:xfrm rot="5400000">
            <a:off x="2633663" y="16541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latin typeface="+mj-ea"/>
              <a:ea typeface="+mj-ea"/>
            </a:endParaRPr>
          </a:p>
        </p:txBody>
      </p:sp>
      <p:sp>
        <p:nvSpPr>
          <p:cNvPr id="138" name="MH_Others_4"/>
          <p:cNvSpPr/>
          <p:nvPr>
            <p:custDataLst>
              <p:tags r:id="rId19"/>
            </p:custDataLst>
          </p:nvPr>
        </p:nvSpPr>
        <p:spPr>
          <a:xfrm rot="5400000">
            <a:off x="2633663" y="20891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latin typeface="+mj-ea"/>
              <a:ea typeface="+mj-ea"/>
            </a:endParaRPr>
          </a:p>
        </p:txBody>
      </p:sp>
      <p:sp>
        <p:nvSpPr>
          <p:cNvPr id="139" name="MH_Others_5"/>
          <p:cNvSpPr/>
          <p:nvPr>
            <p:custDataLst>
              <p:tags r:id="rId20"/>
            </p:custDataLst>
          </p:nvPr>
        </p:nvSpPr>
        <p:spPr>
          <a:xfrm rot="5400000">
            <a:off x="2633663" y="25241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latin typeface="+mj-ea"/>
              <a:ea typeface="+mj-ea"/>
            </a:endParaRPr>
          </a:p>
        </p:txBody>
      </p:sp>
      <p:sp>
        <p:nvSpPr>
          <p:cNvPr id="140" name="MH_Others_6"/>
          <p:cNvSpPr/>
          <p:nvPr>
            <p:custDataLst>
              <p:tags r:id="rId21"/>
            </p:custDataLst>
          </p:nvPr>
        </p:nvSpPr>
        <p:spPr>
          <a:xfrm rot="5400000">
            <a:off x="2633663" y="295910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latin typeface="+mj-ea"/>
              <a:ea typeface="+mj-ea"/>
            </a:endParaRPr>
          </a:p>
        </p:txBody>
      </p:sp>
      <p:sp>
        <p:nvSpPr>
          <p:cNvPr id="141" name="MH_Others_7"/>
          <p:cNvSpPr/>
          <p:nvPr>
            <p:custDataLst>
              <p:tags r:id="rId22"/>
            </p:custDataLst>
          </p:nvPr>
        </p:nvSpPr>
        <p:spPr>
          <a:xfrm rot="5400000">
            <a:off x="2633663" y="33940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latin typeface="+mj-ea"/>
              <a:ea typeface="+mj-ea"/>
            </a:endParaRPr>
          </a:p>
        </p:txBody>
      </p:sp>
      <p:sp>
        <p:nvSpPr>
          <p:cNvPr id="142" name="MH_Others_8"/>
          <p:cNvSpPr/>
          <p:nvPr>
            <p:custDataLst>
              <p:tags r:id="rId23"/>
            </p:custDataLst>
          </p:nvPr>
        </p:nvSpPr>
        <p:spPr>
          <a:xfrm rot="5400000">
            <a:off x="2633663" y="38290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latin typeface="+mj-ea"/>
              <a:ea typeface="+mj-ea"/>
            </a:endParaRPr>
          </a:p>
        </p:txBody>
      </p:sp>
      <p:sp>
        <p:nvSpPr>
          <p:cNvPr id="143" name="MH_Others_9"/>
          <p:cNvSpPr/>
          <p:nvPr>
            <p:custDataLst>
              <p:tags r:id="rId24"/>
            </p:custDataLst>
          </p:nvPr>
        </p:nvSpPr>
        <p:spPr>
          <a:xfrm rot="5400000">
            <a:off x="2633663" y="42640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latin typeface="+mj-ea"/>
              <a:ea typeface="+mj-ea"/>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MH_Others_1"/>
          <p:cNvSpPr/>
          <p:nvPr>
            <p:custDataLst>
              <p:tags r:id="rId2"/>
            </p:custDataLst>
          </p:nvPr>
        </p:nvSpPr>
        <p:spPr>
          <a:xfrm>
            <a:off x="2114550" y="1824038"/>
            <a:ext cx="2044700" cy="1533525"/>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endParaRPr>
          </a:p>
        </p:txBody>
      </p:sp>
      <p:sp>
        <p:nvSpPr>
          <p:cNvPr id="3" name="MH_Others_2"/>
          <p:cNvSpPr/>
          <p:nvPr>
            <p:custDataLst>
              <p:tags r:id="rId3"/>
            </p:custDataLst>
          </p:nvPr>
        </p:nvSpPr>
        <p:spPr>
          <a:xfrm>
            <a:off x="1298575" y="1206500"/>
            <a:ext cx="3722688" cy="2792413"/>
          </a:xfrm>
          <a:prstGeom prst="ellipse">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endParaRPr>
          </a:p>
        </p:txBody>
      </p:sp>
      <p:sp>
        <p:nvSpPr>
          <p:cNvPr id="4" name="MH_Others_3"/>
          <p:cNvSpPr/>
          <p:nvPr>
            <p:custDataLst>
              <p:tags r:id="rId4"/>
            </p:custDataLst>
          </p:nvPr>
        </p:nvSpPr>
        <p:spPr>
          <a:xfrm>
            <a:off x="2255838" y="1944688"/>
            <a:ext cx="1744662" cy="1308100"/>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55000" lnSpcReduction="20000"/>
          </a:bodyPr>
          <a:lstStyle/>
          <a:p>
            <a:pPr>
              <a:defRPr/>
            </a:pPr>
            <a:r>
              <a:rPr lang="zh-CN" altLang="en-US" sz="4400" b="1" dirty="0">
                <a:latin typeface="+mj-ea"/>
              </a:rPr>
              <a:t>工程招投标与建筑市场</a:t>
            </a:r>
          </a:p>
        </p:txBody>
      </p:sp>
      <p:sp>
        <p:nvSpPr>
          <p:cNvPr id="7" name="MH_Entry_1"/>
          <p:cNvSpPr>
            <a:spLocks noChangeArrowheads="1"/>
          </p:cNvSpPr>
          <p:nvPr>
            <p:custDataLst>
              <p:tags r:id="rId5"/>
            </p:custDataLst>
          </p:nvPr>
        </p:nvSpPr>
        <p:spPr bwMode="auto">
          <a:xfrm>
            <a:off x="4586288" y="1000125"/>
            <a:ext cx="35782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2000">
                <a:solidFill>
                  <a:schemeClr val="tx1">
                    <a:lumMod val="75000"/>
                    <a:lumOff val="25000"/>
                  </a:schemeClr>
                </a:solidFill>
                <a:latin typeface="+mn-lt"/>
                <a:ea typeface="+mn-ea"/>
              </a:rPr>
              <a:t>学习工程招投标基础知识</a:t>
            </a:r>
            <a:endParaRPr lang="zh-CN" altLang="en-US" sz="2000" dirty="0">
              <a:solidFill>
                <a:schemeClr val="tx1">
                  <a:lumMod val="75000"/>
                  <a:lumOff val="25000"/>
                </a:schemeClr>
              </a:solidFill>
              <a:latin typeface="+mn-lt"/>
              <a:ea typeface="+mn-ea"/>
            </a:endParaRPr>
          </a:p>
        </p:txBody>
      </p:sp>
      <p:sp>
        <p:nvSpPr>
          <p:cNvPr id="8" name="MH_Entry_2"/>
          <p:cNvSpPr>
            <a:spLocks noChangeArrowheads="1"/>
          </p:cNvSpPr>
          <p:nvPr>
            <p:custDataLst>
              <p:tags r:id="rId6"/>
            </p:custDataLst>
          </p:nvPr>
        </p:nvSpPr>
        <p:spPr bwMode="auto">
          <a:xfrm>
            <a:off x="5402263" y="1809750"/>
            <a:ext cx="298291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1600">
                <a:solidFill>
                  <a:srgbClr val="A3A3A3"/>
                </a:solidFill>
                <a:latin typeface="+mn-lt"/>
                <a:ea typeface="+mn-ea"/>
              </a:rPr>
              <a:t>认识建筑市场</a:t>
            </a:r>
            <a:endParaRPr lang="zh-CN" altLang="en-US" sz="1600" dirty="0">
              <a:solidFill>
                <a:srgbClr val="A3A3A3"/>
              </a:solidFill>
              <a:latin typeface="+mn-lt"/>
              <a:ea typeface="+mn-ea"/>
            </a:endParaRPr>
          </a:p>
        </p:txBody>
      </p:sp>
      <p:sp>
        <p:nvSpPr>
          <p:cNvPr id="19" name="MH_Entry_3"/>
          <p:cNvSpPr>
            <a:spLocks noChangeArrowheads="1"/>
          </p:cNvSpPr>
          <p:nvPr>
            <p:custDataLst>
              <p:tags r:id="rId7"/>
            </p:custDataLst>
          </p:nvPr>
        </p:nvSpPr>
        <p:spPr bwMode="auto">
          <a:xfrm>
            <a:off x="5426075" y="2771775"/>
            <a:ext cx="301307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998" tIns="0" rIns="0" bIns="0" anchor="ctr">
            <a:normAutofit/>
          </a:bodyPr>
          <a:lstStyle/>
          <a:p>
            <a:pPr>
              <a:lnSpc>
                <a:spcPct val="120000"/>
              </a:lnSpc>
              <a:buFont typeface="Arial" panose="020B0604020202020204" pitchFamily="34" charset="0"/>
              <a:buNone/>
              <a:defRPr/>
            </a:pPr>
            <a:r>
              <a:rPr lang="zh-CN" altLang="en-US" sz="1600">
                <a:solidFill>
                  <a:srgbClr val="A3A3A3"/>
                </a:solidFill>
                <a:latin typeface="+mn-lt"/>
                <a:ea typeface="+mn-ea"/>
              </a:rPr>
              <a:t>认识建设工程交易中心</a:t>
            </a:r>
            <a:endParaRPr lang="zh-CN" altLang="en-US" sz="1600" dirty="0">
              <a:solidFill>
                <a:srgbClr val="A3A3A3"/>
              </a:solidFill>
              <a:latin typeface="+mn-lt"/>
              <a:ea typeface="+mn-ea"/>
            </a:endParaRPr>
          </a:p>
        </p:txBody>
      </p:sp>
      <p:sp>
        <p:nvSpPr>
          <p:cNvPr id="15" name="MH_Number_1"/>
          <p:cNvSpPr/>
          <p:nvPr>
            <p:custDataLst>
              <p:tags r:id="rId8"/>
            </p:custDataLst>
          </p:nvPr>
        </p:nvSpPr>
        <p:spPr>
          <a:xfrm>
            <a:off x="3835400" y="1181100"/>
            <a:ext cx="550863" cy="4143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1</a:t>
            </a:r>
            <a:endParaRPr lang="zh-CN" altLang="en-US" sz="2400" dirty="0">
              <a:solidFill>
                <a:srgbClr val="FFFFFF"/>
              </a:solidFill>
              <a:cs typeface="Arial Unicode MS" panose="020B0604020202020204" pitchFamily="34" charset="-122"/>
            </a:endParaRPr>
          </a:p>
        </p:txBody>
      </p:sp>
      <p:sp>
        <p:nvSpPr>
          <p:cNvPr id="17" name="MH_Number_2"/>
          <p:cNvSpPr/>
          <p:nvPr>
            <p:custDataLst>
              <p:tags r:id="rId9"/>
            </p:custDataLst>
          </p:nvPr>
        </p:nvSpPr>
        <p:spPr>
          <a:xfrm>
            <a:off x="4662488" y="1893888"/>
            <a:ext cx="550862" cy="414337"/>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2</a:t>
            </a:r>
            <a:endParaRPr lang="zh-CN" altLang="en-US" sz="2400" dirty="0">
              <a:solidFill>
                <a:srgbClr val="FFFFFF"/>
              </a:solidFill>
              <a:cs typeface="Arial Unicode MS" panose="020B0604020202020204" pitchFamily="34" charset="-122"/>
            </a:endParaRPr>
          </a:p>
        </p:txBody>
      </p:sp>
      <p:sp>
        <p:nvSpPr>
          <p:cNvPr id="21" name="MH_Number_3"/>
          <p:cNvSpPr/>
          <p:nvPr>
            <p:custDataLst>
              <p:tags r:id="rId10"/>
            </p:custDataLst>
          </p:nvPr>
        </p:nvSpPr>
        <p:spPr>
          <a:xfrm>
            <a:off x="4684713" y="2838450"/>
            <a:ext cx="550862" cy="414338"/>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normAutofit fontScale="62500" lnSpcReduction="20000"/>
          </a:bodyPr>
          <a:lstStyle/>
          <a:p>
            <a:pPr algn="ctr">
              <a:defRPr/>
            </a:pPr>
            <a:r>
              <a:rPr lang="en-US" altLang="zh-CN" sz="2400">
                <a:solidFill>
                  <a:srgbClr val="FFFFFF"/>
                </a:solidFill>
                <a:cs typeface="Arial Unicode MS" panose="020B0604020202020204" pitchFamily="34" charset="-122"/>
              </a:rPr>
              <a:t>3</a:t>
            </a:r>
            <a:endParaRPr lang="zh-CN" altLang="en-US" sz="2400" dirty="0">
              <a:solidFill>
                <a:srgbClr val="FFFFFF"/>
              </a:solidFill>
              <a:cs typeface="Arial Unicode MS" panose="020B0604020202020204" pitchFamily="34" charset="-122"/>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7175" y="-23813"/>
            <a:ext cx="5319713" cy="560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title" idx="4294967295"/>
          </p:nvPr>
        </p:nvSpPr>
        <p:spPr>
          <a:xfrm>
            <a:off x="0" y="1492250"/>
            <a:ext cx="4608513" cy="2022475"/>
          </a:xfrm>
          <a:prstGeom prst="rect">
            <a:avLst/>
          </a:prstGeom>
        </p:spPr>
        <p:txBody>
          <a:bodyPr rtlCol="0">
            <a:normAutofit fontScale="90000"/>
          </a:bodyPr>
          <a:lstStyle/>
          <a:p>
            <a:pPr defTabSz="514325" fontAlgn="auto">
              <a:spcAft>
                <a:spcPts val="0"/>
              </a:spcAft>
              <a:defRPr/>
            </a:pPr>
            <a:r>
              <a:rPr lang="en-US" altLang="zh-CN" dirty="0"/>
              <a:t/>
            </a:r>
            <a:br>
              <a:rPr lang="en-US" altLang="zh-CN" dirty="0"/>
            </a:br>
            <a:r>
              <a:rPr lang="zh-CN" altLang="en-US" sz="2800" dirty="0"/>
              <a:t>学习目标</a:t>
            </a:r>
            <a:r>
              <a:rPr lang="zh-CN" altLang="en-US" sz="2800" dirty="0" smtClean="0"/>
              <a:t>：</a:t>
            </a:r>
            <a:r>
              <a:rPr lang="en-US" altLang="zh-CN" sz="2800" dirty="0" smtClean="0"/>
              <a:t/>
            </a:r>
            <a:br>
              <a:rPr lang="en-US" altLang="zh-CN" sz="2800" dirty="0" smtClean="0"/>
            </a:br>
            <a:r>
              <a:rPr lang="en-US" altLang="zh-CN" sz="2800" dirty="0"/>
              <a:t/>
            </a:r>
            <a:br>
              <a:rPr lang="en-US" altLang="zh-CN" sz="2800" dirty="0"/>
            </a:br>
            <a:r>
              <a:rPr lang="zh-CN" altLang="zh-CN" sz="2800" b="0" dirty="0"/>
              <a:t>通过本章的学习，了解建设工程招投标的发展历史、建筑市场的含义和特点；掌握建筑市场的主体和客体，建筑市场的资质管理，建设工程交易中心的性质和功能，以及不同承发包方式的特点。</a:t>
            </a:r>
            <a:br>
              <a:rPr lang="zh-CN" altLang="zh-CN" sz="2800" b="0" dirty="0"/>
            </a:br>
            <a:r>
              <a:rPr lang="zh-CN" altLang="en-US" sz="2800" b="0" dirty="0"/>
              <a:t/>
            </a:r>
            <a:br>
              <a:rPr lang="zh-CN" altLang="en-US" sz="2800" b="0" dirty="0"/>
            </a:br>
            <a:endParaRPr lang="zh-CN" altLang="en-US" sz="2800" b="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004888" y="65088"/>
            <a:ext cx="8139112" cy="596900"/>
          </a:xfrm>
          <a:prstGeom prst="rect">
            <a:avLst/>
          </a:prstGeom>
        </p:spPr>
        <p:txBody>
          <a:bodyPr/>
          <a:lstStyle/>
          <a:p>
            <a:r>
              <a:rPr lang="zh-CN" altLang="en-US" dirty="0" smtClean="0"/>
              <a:t>课程导入</a:t>
            </a:r>
            <a:r>
              <a:rPr lang="en-US" altLang="zh-CN" dirty="0" smtClean="0"/>
              <a:t>-</a:t>
            </a:r>
            <a:r>
              <a:rPr lang="zh-CN" altLang="en-US" b="1" dirty="0" smtClean="0"/>
              <a:t>建设项目全过程流程</a:t>
            </a:r>
            <a:endParaRPr lang="zh-CN" altLang="en-US" b="1" dirty="0"/>
          </a:p>
        </p:txBody>
      </p:sp>
      <p:sp>
        <p:nvSpPr>
          <p:cNvPr id="5" name="圆角矩形 4"/>
          <p:cNvSpPr/>
          <p:nvPr/>
        </p:nvSpPr>
        <p:spPr>
          <a:xfrm>
            <a:off x="171449" y="659422"/>
            <a:ext cx="1608992" cy="43522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项目建议书</a:t>
            </a:r>
          </a:p>
        </p:txBody>
      </p:sp>
      <p:sp>
        <p:nvSpPr>
          <p:cNvPr id="6" name="圆角矩形 5"/>
          <p:cNvSpPr/>
          <p:nvPr/>
        </p:nvSpPr>
        <p:spPr>
          <a:xfrm>
            <a:off x="1081454" y="1292469"/>
            <a:ext cx="1608992" cy="47478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可行性研究</a:t>
            </a:r>
          </a:p>
        </p:txBody>
      </p:sp>
      <p:sp>
        <p:nvSpPr>
          <p:cNvPr id="7" name="圆角矩形 6"/>
          <p:cNvSpPr/>
          <p:nvPr/>
        </p:nvSpPr>
        <p:spPr>
          <a:xfrm>
            <a:off x="2110154" y="1912328"/>
            <a:ext cx="1608992" cy="52753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勘察、设计</a:t>
            </a:r>
          </a:p>
        </p:txBody>
      </p:sp>
      <p:sp>
        <p:nvSpPr>
          <p:cNvPr id="8" name="圆角矩形 7"/>
          <p:cNvSpPr/>
          <p:nvPr/>
        </p:nvSpPr>
        <p:spPr>
          <a:xfrm>
            <a:off x="3257549" y="2598126"/>
            <a:ext cx="1608992" cy="52753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施工准备</a:t>
            </a:r>
          </a:p>
        </p:txBody>
      </p:sp>
      <p:sp>
        <p:nvSpPr>
          <p:cNvPr id="9" name="圆角矩形 8"/>
          <p:cNvSpPr/>
          <p:nvPr/>
        </p:nvSpPr>
        <p:spPr>
          <a:xfrm>
            <a:off x="4299439" y="3297116"/>
            <a:ext cx="1608992" cy="42203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施工</a:t>
            </a:r>
          </a:p>
        </p:txBody>
      </p:sp>
      <p:sp>
        <p:nvSpPr>
          <p:cNvPr id="10" name="圆角矩形 9"/>
          <p:cNvSpPr/>
          <p:nvPr/>
        </p:nvSpPr>
        <p:spPr>
          <a:xfrm>
            <a:off x="5460022" y="3943350"/>
            <a:ext cx="1608992" cy="36927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竣工验收</a:t>
            </a:r>
          </a:p>
        </p:txBody>
      </p:sp>
      <p:sp>
        <p:nvSpPr>
          <p:cNvPr id="11" name="圆角矩形 10"/>
          <p:cNvSpPr/>
          <p:nvPr/>
        </p:nvSpPr>
        <p:spPr>
          <a:xfrm>
            <a:off x="6350243" y="4543424"/>
            <a:ext cx="1437542" cy="3824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交付使用</a:t>
            </a:r>
          </a:p>
        </p:txBody>
      </p:sp>
      <p:sp>
        <p:nvSpPr>
          <p:cNvPr id="13" name="直角上箭头 12"/>
          <p:cNvSpPr/>
          <p:nvPr/>
        </p:nvSpPr>
        <p:spPr>
          <a:xfrm rot="5400000">
            <a:off x="593478" y="1252904"/>
            <a:ext cx="369277" cy="34290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5" name="直角上箭头 14"/>
          <p:cNvSpPr/>
          <p:nvPr/>
        </p:nvSpPr>
        <p:spPr>
          <a:xfrm rot="5400000">
            <a:off x="2730012" y="2598126"/>
            <a:ext cx="369277" cy="34290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6" name="直角上箭头 15"/>
          <p:cNvSpPr/>
          <p:nvPr/>
        </p:nvSpPr>
        <p:spPr>
          <a:xfrm rot="5400000">
            <a:off x="3877407" y="3288323"/>
            <a:ext cx="369277" cy="34290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7" name="直角上箭头 16"/>
          <p:cNvSpPr/>
          <p:nvPr/>
        </p:nvSpPr>
        <p:spPr>
          <a:xfrm rot="5400000">
            <a:off x="4919297" y="3820257"/>
            <a:ext cx="369277" cy="34290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18" name="直角上箭头 17"/>
          <p:cNvSpPr/>
          <p:nvPr/>
        </p:nvSpPr>
        <p:spPr>
          <a:xfrm rot="5400000">
            <a:off x="5895243" y="4391758"/>
            <a:ext cx="369277" cy="34290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1" name="直角上箭头 20"/>
          <p:cNvSpPr/>
          <p:nvPr/>
        </p:nvSpPr>
        <p:spPr>
          <a:xfrm>
            <a:off x="1397977" y="3508131"/>
            <a:ext cx="382464" cy="435218"/>
          </a:xfrm>
          <a:prstGeom prst="bentUpArrow">
            <a:avLst/>
          </a:prstGeom>
          <a:ln>
            <a:noFill/>
          </a:ln>
          <a:scene3d>
            <a:camera prst="orthographicFront">
              <a:rot lat="54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2" name="直角上箭头 21"/>
          <p:cNvSpPr/>
          <p:nvPr/>
        </p:nvSpPr>
        <p:spPr>
          <a:xfrm rot="5400000">
            <a:off x="1595802" y="1907933"/>
            <a:ext cx="369277" cy="34290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3" name="右箭头 22"/>
          <p:cNvSpPr/>
          <p:nvPr/>
        </p:nvSpPr>
        <p:spPr>
          <a:xfrm>
            <a:off x="3890594" y="2079382"/>
            <a:ext cx="580295" cy="18463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
        <p:nvSpPr>
          <p:cNvPr id="24" name="圆角矩形 23"/>
          <p:cNvSpPr/>
          <p:nvPr/>
        </p:nvSpPr>
        <p:spPr>
          <a:xfrm>
            <a:off x="4629150" y="1912328"/>
            <a:ext cx="2334358" cy="50555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勘察招标、设计招标</a:t>
            </a:r>
          </a:p>
        </p:txBody>
      </p:sp>
      <p:sp>
        <p:nvSpPr>
          <p:cNvPr id="25" name="圆角矩形 24"/>
          <p:cNvSpPr/>
          <p:nvPr/>
        </p:nvSpPr>
        <p:spPr>
          <a:xfrm>
            <a:off x="5697415" y="2584937"/>
            <a:ext cx="3046535" cy="540728"/>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b="1" dirty="0">
                <a:solidFill>
                  <a:schemeClr val="bg1"/>
                </a:solidFill>
              </a:rPr>
              <a:t>施工招标、监理招标、设备采购招标</a:t>
            </a:r>
          </a:p>
        </p:txBody>
      </p:sp>
      <p:sp>
        <p:nvSpPr>
          <p:cNvPr id="26" name="右箭头 25"/>
          <p:cNvSpPr/>
          <p:nvPr/>
        </p:nvSpPr>
        <p:spPr>
          <a:xfrm>
            <a:off x="4932485" y="2769576"/>
            <a:ext cx="659423" cy="18463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endParaRPr>
          </a:p>
        </p:txBody>
      </p:sp>
    </p:spTree>
    <p:extLst>
      <p:ext uri="{BB962C8B-B14F-4D97-AF65-F5344CB8AC3E}">
        <p14:creationId xmlns:p14="http://schemas.microsoft.com/office/powerpoint/2010/main" val="198564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1000"/>
                                        <p:tgtEl>
                                          <p:spTgt spid="9"/>
                                        </p:tgtEl>
                                      </p:cBhvr>
                                    </p:animEffect>
                                    <p:anim calcmode="lin" valueType="num">
                                      <p:cBhvr>
                                        <p:cTn id="64" dur="1000" fill="hold"/>
                                        <p:tgtEl>
                                          <p:spTgt spid="9"/>
                                        </p:tgtEl>
                                        <p:attrNameLst>
                                          <p:attrName>ppt_x</p:attrName>
                                        </p:attrNameLst>
                                      </p:cBhvr>
                                      <p:tavLst>
                                        <p:tav tm="0">
                                          <p:val>
                                            <p:strVal val="#ppt_x"/>
                                          </p:val>
                                        </p:tav>
                                        <p:tav tm="100000">
                                          <p:val>
                                            <p:strVal val="#ppt_x"/>
                                          </p:val>
                                        </p:tav>
                                      </p:tavLst>
                                    </p:anim>
                                    <p:anim calcmode="lin" valueType="num">
                                      <p:cBhvr>
                                        <p:cTn id="6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anim calcmode="lin" valueType="num">
                                      <p:cBhvr>
                                        <p:cTn id="71" dur="1000" fill="hold"/>
                                        <p:tgtEl>
                                          <p:spTgt spid="17"/>
                                        </p:tgtEl>
                                        <p:attrNameLst>
                                          <p:attrName>ppt_x</p:attrName>
                                        </p:attrNameLst>
                                      </p:cBhvr>
                                      <p:tavLst>
                                        <p:tav tm="0">
                                          <p:val>
                                            <p:strVal val="#ppt_x"/>
                                          </p:val>
                                        </p:tav>
                                        <p:tav tm="100000">
                                          <p:val>
                                            <p:strVal val="#ppt_x"/>
                                          </p:val>
                                        </p:tav>
                                      </p:tavLst>
                                    </p:anim>
                                    <p:anim calcmode="lin" valueType="num">
                                      <p:cBhvr>
                                        <p:cTn id="7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1000"/>
                                        <p:tgtEl>
                                          <p:spTgt spid="10"/>
                                        </p:tgtEl>
                                      </p:cBhvr>
                                    </p:animEffect>
                                    <p:anim calcmode="lin" valueType="num">
                                      <p:cBhvr>
                                        <p:cTn id="78" dur="1000" fill="hold"/>
                                        <p:tgtEl>
                                          <p:spTgt spid="10"/>
                                        </p:tgtEl>
                                        <p:attrNameLst>
                                          <p:attrName>ppt_x</p:attrName>
                                        </p:attrNameLst>
                                      </p:cBhvr>
                                      <p:tavLst>
                                        <p:tav tm="0">
                                          <p:val>
                                            <p:strVal val="#ppt_x"/>
                                          </p:val>
                                        </p:tav>
                                        <p:tav tm="100000">
                                          <p:val>
                                            <p:strVal val="#ppt_x"/>
                                          </p:val>
                                        </p:tav>
                                      </p:tavLst>
                                    </p:anim>
                                    <p:anim calcmode="lin" valueType="num">
                                      <p:cBhvr>
                                        <p:cTn id="7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1000"/>
                                        <p:tgtEl>
                                          <p:spTgt spid="18"/>
                                        </p:tgtEl>
                                      </p:cBhvr>
                                    </p:animEffect>
                                    <p:anim calcmode="lin" valueType="num">
                                      <p:cBhvr>
                                        <p:cTn id="85" dur="1000" fill="hold"/>
                                        <p:tgtEl>
                                          <p:spTgt spid="18"/>
                                        </p:tgtEl>
                                        <p:attrNameLst>
                                          <p:attrName>ppt_x</p:attrName>
                                        </p:attrNameLst>
                                      </p:cBhvr>
                                      <p:tavLst>
                                        <p:tav tm="0">
                                          <p:val>
                                            <p:strVal val="#ppt_x"/>
                                          </p:val>
                                        </p:tav>
                                        <p:tav tm="100000">
                                          <p:val>
                                            <p:strVal val="#ppt_x"/>
                                          </p:val>
                                        </p:tav>
                                      </p:tavLst>
                                    </p:anim>
                                    <p:anim calcmode="lin" valueType="num">
                                      <p:cBhvr>
                                        <p:cTn id="8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1"/>
                                        </p:tgtEl>
                                        <p:attrNameLst>
                                          <p:attrName>style.visibility</p:attrName>
                                        </p:attrNameLst>
                                      </p:cBhvr>
                                      <p:to>
                                        <p:strVal val="visible"/>
                                      </p:to>
                                    </p:set>
                                    <p:animEffect transition="in" filter="fade">
                                      <p:cBhvr>
                                        <p:cTn id="91" dur="1000"/>
                                        <p:tgtEl>
                                          <p:spTgt spid="11"/>
                                        </p:tgtEl>
                                      </p:cBhvr>
                                    </p:animEffect>
                                    <p:anim calcmode="lin" valueType="num">
                                      <p:cBhvr>
                                        <p:cTn id="92" dur="1000" fill="hold"/>
                                        <p:tgtEl>
                                          <p:spTgt spid="11"/>
                                        </p:tgtEl>
                                        <p:attrNameLst>
                                          <p:attrName>ppt_x</p:attrName>
                                        </p:attrNameLst>
                                      </p:cBhvr>
                                      <p:tavLst>
                                        <p:tav tm="0">
                                          <p:val>
                                            <p:strVal val="#ppt_x"/>
                                          </p:val>
                                        </p:tav>
                                        <p:tav tm="100000">
                                          <p:val>
                                            <p:strVal val="#ppt_x"/>
                                          </p:val>
                                        </p:tav>
                                      </p:tavLst>
                                    </p:anim>
                                    <p:anim calcmode="lin" valueType="num">
                                      <p:cBhvr>
                                        <p:cTn id="9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1000"/>
                                        <p:tgtEl>
                                          <p:spTgt spid="23"/>
                                        </p:tgtEl>
                                      </p:cBhvr>
                                    </p:animEffect>
                                    <p:anim calcmode="lin" valueType="num">
                                      <p:cBhvr>
                                        <p:cTn id="99" dur="1000" fill="hold"/>
                                        <p:tgtEl>
                                          <p:spTgt spid="23"/>
                                        </p:tgtEl>
                                        <p:attrNameLst>
                                          <p:attrName>ppt_x</p:attrName>
                                        </p:attrNameLst>
                                      </p:cBhvr>
                                      <p:tavLst>
                                        <p:tav tm="0">
                                          <p:val>
                                            <p:strVal val="#ppt_x"/>
                                          </p:val>
                                        </p:tav>
                                        <p:tav tm="100000">
                                          <p:val>
                                            <p:strVal val="#ppt_x"/>
                                          </p:val>
                                        </p:tav>
                                      </p:tavLst>
                                    </p:anim>
                                    <p:anim calcmode="lin" valueType="num">
                                      <p:cBhvr>
                                        <p:cTn id="10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fade">
                                      <p:cBhvr>
                                        <p:cTn id="105" dur="1000"/>
                                        <p:tgtEl>
                                          <p:spTgt spid="24"/>
                                        </p:tgtEl>
                                      </p:cBhvr>
                                    </p:animEffect>
                                    <p:anim calcmode="lin" valueType="num">
                                      <p:cBhvr>
                                        <p:cTn id="106" dur="1000" fill="hold"/>
                                        <p:tgtEl>
                                          <p:spTgt spid="24"/>
                                        </p:tgtEl>
                                        <p:attrNameLst>
                                          <p:attrName>ppt_x</p:attrName>
                                        </p:attrNameLst>
                                      </p:cBhvr>
                                      <p:tavLst>
                                        <p:tav tm="0">
                                          <p:val>
                                            <p:strVal val="#ppt_x"/>
                                          </p:val>
                                        </p:tav>
                                        <p:tav tm="100000">
                                          <p:val>
                                            <p:strVal val="#ppt_x"/>
                                          </p:val>
                                        </p:tav>
                                      </p:tavLst>
                                    </p:anim>
                                    <p:anim calcmode="lin" valueType="num">
                                      <p:cBhvr>
                                        <p:cTn id="10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1000"/>
                                        <p:tgtEl>
                                          <p:spTgt spid="26"/>
                                        </p:tgtEl>
                                      </p:cBhvr>
                                    </p:animEffect>
                                    <p:anim calcmode="lin" valueType="num">
                                      <p:cBhvr>
                                        <p:cTn id="113" dur="1000" fill="hold"/>
                                        <p:tgtEl>
                                          <p:spTgt spid="26"/>
                                        </p:tgtEl>
                                        <p:attrNameLst>
                                          <p:attrName>ppt_x</p:attrName>
                                        </p:attrNameLst>
                                      </p:cBhvr>
                                      <p:tavLst>
                                        <p:tav tm="0">
                                          <p:val>
                                            <p:strVal val="#ppt_x"/>
                                          </p:val>
                                        </p:tav>
                                        <p:tav tm="100000">
                                          <p:val>
                                            <p:strVal val="#ppt_x"/>
                                          </p:val>
                                        </p:tav>
                                      </p:tavLst>
                                    </p:anim>
                                    <p:anim calcmode="lin" valueType="num">
                                      <p:cBhvr>
                                        <p:cTn id="11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grpId="0" nodeType="clickEffect">
                                  <p:stCondLst>
                                    <p:cond delay="0"/>
                                  </p:stCondLst>
                                  <p:childTnLst>
                                    <p:set>
                                      <p:cBhvr>
                                        <p:cTn id="118" dur="1" fill="hold">
                                          <p:stCondLst>
                                            <p:cond delay="0"/>
                                          </p:stCondLst>
                                        </p:cTn>
                                        <p:tgtEl>
                                          <p:spTgt spid="25"/>
                                        </p:tgtEl>
                                        <p:attrNameLst>
                                          <p:attrName>style.visibility</p:attrName>
                                        </p:attrNameLst>
                                      </p:cBhvr>
                                      <p:to>
                                        <p:strVal val="visible"/>
                                      </p:to>
                                    </p:set>
                                    <p:animEffect transition="in" filter="fade">
                                      <p:cBhvr>
                                        <p:cTn id="119" dur="1000"/>
                                        <p:tgtEl>
                                          <p:spTgt spid="25"/>
                                        </p:tgtEl>
                                      </p:cBhvr>
                                    </p:animEffect>
                                    <p:anim calcmode="lin" valueType="num">
                                      <p:cBhvr>
                                        <p:cTn id="120" dur="1000" fill="hold"/>
                                        <p:tgtEl>
                                          <p:spTgt spid="25"/>
                                        </p:tgtEl>
                                        <p:attrNameLst>
                                          <p:attrName>ppt_x</p:attrName>
                                        </p:attrNameLst>
                                      </p:cBhvr>
                                      <p:tavLst>
                                        <p:tav tm="0">
                                          <p:val>
                                            <p:strVal val="#ppt_x"/>
                                          </p:val>
                                        </p:tav>
                                        <p:tav tm="100000">
                                          <p:val>
                                            <p:strVal val="#ppt_x"/>
                                          </p:val>
                                        </p:tav>
                                      </p:tavLst>
                                    </p:anim>
                                    <p:anim calcmode="lin" valueType="num">
                                      <p:cBhvr>
                                        <p:cTn id="12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3" grpId="0" animBg="1"/>
      <p:bldP spid="15" grpId="0" animBg="1"/>
      <p:bldP spid="16" grpId="0" animBg="1"/>
      <p:bldP spid="17" grpId="0" animBg="1"/>
      <p:bldP spid="18" grpId="0" animBg="1"/>
      <p:bldP spid="22" grpId="0" animBg="1"/>
      <p:bldP spid="23" grpId="0" animBg="1"/>
      <p:bldP spid="24" grpId="0" animBg="1"/>
      <p:bldP spid="25" grpId="0" animBg="1"/>
      <p:bldP spid="2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333"/>
  <p:tag name="MH_SECTIONID" val="334,335,336,"/>
</p:tagLst>
</file>

<file path=ppt/tags/tag1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6"/>
</p:tagLst>
</file>

<file path=ppt/tags/tag1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6"/>
</p:tagLst>
</file>

<file path=ppt/tags/tag1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7"/>
</p:tagLst>
</file>

<file path=ppt/tags/tag1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7"/>
</p:tagLst>
</file>

<file path=ppt/tags/tag1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AUTOCOLOR" val="TRUE"/>
  <p:tag name="MH_TYPE" val="CONTENTS"/>
  <p:tag name="ID" val="626770"/>
</p:tagLst>
</file>

<file path=ppt/tags/tag2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AUTOCOLOR" val="TRUE"/>
  <p:tag name="ID" val="626770"/>
  <p:tag name="MH_TYPE" val="CONTENTS_SECTION"/>
</p:tagLst>
</file>

<file path=ppt/tags/tag2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3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4"/>
</p:tagLst>
</file>

<file path=ppt/tags/tag3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4"/>
</p:tagLst>
</file>

<file path=ppt/tags/tag3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5"/>
</p:tagLst>
</file>

<file path=ppt/tags/tag3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5"/>
</p:tagLst>
</file>

<file path=ppt/tags/tag3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6"/>
</p:tagLst>
</file>

<file path=ppt/tags/tag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4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6"/>
</p:tagLst>
</file>

<file path=ppt/tags/tag4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7"/>
</p:tagLst>
</file>

<file path=ppt/tags/tag4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7"/>
</p:tagLst>
</file>

<file path=ppt/tags/tag4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4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4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4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4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4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4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AUTOCOLOR" val="TRUE"/>
  <p:tag name="ID" val="626778"/>
  <p:tag name="MH_TYPE" val="CONTENTS_SECTION"/>
</p:tagLst>
</file>

<file path=ppt/tags/tag51.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52.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53.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54.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3"/>
</p:tagLst>
</file>

<file path=ppt/tags/tag57.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AUTOCOLOR" val="TRUE"/>
  <p:tag name="ID" val="626778"/>
  <p:tag name="MH_TYPE" val="CONTENTS_SECTION"/>
</p:tagLst>
</file>

<file path=ppt/tags/tag61.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62.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63.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64.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2"/>
</p:tagLst>
</file>

<file path=ppt/tags/tag66.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2"/>
</p:tagLst>
</file>

<file path=ppt/tags/tag69.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2"/>
</p:tagLst>
</file>

<file path=ppt/tags/tag70.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AUTOCOLOR" val="TRUE"/>
  <p:tag name="ID" val="626778"/>
  <p:tag name="MH_TYPE" val="CONTENTS_SECTION"/>
</p:tagLst>
</file>

<file path=ppt/tags/tag71.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72.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73.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OTHERS"/>
  <p:tag name="ID" val="626778"/>
</p:tagLst>
</file>

<file path=ppt/tags/tag74.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2"/>
</p:tagLst>
</file>

<file path=ppt/tags/tag76.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ENTRY"/>
  <p:tag name="ID" val="626778"/>
  <p:tag name="MH_ORDER" val="3"/>
</p:tagLst>
</file>

<file path=ppt/tags/tag77.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2"/>
</p:tagLst>
</file>

<file path=ppt/tags/tag79.xml><?xml version="1.0" encoding="utf-8"?>
<p:tagLst xmlns:a="http://schemas.openxmlformats.org/drawingml/2006/main" xmlns:r="http://schemas.openxmlformats.org/officeDocument/2006/relationships" xmlns:p="http://schemas.openxmlformats.org/presentationml/2006/main">
  <p:tag name="MH" val="20170919091105"/>
  <p:tag name="MH_LIBRARY" val="CONTENTS"/>
  <p:tag name="MH_TYPE" val="NUMBER"/>
  <p:tag name="ID" val="626778"/>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3"/>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1031</TotalTime>
  <Words>2193</Words>
  <Application>Microsoft Office PowerPoint</Application>
  <PresentationFormat>全屏显示(16:9)</PresentationFormat>
  <Paragraphs>285</Paragraphs>
  <Slides>52</Slides>
  <Notes>1</Notes>
  <HiddenSlides>0</HiddenSlides>
  <MMClips>0</MMClips>
  <ScaleCrop>false</ScaleCrop>
  <HeadingPairs>
    <vt:vector size="8" baseType="variant">
      <vt:variant>
        <vt:lpstr>已用的字体</vt:lpstr>
      </vt:variant>
      <vt:variant>
        <vt:i4>16</vt:i4>
      </vt:variant>
      <vt:variant>
        <vt:lpstr>主题</vt:lpstr>
      </vt:variant>
      <vt:variant>
        <vt:i4>1</vt:i4>
      </vt:variant>
      <vt:variant>
        <vt:lpstr>嵌入 OLE 服务器</vt:lpstr>
      </vt:variant>
      <vt:variant>
        <vt:i4>1</vt:i4>
      </vt:variant>
      <vt:variant>
        <vt:lpstr>幻灯片标题</vt:lpstr>
      </vt:variant>
      <vt:variant>
        <vt:i4>52</vt:i4>
      </vt:variant>
    </vt:vector>
  </HeadingPairs>
  <TitlesOfParts>
    <vt:vector size="70" baseType="lpstr">
      <vt:lpstr>Arial Unicode MS</vt:lpstr>
      <vt:lpstr>方正舒体</vt:lpstr>
      <vt:lpstr>仿宋_GB2312</vt:lpstr>
      <vt:lpstr>黑体</vt:lpstr>
      <vt:lpstr>华文彩云</vt:lpstr>
      <vt:lpstr>华文楷体</vt:lpstr>
      <vt:lpstr>华文行楷</vt:lpstr>
      <vt:lpstr>楷体_GB2312</vt:lpstr>
      <vt:lpstr>宋体</vt:lpstr>
      <vt:lpstr>微软雅黑</vt:lpstr>
      <vt:lpstr>Arial</vt:lpstr>
      <vt:lpstr>Calibri</vt:lpstr>
      <vt:lpstr>Calibri Light</vt:lpstr>
      <vt:lpstr>Times New Roman</vt:lpstr>
      <vt:lpstr>Verdana</vt:lpstr>
      <vt:lpstr>Wingdings</vt:lpstr>
      <vt:lpstr>1_Office 主题</vt:lpstr>
      <vt:lpstr>公式</vt:lpstr>
      <vt:lpstr>                                                                                      </vt:lpstr>
      <vt:lpstr>课程定位</vt:lpstr>
      <vt:lpstr>课程目标与任务</vt:lpstr>
      <vt:lpstr>考核方式</vt:lpstr>
      <vt:lpstr>PowerPoint 演示文稿</vt:lpstr>
      <vt:lpstr>PowerPoint 演示文稿</vt:lpstr>
      <vt:lpstr>PowerPoint 演示文稿</vt:lpstr>
      <vt:lpstr> 学习目标：  通过本章的学习，了解建设工程招投标的发展历史、建筑市场的含义和特点；掌握建筑市场的主体和客体，建筑市场的资质管理，建设工程交易中心的性质和功能，以及不同承发包方式的特点。  </vt:lpstr>
      <vt:lpstr>课程导入-建设项目全过程流程</vt:lpstr>
      <vt:lpstr>１．1949年我国建国前的发展情况</vt:lpstr>
      <vt:lpstr>２．1949年建国后至现在的发展情况  </vt:lpstr>
      <vt:lpstr>PowerPoint 演示文稿</vt:lpstr>
      <vt:lpstr>1．招投标制度的历史沿革 </vt:lpstr>
      <vt:lpstr>PowerPoint 演示文稿</vt:lpstr>
      <vt:lpstr>PowerPoint 演示文稿</vt:lpstr>
      <vt:lpstr>任务一  学习工程招投标基础知识</vt:lpstr>
      <vt:lpstr>二、建设工程招标投标的含义</vt:lpstr>
      <vt:lpstr>PowerPoint 演示文稿</vt:lpstr>
      <vt:lpstr>三、建设工程招标投标的分类</vt:lpstr>
      <vt:lpstr>四、建设工程招标投标的特点</vt:lpstr>
      <vt:lpstr>PowerPoint 演示文稿</vt:lpstr>
      <vt:lpstr>五、建设工程招标投标的基本原则</vt:lpstr>
      <vt:lpstr>PowerPoint 演示文稿</vt:lpstr>
      <vt:lpstr>六、建设工程招投标的意义</vt:lpstr>
      <vt:lpstr>PowerPoint 演示文稿</vt:lpstr>
      <vt:lpstr>PowerPoint 演示文稿</vt:lpstr>
      <vt:lpstr>PowerPoint 演示文稿</vt:lpstr>
      <vt:lpstr>一、建筑市场的含义、分类和特征</vt:lpstr>
      <vt:lpstr>PowerPoint 演示文稿</vt:lpstr>
      <vt:lpstr>二、建筑市场的主体与客体</vt:lpstr>
      <vt:lpstr>PowerPoint 演示文稿</vt:lpstr>
      <vt:lpstr>PowerPoint 演示文稿</vt:lpstr>
      <vt:lpstr>PowerPoint 演示文稿</vt:lpstr>
      <vt:lpstr>PowerPoint 演示文稿</vt:lpstr>
      <vt:lpstr>PowerPoint 演示文稿</vt:lpstr>
      <vt:lpstr>PowerPoint 演示文稿</vt:lpstr>
      <vt:lpstr>讨  论</vt:lpstr>
      <vt:lpstr>三、建筑市场主体的资质管理</vt:lpstr>
      <vt:lpstr>PowerPoint 演示文稿</vt:lpstr>
      <vt:lpstr>专业人士的注册条件</vt:lpstr>
      <vt:lpstr>知识链接</vt:lpstr>
      <vt:lpstr>二级建造师资格证书</vt:lpstr>
      <vt:lpstr>PowerPoint 演示文稿</vt:lpstr>
      <vt:lpstr> 一、建设工程交易中心的性质和功能 </vt:lpstr>
      <vt:lpstr>         </vt:lpstr>
      <vt:lpstr>PowerPoint 演示文稿</vt:lpstr>
      <vt:lpstr>PowerPoint 演示文稿</vt:lpstr>
      <vt:lpstr>PowerPoint 演示文稿</vt:lpstr>
      <vt:lpstr>三、 建设工程招投标行政监管机构</vt:lpstr>
      <vt:lpstr>作业</vt:lpstr>
      <vt:lpstr>作业</vt:lpstr>
      <vt:lpstr>PowerPoint 演示文稿</vt:lpstr>
    </vt:vector>
  </TitlesOfParts>
  <Company>落雪梨花——扬帆技术论坛更新版</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Wang</cp:lastModifiedBy>
  <cp:revision>55</cp:revision>
  <dcterms:created xsi:type="dcterms:W3CDTF">2013-02-25T08:52:28Z</dcterms:created>
  <dcterms:modified xsi:type="dcterms:W3CDTF">2022-09-01T03:48:12Z</dcterms:modified>
</cp:coreProperties>
</file>