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28" r:id="rId2"/>
  </p:sldMasterIdLst>
  <p:sldIdLst>
    <p:sldId id="444" r:id="rId3"/>
    <p:sldId id="313" r:id="rId4"/>
    <p:sldId id="375" r:id="rId5"/>
    <p:sldId id="362" r:id="rId6"/>
    <p:sldId id="373" r:id="rId7"/>
    <p:sldId id="370" r:id="rId8"/>
    <p:sldId id="391" r:id="rId9"/>
    <p:sldId id="392" r:id="rId10"/>
    <p:sldId id="376" r:id="rId11"/>
    <p:sldId id="394" r:id="rId12"/>
    <p:sldId id="399" r:id="rId13"/>
    <p:sldId id="400" r:id="rId14"/>
    <p:sldId id="441" r:id="rId15"/>
    <p:sldId id="403" r:id="rId16"/>
    <p:sldId id="404" r:id="rId17"/>
    <p:sldId id="405" r:id="rId18"/>
    <p:sldId id="406" r:id="rId19"/>
    <p:sldId id="408" r:id="rId20"/>
    <p:sldId id="413" r:id="rId21"/>
    <p:sldId id="415" r:id="rId22"/>
    <p:sldId id="326" r:id="rId23"/>
    <p:sldId id="377" r:id="rId24"/>
    <p:sldId id="327" r:id="rId25"/>
    <p:sldId id="378" r:id="rId26"/>
    <p:sldId id="379" r:id="rId27"/>
    <p:sldId id="337" r:id="rId28"/>
    <p:sldId id="338" r:id="rId29"/>
    <p:sldId id="363" r:id="rId30"/>
    <p:sldId id="380" r:id="rId31"/>
    <p:sldId id="381" r:id="rId32"/>
    <p:sldId id="382" r:id="rId33"/>
    <p:sldId id="339" r:id="rId34"/>
    <p:sldId id="383" r:id="rId35"/>
    <p:sldId id="366" r:id="rId36"/>
    <p:sldId id="385" r:id="rId37"/>
    <p:sldId id="386" r:id="rId38"/>
    <p:sldId id="387" r:id="rId39"/>
    <p:sldId id="388" r:id="rId40"/>
    <p:sldId id="389" r:id="rId41"/>
    <p:sldId id="442" r:id="rId42"/>
    <p:sldId id="416" r:id="rId43"/>
    <p:sldId id="417" r:id="rId44"/>
    <p:sldId id="418" r:id="rId45"/>
    <p:sldId id="419" r:id="rId46"/>
    <p:sldId id="420" r:id="rId47"/>
    <p:sldId id="421" r:id="rId48"/>
    <p:sldId id="422" r:id="rId49"/>
    <p:sldId id="423" r:id="rId50"/>
    <p:sldId id="424" r:id="rId51"/>
    <p:sldId id="425" r:id="rId52"/>
    <p:sldId id="443" r:id="rId53"/>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BAFF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756" y="90"/>
      </p:cViewPr>
      <p:guideLst>
        <p:guide orient="horz"/>
        <p:guide pos="2880"/>
      </p:guideLst>
    </p:cSldViewPr>
  </p:slideViewPr>
  <p:notesTextViewPr>
    <p:cViewPr>
      <p:scale>
        <a:sx n="100" d="100"/>
        <a:sy n="100" d="100"/>
      </p:scale>
      <p:origin x="0" y="0"/>
    </p:cViewPr>
  </p:notesTextViewPr>
  <p:sorterViewPr>
    <p:cViewPr>
      <p:scale>
        <a:sx n="66" d="100"/>
        <a:sy n="66" d="100"/>
      </p:scale>
      <p:origin x="0" y="0"/>
    </p:cViewPr>
  </p:sorter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CABDBA-63DA-474B-89CC-97765EAF10FB}" type="doc">
      <dgm:prSet loTypeId="urn:microsoft.com/office/officeart/2005/8/layout/chevron1" loCatId="process" qsTypeId="urn:microsoft.com/office/officeart/2005/8/quickstyle/simple1" qsCatId="simple" csTypeId="urn:microsoft.com/office/officeart/2005/8/colors/colorful3" csCatId="colorful" phldr="1"/>
      <dgm:spPr/>
      <dgm:t>
        <a:bodyPr/>
        <a:lstStyle/>
        <a:p>
          <a:endParaRPr lang="zh-CN" altLang="en-US"/>
        </a:p>
      </dgm:t>
    </dgm:pt>
    <dgm:pt modelId="{B8D5E70C-F947-4C2C-8DAB-513B84CD17EF}">
      <dgm:prSet phldrT="[文本]"/>
      <dgm:spPr/>
      <dgm:t>
        <a:bodyPr/>
        <a:lstStyle/>
        <a:p>
          <a:r>
            <a:rPr lang="zh-CN" b="1" dirty="0" smtClean="0"/>
            <a:t>开展投标前期工作</a:t>
          </a:r>
          <a:endParaRPr lang="zh-CN" altLang="en-US" dirty="0"/>
        </a:p>
      </dgm:t>
    </dgm:pt>
    <dgm:pt modelId="{70FF78C6-62AC-4CF5-AD78-AD3C4B6989AE}" type="parTrans" cxnId="{7E968586-276B-46C7-AB17-7327A07690BF}">
      <dgm:prSet/>
      <dgm:spPr/>
      <dgm:t>
        <a:bodyPr/>
        <a:lstStyle/>
        <a:p>
          <a:endParaRPr lang="zh-CN" altLang="en-US"/>
        </a:p>
      </dgm:t>
    </dgm:pt>
    <dgm:pt modelId="{556D0BB7-7B91-44C5-87CA-5165419EE502}" type="sibTrans" cxnId="{7E968586-276B-46C7-AB17-7327A07690BF}">
      <dgm:prSet/>
      <dgm:spPr/>
      <dgm:t>
        <a:bodyPr/>
        <a:lstStyle/>
        <a:p>
          <a:endParaRPr lang="zh-CN" altLang="en-US"/>
        </a:p>
      </dgm:t>
    </dgm:pt>
    <dgm:pt modelId="{38CDD30F-D31E-41F1-95DC-D2E338336D26}">
      <dgm:prSet phldrT="[文本]"/>
      <dgm:spPr/>
      <dgm:t>
        <a:bodyPr/>
        <a:lstStyle/>
        <a:p>
          <a:r>
            <a:rPr lang="zh-CN" b="1" dirty="0" smtClean="0"/>
            <a:t>踏勘现场和参加投标预备会</a:t>
          </a:r>
          <a:endParaRPr lang="zh-CN" altLang="en-US" dirty="0"/>
        </a:p>
      </dgm:t>
    </dgm:pt>
    <dgm:pt modelId="{9A637D9A-52CD-4099-967B-5CCC23F92145}" type="parTrans" cxnId="{7091E9E5-7FAC-40EB-8AAB-0C32E8B928FD}">
      <dgm:prSet/>
      <dgm:spPr/>
      <dgm:t>
        <a:bodyPr/>
        <a:lstStyle/>
        <a:p>
          <a:endParaRPr lang="zh-CN" altLang="en-US"/>
        </a:p>
      </dgm:t>
    </dgm:pt>
    <dgm:pt modelId="{47267245-9566-4194-9245-EC87B2DE0F32}" type="sibTrans" cxnId="{7091E9E5-7FAC-40EB-8AAB-0C32E8B928FD}">
      <dgm:prSet/>
      <dgm:spPr/>
      <dgm:t>
        <a:bodyPr/>
        <a:lstStyle/>
        <a:p>
          <a:endParaRPr lang="zh-CN" altLang="en-US"/>
        </a:p>
      </dgm:t>
    </dgm:pt>
    <dgm:pt modelId="{2FFE7AD6-7E4B-4424-ABC4-F862489DD6C1}">
      <dgm:prSet/>
      <dgm:spPr/>
      <dgm:t>
        <a:bodyPr/>
        <a:lstStyle/>
        <a:p>
          <a:r>
            <a:rPr lang="zh-CN" b="1" dirty="0" smtClean="0"/>
            <a:t>参加资格预审</a:t>
          </a:r>
          <a:endParaRPr lang="zh-CN" altLang="en-US" dirty="0"/>
        </a:p>
      </dgm:t>
    </dgm:pt>
    <dgm:pt modelId="{42756DC5-B0E9-404D-8FF1-8762D0B643AB}" type="parTrans" cxnId="{51FED43F-3C71-4CE0-96B1-1F81E96736A7}">
      <dgm:prSet/>
      <dgm:spPr/>
      <dgm:t>
        <a:bodyPr/>
        <a:lstStyle/>
        <a:p>
          <a:endParaRPr lang="zh-CN" altLang="en-US"/>
        </a:p>
      </dgm:t>
    </dgm:pt>
    <dgm:pt modelId="{1A3957C7-3A50-4D67-AD36-1EE8FF3F4387}" type="sibTrans" cxnId="{51FED43F-3C71-4CE0-96B1-1F81E96736A7}">
      <dgm:prSet/>
      <dgm:spPr/>
      <dgm:t>
        <a:bodyPr/>
        <a:lstStyle/>
        <a:p>
          <a:endParaRPr lang="zh-CN" altLang="en-US"/>
        </a:p>
      </dgm:t>
    </dgm:pt>
    <dgm:pt modelId="{0AB669F0-E786-4CD3-9077-99F7825772F1}">
      <dgm:prSet/>
      <dgm:spPr/>
      <dgm:t>
        <a:bodyPr/>
        <a:lstStyle/>
        <a:p>
          <a:r>
            <a:rPr lang="zh-CN" b="1" dirty="0" smtClean="0"/>
            <a:t>购领招标文件和有关资料</a:t>
          </a:r>
          <a:endParaRPr lang="zh-CN" altLang="en-US" dirty="0"/>
        </a:p>
      </dgm:t>
    </dgm:pt>
    <dgm:pt modelId="{CEA21C6D-EBB5-425A-A9CC-C6B8C1AC27B5}" type="parTrans" cxnId="{FCC121FB-FC51-4241-919E-B79321EF9698}">
      <dgm:prSet/>
      <dgm:spPr/>
      <dgm:t>
        <a:bodyPr/>
        <a:lstStyle/>
        <a:p>
          <a:endParaRPr lang="zh-CN" altLang="en-US"/>
        </a:p>
      </dgm:t>
    </dgm:pt>
    <dgm:pt modelId="{6DBB2ABE-A55C-4558-B83C-CF255409803D}" type="sibTrans" cxnId="{FCC121FB-FC51-4241-919E-B79321EF9698}">
      <dgm:prSet/>
      <dgm:spPr/>
      <dgm:t>
        <a:bodyPr/>
        <a:lstStyle/>
        <a:p>
          <a:endParaRPr lang="zh-CN" altLang="en-US"/>
        </a:p>
      </dgm:t>
    </dgm:pt>
    <dgm:pt modelId="{E4216C5C-7487-4D96-B28B-341EB304FAB1}">
      <dgm:prSet/>
      <dgm:spPr/>
      <dgm:t>
        <a:bodyPr/>
        <a:lstStyle/>
        <a:p>
          <a:r>
            <a:rPr lang="zh-CN" b="1" dirty="0" smtClean="0"/>
            <a:t>组织投标班子，研究招标文件</a:t>
          </a:r>
          <a:endParaRPr lang="zh-CN" altLang="en-US" dirty="0"/>
        </a:p>
      </dgm:t>
    </dgm:pt>
    <dgm:pt modelId="{6F648F02-705F-4169-BC10-1EB024665BBC}" type="parTrans" cxnId="{87B8EB6F-BCAF-459D-99C4-EAEA8D3DE484}">
      <dgm:prSet/>
      <dgm:spPr/>
      <dgm:t>
        <a:bodyPr/>
        <a:lstStyle/>
        <a:p>
          <a:endParaRPr lang="zh-CN" altLang="en-US"/>
        </a:p>
      </dgm:t>
    </dgm:pt>
    <dgm:pt modelId="{2A9C0496-E427-4CBB-8747-F774F689B9E4}" type="sibTrans" cxnId="{87B8EB6F-BCAF-459D-99C4-EAEA8D3DE484}">
      <dgm:prSet/>
      <dgm:spPr/>
      <dgm:t>
        <a:bodyPr/>
        <a:lstStyle/>
        <a:p>
          <a:endParaRPr lang="zh-CN" altLang="en-US"/>
        </a:p>
      </dgm:t>
    </dgm:pt>
    <dgm:pt modelId="{2ED649DF-B8C9-4C34-B1DC-20AD5952152C}" type="pres">
      <dgm:prSet presAssocID="{99CABDBA-63DA-474B-89CC-97765EAF10FB}" presName="Name0" presStyleCnt="0">
        <dgm:presLayoutVars>
          <dgm:dir/>
          <dgm:animLvl val="lvl"/>
          <dgm:resizeHandles val="exact"/>
        </dgm:presLayoutVars>
      </dgm:prSet>
      <dgm:spPr/>
      <dgm:t>
        <a:bodyPr/>
        <a:lstStyle/>
        <a:p>
          <a:endParaRPr lang="zh-CN" altLang="en-US"/>
        </a:p>
      </dgm:t>
    </dgm:pt>
    <dgm:pt modelId="{B66AFC1F-2F91-4B6B-9729-387CA3F3AA33}" type="pres">
      <dgm:prSet presAssocID="{B8D5E70C-F947-4C2C-8DAB-513B84CD17EF}" presName="parTxOnly" presStyleLbl="node1" presStyleIdx="0" presStyleCnt="5">
        <dgm:presLayoutVars>
          <dgm:chMax val="0"/>
          <dgm:chPref val="0"/>
          <dgm:bulletEnabled val="1"/>
        </dgm:presLayoutVars>
      </dgm:prSet>
      <dgm:spPr/>
      <dgm:t>
        <a:bodyPr/>
        <a:lstStyle/>
        <a:p>
          <a:endParaRPr lang="zh-CN" altLang="en-US"/>
        </a:p>
      </dgm:t>
    </dgm:pt>
    <dgm:pt modelId="{F6EB935B-A4C9-474A-B4E5-D59F673DE749}" type="pres">
      <dgm:prSet presAssocID="{556D0BB7-7B91-44C5-87CA-5165419EE502}" presName="parTxOnlySpace" presStyleCnt="0"/>
      <dgm:spPr/>
    </dgm:pt>
    <dgm:pt modelId="{2534BE4E-F862-4678-959D-3424639DA766}" type="pres">
      <dgm:prSet presAssocID="{2FFE7AD6-7E4B-4424-ABC4-F862489DD6C1}" presName="parTxOnly" presStyleLbl="node1" presStyleIdx="1" presStyleCnt="5">
        <dgm:presLayoutVars>
          <dgm:chMax val="0"/>
          <dgm:chPref val="0"/>
          <dgm:bulletEnabled val="1"/>
        </dgm:presLayoutVars>
      </dgm:prSet>
      <dgm:spPr/>
      <dgm:t>
        <a:bodyPr/>
        <a:lstStyle/>
        <a:p>
          <a:endParaRPr lang="zh-CN" altLang="en-US"/>
        </a:p>
      </dgm:t>
    </dgm:pt>
    <dgm:pt modelId="{EA4F7E27-E74A-4B23-A65A-6FC114C6CCFD}" type="pres">
      <dgm:prSet presAssocID="{1A3957C7-3A50-4D67-AD36-1EE8FF3F4387}" presName="parTxOnlySpace" presStyleCnt="0"/>
      <dgm:spPr/>
    </dgm:pt>
    <dgm:pt modelId="{7DA74532-91B6-49B5-A2C5-9823AC79BE4E}" type="pres">
      <dgm:prSet presAssocID="{0AB669F0-E786-4CD3-9077-99F7825772F1}" presName="parTxOnly" presStyleLbl="node1" presStyleIdx="2" presStyleCnt="5">
        <dgm:presLayoutVars>
          <dgm:chMax val="0"/>
          <dgm:chPref val="0"/>
          <dgm:bulletEnabled val="1"/>
        </dgm:presLayoutVars>
      </dgm:prSet>
      <dgm:spPr/>
      <dgm:t>
        <a:bodyPr/>
        <a:lstStyle/>
        <a:p>
          <a:endParaRPr lang="zh-CN" altLang="en-US"/>
        </a:p>
      </dgm:t>
    </dgm:pt>
    <dgm:pt modelId="{4659FF76-99FE-4F62-8AF8-83EFE25BD6D0}" type="pres">
      <dgm:prSet presAssocID="{6DBB2ABE-A55C-4558-B83C-CF255409803D}" presName="parTxOnlySpace" presStyleCnt="0"/>
      <dgm:spPr/>
    </dgm:pt>
    <dgm:pt modelId="{B63086F7-EA71-492F-BE8B-D99CEDC43764}" type="pres">
      <dgm:prSet presAssocID="{E4216C5C-7487-4D96-B28B-341EB304FAB1}" presName="parTxOnly" presStyleLbl="node1" presStyleIdx="3" presStyleCnt="5">
        <dgm:presLayoutVars>
          <dgm:chMax val="0"/>
          <dgm:chPref val="0"/>
          <dgm:bulletEnabled val="1"/>
        </dgm:presLayoutVars>
      </dgm:prSet>
      <dgm:spPr/>
      <dgm:t>
        <a:bodyPr/>
        <a:lstStyle/>
        <a:p>
          <a:endParaRPr lang="zh-CN" altLang="en-US"/>
        </a:p>
      </dgm:t>
    </dgm:pt>
    <dgm:pt modelId="{7B1DC6C5-EC7B-4839-A85A-806792906A5C}" type="pres">
      <dgm:prSet presAssocID="{2A9C0496-E427-4CBB-8747-F774F689B9E4}" presName="parTxOnlySpace" presStyleCnt="0"/>
      <dgm:spPr/>
    </dgm:pt>
    <dgm:pt modelId="{C96B3681-0ABF-4CD7-A0B1-137A5CE48E23}" type="pres">
      <dgm:prSet presAssocID="{38CDD30F-D31E-41F1-95DC-D2E338336D26}" presName="parTxOnly" presStyleLbl="node1" presStyleIdx="4" presStyleCnt="5">
        <dgm:presLayoutVars>
          <dgm:chMax val="0"/>
          <dgm:chPref val="0"/>
          <dgm:bulletEnabled val="1"/>
        </dgm:presLayoutVars>
      </dgm:prSet>
      <dgm:spPr/>
      <dgm:t>
        <a:bodyPr/>
        <a:lstStyle/>
        <a:p>
          <a:endParaRPr lang="zh-CN" altLang="en-US"/>
        </a:p>
      </dgm:t>
    </dgm:pt>
  </dgm:ptLst>
  <dgm:cxnLst>
    <dgm:cxn modelId="{87B8EB6F-BCAF-459D-99C4-EAEA8D3DE484}" srcId="{99CABDBA-63DA-474B-89CC-97765EAF10FB}" destId="{E4216C5C-7487-4D96-B28B-341EB304FAB1}" srcOrd="3" destOrd="0" parTransId="{6F648F02-705F-4169-BC10-1EB024665BBC}" sibTransId="{2A9C0496-E427-4CBB-8747-F774F689B9E4}"/>
    <dgm:cxn modelId="{FCC121FB-FC51-4241-919E-B79321EF9698}" srcId="{99CABDBA-63DA-474B-89CC-97765EAF10FB}" destId="{0AB669F0-E786-4CD3-9077-99F7825772F1}" srcOrd="2" destOrd="0" parTransId="{CEA21C6D-EBB5-425A-A9CC-C6B8C1AC27B5}" sibTransId="{6DBB2ABE-A55C-4558-B83C-CF255409803D}"/>
    <dgm:cxn modelId="{9EB6BE02-C538-4F8B-8C25-5748AA3C57A1}" type="presOf" srcId="{99CABDBA-63DA-474B-89CC-97765EAF10FB}" destId="{2ED649DF-B8C9-4C34-B1DC-20AD5952152C}" srcOrd="0" destOrd="0" presId="urn:microsoft.com/office/officeart/2005/8/layout/chevron1"/>
    <dgm:cxn modelId="{CC5E1454-968C-4CA8-8F72-3827A0E9026B}" type="presOf" srcId="{2FFE7AD6-7E4B-4424-ABC4-F862489DD6C1}" destId="{2534BE4E-F862-4678-959D-3424639DA766}" srcOrd="0" destOrd="0" presId="urn:microsoft.com/office/officeart/2005/8/layout/chevron1"/>
    <dgm:cxn modelId="{6E26186E-FCC0-4437-806F-62F4DD5B82D6}" type="presOf" srcId="{0AB669F0-E786-4CD3-9077-99F7825772F1}" destId="{7DA74532-91B6-49B5-A2C5-9823AC79BE4E}" srcOrd="0" destOrd="0" presId="urn:microsoft.com/office/officeart/2005/8/layout/chevron1"/>
    <dgm:cxn modelId="{51FED43F-3C71-4CE0-96B1-1F81E96736A7}" srcId="{99CABDBA-63DA-474B-89CC-97765EAF10FB}" destId="{2FFE7AD6-7E4B-4424-ABC4-F862489DD6C1}" srcOrd="1" destOrd="0" parTransId="{42756DC5-B0E9-404D-8FF1-8762D0B643AB}" sibTransId="{1A3957C7-3A50-4D67-AD36-1EE8FF3F4387}"/>
    <dgm:cxn modelId="{54126DAB-7625-48B3-8EE1-1D8B46511709}" type="presOf" srcId="{B8D5E70C-F947-4C2C-8DAB-513B84CD17EF}" destId="{B66AFC1F-2F91-4B6B-9729-387CA3F3AA33}" srcOrd="0" destOrd="0" presId="urn:microsoft.com/office/officeart/2005/8/layout/chevron1"/>
    <dgm:cxn modelId="{6CDAB3EE-67E7-4C3C-AD40-84FB8D319273}" type="presOf" srcId="{38CDD30F-D31E-41F1-95DC-D2E338336D26}" destId="{C96B3681-0ABF-4CD7-A0B1-137A5CE48E23}" srcOrd="0" destOrd="0" presId="urn:microsoft.com/office/officeart/2005/8/layout/chevron1"/>
    <dgm:cxn modelId="{003AAD14-E36A-49CE-951F-0C18DE9F0C5B}" type="presOf" srcId="{E4216C5C-7487-4D96-B28B-341EB304FAB1}" destId="{B63086F7-EA71-492F-BE8B-D99CEDC43764}" srcOrd="0" destOrd="0" presId="urn:microsoft.com/office/officeart/2005/8/layout/chevron1"/>
    <dgm:cxn modelId="{7E968586-276B-46C7-AB17-7327A07690BF}" srcId="{99CABDBA-63DA-474B-89CC-97765EAF10FB}" destId="{B8D5E70C-F947-4C2C-8DAB-513B84CD17EF}" srcOrd="0" destOrd="0" parTransId="{70FF78C6-62AC-4CF5-AD78-AD3C4B6989AE}" sibTransId="{556D0BB7-7B91-44C5-87CA-5165419EE502}"/>
    <dgm:cxn modelId="{7091E9E5-7FAC-40EB-8AAB-0C32E8B928FD}" srcId="{99CABDBA-63DA-474B-89CC-97765EAF10FB}" destId="{38CDD30F-D31E-41F1-95DC-D2E338336D26}" srcOrd="4" destOrd="0" parTransId="{9A637D9A-52CD-4099-967B-5CCC23F92145}" sibTransId="{47267245-9566-4194-9245-EC87B2DE0F32}"/>
    <dgm:cxn modelId="{AD665490-6BE6-4FB0-9AD7-9D665C7B2E91}" type="presParOf" srcId="{2ED649DF-B8C9-4C34-B1DC-20AD5952152C}" destId="{B66AFC1F-2F91-4B6B-9729-387CA3F3AA33}" srcOrd="0" destOrd="0" presId="urn:microsoft.com/office/officeart/2005/8/layout/chevron1"/>
    <dgm:cxn modelId="{A2D4A843-BA54-4674-AE1B-70376FF67BC6}" type="presParOf" srcId="{2ED649DF-B8C9-4C34-B1DC-20AD5952152C}" destId="{F6EB935B-A4C9-474A-B4E5-D59F673DE749}" srcOrd="1" destOrd="0" presId="urn:microsoft.com/office/officeart/2005/8/layout/chevron1"/>
    <dgm:cxn modelId="{29212850-D1DD-4133-9CCE-D5ECEE07C66D}" type="presParOf" srcId="{2ED649DF-B8C9-4C34-B1DC-20AD5952152C}" destId="{2534BE4E-F862-4678-959D-3424639DA766}" srcOrd="2" destOrd="0" presId="urn:microsoft.com/office/officeart/2005/8/layout/chevron1"/>
    <dgm:cxn modelId="{BA935907-878E-4E91-856D-E2B94AD7B74A}" type="presParOf" srcId="{2ED649DF-B8C9-4C34-B1DC-20AD5952152C}" destId="{EA4F7E27-E74A-4B23-A65A-6FC114C6CCFD}" srcOrd="3" destOrd="0" presId="urn:microsoft.com/office/officeart/2005/8/layout/chevron1"/>
    <dgm:cxn modelId="{94C7561D-F770-4CD7-AE62-ED4A59C7F5FE}" type="presParOf" srcId="{2ED649DF-B8C9-4C34-B1DC-20AD5952152C}" destId="{7DA74532-91B6-49B5-A2C5-9823AC79BE4E}" srcOrd="4" destOrd="0" presId="urn:microsoft.com/office/officeart/2005/8/layout/chevron1"/>
    <dgm:cxn modelId="{D5DAF1FF-8AEA-4984-87C6-20EFA9D323A4}" type="presParOf" srcId="{2ED649DF-B8C9-4C34-B1DC-20AD5952152C}" destId="{4659FF76-99FE-4F62-8AF8-83EFE25BD6D0}" srcOrd="5" destOrd="0" presId="urn:microsoft.com/office/officeart/2005/8/layout/chevron1"/>
    <dgm:cxn modelId="{10817A5D-8371-47E5-9154-2D37E55ED54E}" type="presParOf" srcId="{2ED649DF-B8C9-4C34-B1DC-20AD5952152C}" destId="{B63086F7-EA71-492F-BE8B-D99CEDC43764}" srcOrd="6" destOrd="0" presId="urn:microsoft.com/office/officeart/2005/8/layout/chevron1"/>
    <dgm:cxn modelId="{093F396F-0891-4135-9426-131734D187D2}" type="presParOf" srcId="{2ED649DF-B8C9-4C34-B1DC-20AD5952152C}" destId="{7B1DC6C5-EC7B-4839-A85A-806792906A5C}" srcOrd="7" destOrd="0" presId="urn:microsoft.com/office/officeart/2005/8/layout/chevron1"/>
    <dgm:cxn modelId="{5A61BA29-6BD2-42CB-BBC5-F67F47177B5B}" type="presParOf" srcId="{2ED649DF-B8C9-4C34-B1DC-20AD5952152C}" destId="{C96B3681-0ABF-4CD7-A0B1-137A5CE48E23}" srcOrd="8"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BD0238-BAF2-46D7-8BF8-E85899EE0ED2}" type="doc">
      <dgm:prSet loTypeId="urn:microsoft.com/office/officeart/2005/8/layout/chevron1" loCatId="process" qsTypeId="urn:microsoft.com/office/officeart/2005/8/quickstyle/simple1" qsCatId="simple" csTypeId="urn:microsoft.com/office/officeart/2005/8/colors/colorful3" csCatId="colorful" phldr="1"/>
      <dgm:spPr/>
    </dgm:pt>
    <dgm:pt modelId="{650E87F8-266D-480F-9941-F229F7B88E16}">
      <dgm:prSet phldrT="[文本]"/>
      <dgm:spPr/>
      <dgm:t>
        <a:bodyPr/>
        <a:lstStyle/>
        <a:p>
          <a:r>
            <a:rPr lang="zh-CN" b="1" dirty="0" smtClean="0"/>
            <a:t>编制投标文件</a:t>
          </a:r>
          <a:endParaRPr lang="zh-CN" altLang="en-US" dirty="0"/>
        </a:p>
      </dgm:t>
    </dgm:pt>
    <dgm:pt modelId="{A501B67A-30E4-48BF-B8A2-B99CF15D0055}" type="parTrans" cxnId="{50479A6C-AC4A-41DC-AAB6-F0462312C981}">
      <dgm:prSet/>
      <dgm:spPr/>
      <dgm:t>
        <a:bodyPr/>
        <a:lstStyle/>
        <a:p>
          <a:endParaRPr lang="zh-CN" altLang="en-US"/>
        </a:p>
      </dgm:t>
    </dgm:pt>
    <dgm:pt modelId="{99828AF9-DAB4-4ABE-80D1-D4D1D0F42FC7}" type="sibTrans" cxnId="{50479A6C-AC4A-41DC-AAB6-F0462312C981}">
      <dgm:prSet/>
      <dgm:spPr/>
      <dgm:t>
        <a:bodyPr/>
        <a:lstStyle/>
        <a:p>
          <a:endParaRPr lang="zh-CN" altLang="en-US"/>
        </a:p>
      </dgm:t>
    </dgm:pt>
    <dgm:pt modelId="{D746267C-086A-4FCD-971B-C84143E366A9}">
      <dgm:prSet phldrT="[文本]"/>
      <dgm:spPr/>
      <dgm:t>
        <a:bodyPr/>
        <a:lstStyle/>
        <a:p>
          <a:r>
            <a:rPr lang="zh-CN" b="1" dirty="0" smtClean="0"/>
            <a:t>递交投标文件</a:t>
          </a:r>
          <a:endParaRPr lang="zh-CN" altLang="en-US" dirty="0"/>
        </a:p>
      </dgm:t>
    </dgm:pt>
    <dgm:pt modelId="{87CB45A9-F3FE-483C-B6AA-56D593207113}" type="parTrans" cxnId="{1C121651-8769-4561-8F39-EF7F8FFAFAF9}">
      <dgm:prSet/>
      <dgm:spPr/>
      <dgm:t>
        <a:bodyPr/>
        <a:lstStyle/>
        <a:p>
          <a:endParaRPr lang="zh-CN" altLang="en-US"/>
        </a:p>
      </dgm:t>
    </dgm:pt>
    <dgm:pt modelId="{F54150A1-F55A-405C-B519-40459C5180BC}" type="sibTrans" cxnId="{1C121651-8769-4561-8F39-EF7F8FFAFAF9}">
      <dgm:prSet/>
      <dgm:spPr/>
      <dgm:t>
        <a:bodyPr/>
        <a:lstStyle/>
        <a:p>
          <a:endParaRPr lang="zh-CN" altLang="en-US"/>
        </a:p>
      </dgm:t>
    </dgm:pt>
    <dgm:pt modelId="{CBAC3B8E-2FDA-40C4-94C7-4EB8D6DBB217}">
      <dgm:prSet phldrT="[文本]"/>
      <dgm:spPr/>
      <dgm:t>
        <a:bodyPr/>
        <a:lstStyle/>
        <a:p>
          <a:r>
            <a:rPr lang="zh-CN" b="1" dirty="0" smtClean="0"/>
            <a:t>出席开标会议并接受评标期间的澄清询问</a:t>
          </a:r>
          <a:endParaRPr lang="zh-CN" altLang="en-US" dirty="0"/>
        </a:p>
      </dgm:t>
    </dgm:pt>
    <dgm:pt modelId="{212FA8A4-B809-4742-B437-094EAB3120E2}" type="parTrans" cxnId="{18BAF140-CB78-4E58-817B-127EED4A03A4}">
      <dgm:prSet/>
      <dgm:spPr/>
      <dgm:t>
        <a:bodyPr/>
        <a:lstStyle/>
        <a:p>
          <a:endParaRPr lang="zh-CN" altLang="en-US"/>
        </a:p>
      </dgm:t>
    </dgm:pt>
    <dgm:pt modelId="{12692B3F-022C-4F80-88E0-C9E40CB99064}" type="sibTrans" cxnId="{18BAF140-CB78-4E58-817B-127EED4A03A4}">
      <dgm:prSet/>
      <dgm:spPr/>
      <dgm:t>
        <a:bodyPr/>
        <a:lstStyle/>
        <a:p>
          <a:endParaRPr lang="zh-CN" altLang="en-US"/>
        </a:p>
      </dgm:t>
    </dgm:pt>
    <dgm:pt modelId="{F387C81D-1643-4D1D-AEDD-6049375B03E9}">
      <dgm:prSet/>
      <dgm:spPr/>
      <dgm:t>
        <a:bodyPr/>
        <a:lstStyle/>
        <a:p>
          <a:r>
            <a:rPr lang="zh-CN" b="1" dirty="0" smtClean="0"/>
            <a:t>接受中标通知书，提交履约担保，签订合同</a:t>
          </a:r>
          <a:endParaRPr lang="zh-CN" altLang="en-US" dirty="0"/>
        </a:p>
      </dgm:t>
    </dgm:pt>
    <dgm:pt modelId="{0CE18D9F-D63B-43D1-9934-E7A5EE43BDCC}" type="parTrans" cxnId="{52F130CC-0872-4E9B-BB4D-505EBAD902F9}">
      <dgm:prSet/>
      <dgm:spPr/>
      <dgm:t>
        <a:bodyPr/>
        <a:lstStyle/>
        <a:p>
          <a:endParaRPr lang="zh-CN" altLang="en-US"/>
        </a:p>
      </dgm:t>
    </dgm:pt>
    <dgm:pt modelId="{4EB59B33-FD41-456D-BB27-F7A7E474340D}" type="sibTrans" cxnId="{52F130CC-0872-4E9B-BB4D-505EBAD902F9}">
      <dgm:prSet/>
      <dgm:spPr/>
      <dgm:t>
        <a:bodyPr/>
        <a:lstStyle/>
        <a:p>
          <a:endParaRPr lang="zh-CN" altLang="en-US"/>
        </a:p>
      </dgm:t>
    </dgm:pt>
    <dgm:pt modelId="{E1AF3B05-5870-45FE-B158-131026D1D50C}" type="pres">
      <dgm:prSet presAssocID="{55BD0238-BAF2-46D7-8BF8-E85899EE0ED2}" presName="Name0" presStyleCnt="0">
        <dgm:presLayoutVars>
          <dgm:dir val="rev"/>
          <dgm:animLvl val="lvl"/>
          <dgm:resizeHandles val="exact"/>
        </dgm:presLayoutVars>
      </dgm:prSet>
      <dgm:spPr/>
    </dgm:pt>
    <dgm:pt modelId="{32DED04B-49CC-4A9F-BB47-A2F7A09AE4DC}" type="pres">
      <dgm:prSet presAssocID="{650E87F8-266D-480F-9941-F229F7B88E16}" presName="parTxOnly" presStyleLbl="node1" presStyleIdx="0" presStyleCnt="4">
        <dgm:presLayoutVars>
          <dgm:chMax val="0"/>
          <dgm:chPref val="0"/>
          <dgm:bulletEnabled val="1"/>
        </dgm:presLayoutVars>
      </dgm:prSet>
      <dgm:spPr/>
      <dgm:t>
        <a:bodyPr/>
        <a:lstStyle/>
        <a:p>
          <a:endParaRPr lang="zh-CN" altLang="en-US"/>
        </a:p>
      </dgm:t>
    </dgm:pt>
    <dgm:pt modelId="{72CD6A3E-FB8C-48FC-AA21-D5E4250CCCAD}" type="pres">
      <dgm:prSet presAssocID="{99828AF9-DAB4-4ABE-80D1-D4D1D0F42FC7}" presName="parTxOnlySpace" presStyleCnt="0"/>
      <dgm:spPr/>
    </dgm:pt>
    <dgm:pt modelId="{B839593E-CEF5-4FDB-98CA-AAA6E86711B1}" type="pres">
      <dgm:prSet presAssocID="{D746267C-086A-4FCD-971B-C84143E366A9}" presName="parTxOnly" presStyleLbl="node1" presStyleIdx="1" presStyleCnt="4">
        <dgm:presLayoutVars>
          <dgm:chMax val="0"/>
          <dgm:chPref val="0"/>
          <dgm:bulletEnabled val="1"/>
        </dgm:presLayoutVars>
      </dgm:prSet>
      <dgm:spPr/>
      <dgm:t>
        <a:bodyPr/>
        <a:lstStyle/>
        <a:p>
          <a:endParaRPr lang="zh-CN" altLang="en-US"/>
        </a:p>
      </dgm:t>
    </dgm:pt>
    <dgm:pt modelId="{646C8092-AE5E-4171-9603-7939897FC08A}" type="pres">
      <dgm:prSet presAssocID="{F54150A1-F55A-405C-B519-40459C5180BC}" presName="parTxOnlySpace" presStyleCnt="0"/>
      <dgm:spPr/>
    </dgm:pt>
    <dgm:pt modelId="{300F2889-63C9-4396-A66D-1C5A88A0ECC9}" type="pres">
      <dgm:prSet presAssocID="{CBAC3B8E-2FDA-40C4-94C7-4EB8D6DBB217}" presName="parTxOnly" presStyleLbl="node1" presStyleIdx="2" presStyleCnt="4">
        <dgm:presLayoutVars>
          <dgm:chMax val="0"/>
          <dgm:chPref val="0"/>
          <dgm:bulletEnabled val="1"/>
        </dgm:presLayoutVars>
      </dgm:prSet>
      <dgm:spPr/>
      <dgm:t>
        <a:bodyPr/>
        <a:lstStyle/>
        <a:p>
          <a:endParaRPr lang="zh-CN" altLang="en-US"/>
        </a:p>
      </dgm:t>
    </dgm:pt>
    <dgm:pt modelId="{E80BFC19-7DFC-4772-BB75-898AEAE02F6E}" type="pres">
      <dgm:prSet presAssocID="{12692B3F-022C-4F80-88E0-C9E40CB99064}" presName="parTxOnlySpace" presStyleCnt="0"/>
      <dgm:spPr/>
    </dgm:pt>
    <dgm:pt modelId="{7BBDF8E9-56B8-45A2-A23B-DC42E7A6A95C}" type="pres">
      <dgm:prSet presAssocID="{F387C81D-1643-4D1D-AEDD-6049375B03E9}" presName="parTxOnly" presStyleLbl="node1" presStyleIdx="3" presStyleCnt="4">
        <dgm:presLayoutVars>
          <dgm:chMax val="0"/>
          <dgm:chPref val="0"/>
          <dgm:bulletEnabled val="1"/>
        </dgm:presLayoutVars>
      </dgm:prSet>
      <dgm:spPr/>
      <dgm:t>
        <a:bodyPr/>
        <a:lstStyle/>
        <a:p>
          <a:endParaRPr lang="zh-CN" altLang="en-US"/>
        </a:p>
      </dgm:t>
    </dgm:pt>
  </dgm:ptLst>
  <dgm:cxnLst>
    <dgm:cxn modelId="{F01B2341-C5DF-40C0-8D22-073D34BA7B15}" type="presOf" srcId="{55BD0238-BAF2-46D7-8BF8-E85899EE0ED2}" destId="{E1AF3B05-5870-45FE-B158-131026D1D50C}" srcOrd="0" destOrd="0" presId="urn:microsoft.com/office/officeart/2005/8/layout/chevron1"/>
    <dgm:cxn modelId="{52F130CC-0872-4E9B-BB4D-505EBAD902F9}" srcId="{55BD0238-BAF2-46D7-8BF8-E85899EE0ED2}" destId="{F387C81D-1643-4D1D-AEDD-6049375B03E9}" srcOrd="3" destOrd="0" parTransId="{0CE18D9F-D63B-43D1-9934-E7A5EE43BDCC}" sibTransId="{4EB59B33-FD41-456D-BB27-F7A7E474340D}"/>
    <dgm:cxn modelId="{762B0DF0-381A-41D2-A115-AF38D21F85B9}" type="presOf" srcId="{F387C81D-1643-4D1D-AEDD-6049375B03E9}" destId="{7BBDF8E9-56B8-45A2-A23B-DC42E7A6A95C}" srcOrd="0" destOrd="0" presId="urn:microsoft.com/office/officeart/2005/8/layout/chevron1"/>
    <dgm:cxn modelId="{50479A6C-AC4A-41DC-AAB6-F0462312C981}" srcId="{55BD0238-BAF2-46D7-8BF8-E85899EE0ED2}" destId="{650E87F8-266D-480F-9941-F229F7B88E16}" srcOrd="0" destOrd="0" parTransId="{A501B67A-30E4-48BF-B8A2-B99CF15D0055}" sibTransId="{99828AF9-DAB4-4ABE-80D1-D4D1D0F42FC7}"/>
    <dgm:cxn modelId="{FFDFD8FC-2AF1-4717-977B-033F1E7216CB}" type="presOf" srcId="{CBAC3B8E-2FDA-40C4-94C7-4EB8D6DBB217}" destId="{300F2889-63C9-4396-A66D-1C5A88A0ECC9}" srcOrd="0" destOrd="0" presId="urn:microsoft.com/office/officeart/2005/8/layout/chevron1"/>
    <dgm:cxn modelId="{18BAF140-CB78-4E58-817B-127EED4A03A4}" srcId="{55BD0238-BAF2-46D7-8BF8-E85899EE0ED2}" destId="{CBAC3B8E-2FDA-40C4-94C7-4EB8D6DBB217}" srcOrd="2" destOrd="0" parTransId="{212FA8A4-B809-4742-B437-094EAB3120E2}" sibTransId="{12692B3F-022C-4F80-88E0-C9E40CB99064}"/>
    <dgm:cxn modelId="{1C121651-8769-4561-8F39-EF7F8FFAFAF9}" srcId="{55BD0238-BAF2-46D7-8BF8-E85899EE0ED2}" destId="{D746267C-086A-4FCD-971B-C84143E366A9}" srcOrd="1" destOrd="0" parTransId="{87CB45A9-F3FE-483C-B6AA-56D593207113}" sibTransId="{F54150A1-F55A-405C-B519-40459C5180BC}"/>
    <dgm:cxn modelId="{89E10F01-FE22-4520-A777-75E4073EE17B}" type="presOf" srcId="{650E87F8-266D-480F-9941-F229F7B88E16}" destId="{32DED04B-49CC-4A9F-BB47-A2F7A09AE4DC}" srcOrd="0" destOrd="0" presId="urn:microsoft.com/office/officeart/2005/8/layout/chevron1"/>
    <dgm:cxn modelId="{29462206-67F5-4846-8119-A6AFB7BA6A39}" type="presOf" srcId="{D746267C-086A-4FCD-971B-C84143E366A9}" destId="{B839593E-CEF5-4FDB-98CA-AAA6E86711B1}" srcOrd="0" destOrd="0" presId="urn:microsoft.com/office/officeart/2005/8/layout/chevron1"/>
    <dgm:cxn modelId="{BAAC2E35-E275-4779-BB4D-591AAD6DEE79}" type="presParOf" srcId="{E1AF3B05-5870-45FE-B158-131026D1D50C}" destId="{32DED04B-49CC-4A9F-BB47-A2F7A09AE4DC}" srcOrd="0" destOrd="0" presId="urn:microsoft.com/office/officeart/2005/8/layout/chevron1"/>
    <dgm:cxn modelId="{3E8914B3-7853-4B20-B53C-78E4D0587584}" type="presParOf" srcId="{E1AF3B05-5870-45FE-B158-131026D1D50C}" destId="{72CD6A3E-FB8C-48FC-AA21-D5E4250CCCAD}" srcOrd="1" destOrd="0" presId="urn:microsoft.com/office/officeart/2005/8/layout/chevron1"/>
    <dgm:cxn modelId="{169BD8AA-7027-4B50-8A44-77EE57939353}" type="presParOf" srcId="{E1AF3B05-5870-45FE-B158-131026D1D50C}" destId="{B839593E-CEF5-4FDB-98CA-AAA6E86711B1}" srcOrd="2" destOrd="0" presId="urn:microsoft.com/office/officeart/2005/8/layout/chevron1"/>
    <dgm:cxn modelId="{50DD2F6D-E48D-417B-B30D-62FF49E6526A}" type="presParOf" srcId="{E1AF3B05-5870-45FE-B158-131026D1D50C}" destId="{646C8092-AE5E-4171-9603-7939897FC08A}" srcOrd="3" destOrd="0" presId="urn:microsoft.com/office/officeart/2005/8/layout/chevron1"/>
    <dgm:cxn modelId="{628B0E5B-CCBA-4F08-84B9-91C343880992}" type="presParOf" srcId="{E1AF3B05-5870-45FE-B158-131026D1D50C}" destId="{300F2889-63C9-4396-A66D-1C5A88A0ECC9}" srcOrd="4" destOrd="0" presId="urn:microsoft.com/office/officeart/2005/8/layout/chevron1"/>
    <dgm:cxn modelId="{49F73DCA-9518-4B37-B3DF-E6E0C0CC85F3}" type="presParOf" srcId="{E1AF3B05-5870-45FE-B158-131026D1D50C}" destId="{E80BFC19-7DFC-4772-BB75-898AEAE02F6E}" srcOrd="5" destOrd="0" presId="urn:microsoft.com/office/officeart/2005/8/layout/chevron1"/>
    <dgm:cxn modelId="{15F1A08B-1EAD-4378-8E2F-4723B0FFE5A8}" type="presParOf" srcId="{E1AF3B05-5870-45FE-B158-131026D1D50C}" destId="{7BBDF8E9-56B8-45A2-A23B-DC42E7A6A95C}" srcOrd="6"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6AFC1F-2F91-4B6B-9729-387CA3F3AA33}">
      <dsp:nvSpPr>
        <dsp:cNvPr id="0" name=""/>
        <dsp:cNvSpPr/>
      </dsp:nvSpPr>
      <dsp:spPr>
        <a:xfrm>
          <a:off x="1674" y="1175160"/>
          <a:ext cx="1490137" cy="596054"/>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CN" sz="1200" b="1" kern="1200" dirty="0" smtClean="0"/>
            <a:t>开展投标前期工作</a:t>
          </a:r>
          <a:endParaRPr lang="zh-CN" altLang="en-US" sz="1200" kern="1200" dirty="0"/>
        </a:p>
      </dsp:txBody>
      <dsp:txXfrm>
        <a:off x="299701" y="1175160"/>
        <a:ext cx="894083" cy="596054"/>
      </dsp:txXfrm>
    </dsp:sp>
    <dsp:sp modelId="{2534BE4E-F862-4678-959D-3424639DA766}">
      <dsp:nvSpPr>
        <dsp:cNvPr id="0" name=""/>
        <dsp:cNvSpPr/>
      </dsp:nvSpPr>
      <dsp:spPr>
        <a:xfrm>
          <a:off x="1342797" y="1175160"/>
          <a:ext cx="1490137" cy="596054"/>
        </a:xfrm>
        <a:prstGeom prst="chevron">
          <a:avLst/>
        </a:prstGeom>
        <a:solidFill>
          <a:schemeClr val="accent3">
            <a:hueOff val="677650"/>
            <a:satOff val="25000"/>
            <a:lumOff val="-36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CN" sz="1200" b="1" kern="1200" dirty="0" smtClean="0"/>
            <a:t>参加资格预审</a:t>
          </a:r>
          <a:endParaRPr lang="zh-CN" altLang="en-US" sz="1200" kern="1200" dirty="0"/>
        </a:p>
      </dsp:txBody>
      <dsp:txXfrm>
        <a:off x="1640824" y="1175160"/>
        <a:ext cx="894083" cy="596054"/>
      </dsp:txXfrm>
    </dsp:sp>
    <dsp:sp modelId="{7DA74532-91B6-49B5-A2C5-9823AC79BE4E}">
      <dsp:nvSpPr>
        <dsp:cNvPr id="0" name=""/>
        <dsp:cNvSpPr/>
      </dsp:nvSpPr>
      <dsp:spPr>
        <a:xfrm>
          <a:off x="2683921" y="1175160"/>
          <a:ext cx="1490137" cy="596054"/>
        </a:xfrm>
        <a:prstGeom prst="chevron">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CN" sz="1200" b="1" kern="1200" dirty="0" smtClean="0"/>
            <a:t>购领招标文件和有关资料</a:t>
          </a:r>
          <a:endParaRPr lang="zh-CN" altLang="en-US" sz="1200" kern="1200" dirty="0"/>
        </a:p>
      </dsp:txBody>
      <dsp:txXfrm>
        <a:off x="2981948" y="1175160"/>
        <a:ext cx="894083" cy="596054"/>
      </dsp:txXfrm>
    </dsp:sp>
    <dsp:sp modelId="{B63086F7-EA71-492F-BE8B-D99CEDC43764}">
      <dsp:nvSpPr>
        <dsp:cNvPr id="0" name=""/>
        <dsp:cNvSpPr/>
      </dsp:nvSpPr>
      <dsp:spPr>
        <a:xfrm>
          <a:off x="4025044" y="1175160"/>
          <a:ext cx="1490137" cy="596054"/>
        </a:xfrm>
        <a:prstGeom prst="chevron">
          <a:avLst/>
        </a:prstGeom>
        <a:solidFill>
          <a:schemeClr val="accent3">
            <a:hueOff val="2032949"/>
            <a:satOff val="75000"/>
            <a:lumOff val="-1102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CN" sz="1200" b="1" kern="1200" dirty="0" smtClean="0"/>
            <a:t>组织投标班子，研究招标文件</a:t>
          </a:r>
          <a:endParaRPr lang="zh-CN" altLang="en-US" sz="1200" kern="1200" dirty="0"/>
        </a:p>
      </dsp:txBody>
      <dsp:txXfrm>
        <a:off x="4323071" y="1175160"/>
        <a:ext cx="894083" cy="596054"/>
      </dsp:txXfrm>
    </dsp:sp>
    <dsp:sp modelId="{C96B3681-0ABF-4CD7-A0B1-137A5CE48E23}">
      <dsp:nvSpPr>
        <dsp:cNvPr id="0" name=""/>
        <dsp:cNvSpPr/>
      </dsp:nvSpPr>
      <dsp:spPr>
        <a:xfrm>
          <a:off x="5366168" y="1175160"/>
          <a:ext cx="1490137" cy="596054"/>
        </a:xfrm>
        <a:prstGeom prst="chevron">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CN" sz="1200" b="1" kern="1200" dirty="0" smtClean="0"/>
            <a:t>踏勘现场和参加投标预备会</a:t>
          </a:r>
          <a:endParaRPr lang="zh-CN" altLang="en-US" sz="1200" kern="1200" dirty="0"/>
        </a:p>
      </dsp:txBody>
      <dsp:txXfrm>
        <a:off x="5664195" y="1175160"/>
        <a:ext cx="894083" cy="5960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ED04B-49CC-4A9F-BB47-A2F7A09AE4DC}">
      <dsp:nvSpPr>
        <dsp:cNvPr id="0" name=""/>
        <dsp:cNvSpPr/>
      </dsp:nvSpPr>
      <dsp:spPr>
        <a:xfrm rot="10800000">
          <a:off x="4891834" y="1822268"/>
          <a:ext cx="1810638" cy="724255"/>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9" tIns="14669" rIns="44006" bIns="14669" numCol="1" spcCol="1270" anchor="ctr" anchorCtr="0">
          <a:noAutofit/>
        </a:bodyPr>
        <a:lstStyle/>
        <a:p>
          <a:pPr lvl="0" algn="ctr" defTabSz="488950">
            <a:lnSpc>
              <a:spcPct val="90000"/>
            </a:lnSpc>
            <a:spcBef>
              <a:spcPct val="0"/>
            </a:spcBef>
            <a:spcAft>
              <a:spcPct val="35000"/>
            </a:spcAft>
          </a:pPr>
          <a:r>
            <a:rPr lang="zh-CN" sz="1100" b="1" kern="1200" dirty="0" smtClean="0"/>
            <a:t>编制投标文件</a:t>
          </a:r>
          <a:endParaRPr lang="zh-CN" altLang="en-US" sz="1100" kern="1200" dirty="0"/>
        </a:p>
      </dsp:txBody>
      <dsp:txXfrm rot="10800000">
        <a:off x="5253961" y="1822268"/>
        <a:ext cx="1086383" cy="724255"/>
      </dsp:txXfrm>
    </dsp:sp>
    <dsp:sp modelId="{B839593E-CEF5-4FDB-98CA-AAA6E86711B1}">
      <dsp:nvSpPr>
        <dsp:cNvPr id="0" name=""/>
        <dsp:cNvSpPr/>
      </dsp:nvSpPr>
      <dsp:spPr>
        <a:xfrm rot="10800000">
          <a:off x="3262260" y="1822268"/>
          <a:ext cx="1810638" cy="724255"/>
        </a:xfrm>
        <a:prstGeom prst="chevron">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9" tIns="14669" rIns="44006" bIns="14669" numCol="1" spcCol="1270" anchor="ctr" anchorCtr="0">
          <a:noAutofit/>
        </a:bodyPr>
        <a:lstStyle/>
        <a:p>
          <a:pPr lvl="0" algn="ctr" defTabSz="488950">
            <a:lnSpc>
              <a:spcPct val="90000"/>
            </a:lnSpc>
            <a:spcBef>
              <a:spcPct val="0"/>
            </a:spcBef>
            <a:spcAft>
              <a:spcPct val="35000"/>
            </a:spcAft>
          </a:pPr>
          <a:r>
            <a:rPr lang="zh-CN" sz="1100" b="1" kern="1200" dirty="0" smtClean="0"/>
            <a:t>递交投标文件</a:t>
          </a:r>
          <a:endParaRPr lang="zh-CN" altLang="en-US" sz="1100" kern="1200" dirty="0"/>
        </a:p>
      </dsp:txBody>
      <dsp:txXfrm rot="10800000">
        <a:off x="3624387" y="1822268"/>
        <a:ext cx="1086383" cy="724255"/>
      </dsp:txXfrm>
    </dsp:sp>
    <dsp:sp modelId="{300F2889-63C9-4396-A66D-1C5A88A0ECC9}">
      <dsp:nvSpPr>
        <dsp:cNvPr id="0" name=""/>
        <dsp:cNvSpPr/>
      </dsp:nvSpPr>
      <dsp:spPr>
        <a:xfrm rot="10800000">
          <a:off x="1632685" y="1822268"/>
          <a:ext cx="1810638" cy="724255"/>
        </a:xfrm>
        <a:prstGeom prst="chevron">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9" tIns="14669" rIns="44006" bIns="14669" numCol="1" spcCol="1270" anchor="ctr" anchorCtr="0">
          <a:noAutofit/>
        </a:bodyPr>
        <a:lstStyle/>
        <a:p>
          <a:pPr lvl="0" algn="ctr" defTabSz="488950">
            <a:lnSpc>
              <a:spcPct val="90000"/>
            </a:lnSpc>
            <a:spcBef>
              <a:spcPct val="0"/>
            </a:spcBef>
            <a:spcAft>
              <a:spcPct val="35000"/>
            </a:spcAft>
          </a:pPr>
          <a:r>
            <a:rPr lang="zh-CN" sz="1100" b="1" kern="1200" dirty="0" smtClean="0"/>
            <a:t>出席开标会议并接受评标期间的澄清询问</a:t>
          </a:r>
          <a:endParaRPr lang="zh-CN" altLang="en-US" sz="1100" kern="1200" dirty="0"/>
        </a:p>
      </dsp:txBody>
      <dsp:txXfrm rot="10800000">
        <a:off x="1994812" y="1822268"/>
        <a:ext cx="1086383" cy="724255"/>
      </dsp:txXfrm>
    </dsp:sp>
    <dsp:sp modelId="{7BBDF8E9-56B8-45A2-A23B-DC42E7A6A95C}">
      <dsp:nvSpPr>
        <dsp:cNvPr id="0" name=""/>
        <dsp:cNvSpPr/>
      </dsp:nvSpPr>
      <dsp:spPr>
        <a:xfrm rot="10800000">
          <a:off x="3110" y="1822268"/>
          <a:ext cx="1810638" cy="724255"/>
        </a:xfrm>
        <a:prstGeom prst="chevron">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69" tIns="14669" rIns="44006" bIns="14669" numCol="1" spcCol="1270" anchor="ctr" anchorCtr="0">
          <a:noAutofit/>
        </a:bodyPr>
        <a:lstStyle/>
        <a:p>
          <a:pPr lvl="0" algn="ctr" defTabSz="488950">
            <a:lnSpc>
              <a:spcPct val="90000"/>
            </a:lnSpc>
            <a:spcBef>
              <a:spcPct val="0"/>
            </a:spcBef>
            <a:spcAft>
              <a:spcPct val="35000"/>
            </a:spcAft>
          </a:pPr>
          <a:r>
            <a:rPr lang="zh-CN" sz="1100" b="1" kern="1200" dirty="0" smtClean="0"/>
            <a:t>接受中标通知书，提交履约担保，签订合同</a:t>
          </a:r>
          <a:endParaRPr lang="zh-CN" altLang="en-US" sz="1100" kern="1200" dirty="0"/>
        </a:p>
      </dsp:txBody>
      <dsp:txXfrm rot="10800000">
        <a:off x="365237" y="1822268"/>
        <a:ext cx="1086383" cy="72425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latin typeface="Arial" panose="020B0604020202020204" pitchFamily="34" charset="0"/>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271172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0340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71750482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3357197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932256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006757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7964315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130505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latin typeface="Arial" panose="020B0604020202020204" pitchFamily="34" charset="0"/>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032686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latin typeface="Arial" panose="020B0604020202020204" pitchFamily="34" charset="0"/>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503563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4528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614892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6456768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42433432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2224511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407989268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98298370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16085649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1364534151"/>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75382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77646153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60335127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293855617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2913290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1331578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127065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latin typeface="Arial" panose="020B0604020202020204" pitchFamily="34" charset="0"/>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9530293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latin typeface="Arial" panose="020B0604020202020204" pitchFamily="34" charset="0"/>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latin typeface="Arial" panose="020B0604020202020204" pitchFamily="34" charset="0"/>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096404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216664230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74036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67922218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0657132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18504342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39658487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8877917"/>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48259697"/>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 id="2147483841" r:id="rId13"/>
    <p:sldLayoutId id="2147483842" r:id="rId14"/>
    <p:sldLayoutId id="2147483843" r:id="rId15"/>
    <p:sldLayoutId id="2147483844" r:id="rId16"/>
    <p:sldLayoutId id="2147483845"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 Target="slide3.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004888" y="65088"/>
            <a:ext cx="8139112" cy="596900"/>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1004888" y="1851670"/>
            <a:ext cx="7527552" cy="70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6" tIns="45718" rIns="91436" bIns="45718">
            <a:spAutoFit/>
          </a:bodyPr>
          <a:lstStyle/>
          <a:p>
            <a:pPr algn="ctr" fontAlgn="auto">
              <a:spcBef>
                <a:spcPts val="0"/>
              </a:spcBef>
              <a:spcAft>
                <a:spcPts val="0"/>
              </a:spcAft>
              <a:defRPr/>
            </a:pP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项目三 建设工程投标</a:t>
            </a:r>
            <a:endParaRPr lang="en-US" altLang="zh-CN"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8366032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32099" name="Rectangle 3"/>
          <p:cNvSpPr>
            <a:spLocks noGrp="1" noChangeArrowheads="1"/>
          </p:cNvSpPr>
          <p:nvPr>
            <p:ph type="body" idx="4294967295"/>
          </p:nvPr>
        </p:nvSpPr>
        <p:spPr>
          <a:xfrm>
            <a:off x="0" y="941388"/>
            <a:ext cx="8686800" cy="3394075"/>
          </a:xfrm>
          <a:prstGeom prst="rect">
            <a:avLst/>
          </a:prstGeom>
        </p:spPr>
        <p:txBody>
          <a:bodyPr>
            <a:normAutofit/>
          </a:bodyPr>
          <a:lstStyle/>
          <a:p>
            <a:r>
              <a:rPr lang="zh-CN" altLang="en-US" dirty="0">
                <a:solidFill>
                  <a:srgbClr val="FF0000"/>
                </a:solidFill>
                <a:latin typeface="楷体" panose="02010609060101010101" pitchFamily="49" charset="-122"/>
                <a:ea typeface="楷体" panose="02010609060101010101" pitchFamily="49" charset="-122"/>
              </a:rPr>
              <a:t>一</a:t>
            </a:r>
            <a:r>
              <a:rPr lang="zh-CN" altLang="en-US" dirty="0" smtClean="0">
                <a:solidFill>
                  <a:srgbClr val="FF0000"/>
                </a:solidFill>
                <a:latin typeface="楷体" panose="02010609060101010101" pitchFamily="49" charset="-122"/>
                <a:ea typeface="楷体" panose="02010609060101010101" pitchFamily="49" charset="-122"/>
              </a:rPr>
              <a:t>、</a:t>
            </a:r>
            <a:r>
              <a:rPr lang="zh-CN" altLang="zh-CN" b="1" dirty="0">
                <a:solidFill>
                  <a:srgbClr val="FF0000"/>
                </a:solidFill>
              </a:rPr>
              <a:t>开展投标前期工作</a:t>
            </a:r>
            <a:endParaRPr lang="zh-CN" altLang="zh-CN" dirty="0">
              <a:solidFill>
                <a:srgbClr val="FF0000"/>
              </a:solidFill>
            </a:endParaRPr>
          </a:p>
          <a:p>
            <a:pPr>
              <a:buSzPct val="50000"/>
              <a:buFont typeface="Wingdings" panose="05000000000000000000" pitchFamily="2" charset="2"/>
              <a:buChar char="n"/>
            </a:pPr>
            <a:r>
              <a:rPr lang="en-US" altLang="zh-CN" sz="2400" dirty="0" smtClean="0"/>
              <a:t>1.</a:t>
            </a:r>
            <a:r>
              <a:rPr lang="zh-CN" altLang="zh-CN" sz="2400" dirty="0" smtClean="0"/>
              <a:t>获取</a:t>
            </a:r>
            <a:r>
              <a:rPr lang="zh-CN" altLang="zh-CN" sz="2400" dirty="0"/>
              <a:t>招标</a:t>
            </a:r>
            <a:r>
              <a:rPr lang="zh-CN" altLang="zh-CN" sz="2400" dirty="0" smtClean="0"/>
              <a:t>信息</a:t>
            </a:r>
            <a:endParaRPr lang="en-US" altLang="zh-CN" sz="2400" dirty="0" smtClean="0"/>
          </a:p>
          <a:p>
            <a:pPr>
              <a:buSzPct val="50000"/>
              <a:buFont typeface="Wingdings" panose="05000000000000000000" pitchFamily="2" charset="2"/>
              <a:buChar char="n"/>
            </a:pPr>
            <a:r>
              <a:rPr lang="en-US" altLang="zh-CN" sz="2400" dirty="0" smtClean="0"/>
              <a:t>2.</a:t>
            </a:r>
            <a:r>
              <a:rPr lang="zh-CN" altLang="zh-CN" sz="2400" dirty="0" smtClean="0"/>
              <a:t>前期</a:t>
            </a:r>
            <a:r>
              <a:rPr lang="zh-CN" altLang="zh-CN" sz="2400" dirty="0"/>
              <a:t>投标决策</a:t>
            </a:r>
            <a:endParaRPr lang="en-US" altLang="zh-CN" sz="2100" dirty="0" smtClean="0">
              <a:latin typeface="楷体" panose="02010609060101010101" pitchFamily="49" charset="-122"/>
              <a:ea typeface="楷体" panose="02010609060101010101" pitchFamily="49" charset="-122"/>
            </a:endParaRPr>
          </a:p>
          <a:p>
            <a:pPr>
              <a:buSzPct val="50000"/>
              <a:buFont typeface="Wingdings" panose="05000000000000000000" pitchFamily="2" charset="2"/>
              <a:buChar char="n"/>
            </a:pPr>
            <a:r>
              <a:rPr lang="zh-CN" altLang="en-US" sz="2100" dirty="0" smtClean="0">
                <a:latin typeface="楷体" panose="02010609060101010101" pitchFamily="49" charset="-122"/>
                <a:ea typeface="楷体" panose="02010609060101010101" pitchFamily="49" charset="-122"/>
              </a:rPr>
              <a:t>投标</a:t>
            </a:r>
            <a:r>
              <a:rPr lang="zh-CN" altLang="en-US" sz="2100" dirty="0">
                <a:latin typeface="楷体" panose="02010609060101010101" pitchFamily="49" charset="-122"/>
                <a:ea typeface="楷体" panose="02010609060101010101" pitchFamily="49" charset="-122"/>
              </a:rPr>
              <a:t>决策是指投标人对是否投标、投标哪些项目，是以高价投标还是低价投标的决策过程。</a:t>
            </a:r>
          </a:p>
          <a:p>
            <a:pPr algn="just">
              <a:buFontTx/>
              <a:buNone/>
            </a:pPr>
            <a:r>
              <a:rPr lang="en-US" altLang="zh-CN" dirty="0">
                <a:solidFill>
                  <a:srgbClr val="990000"/>
                </a:solidFill>
                <a:latin typeface="楷体" panose="02010609060101010101" pitchFamily="49" charset="-122"/>
                <a:ea typeface="楷体" panose="02010609060101010101" pitchFamily="49" charset="-122"/>
              </a:rPr>
              <a:t>1.</a:t>
            </a:r>
            <a:r>
              <a:rPr lang="zh-CN" altLang="en-US" dirty="0">
                <a:solidFill>
                  <a:srgbClr val="990000"/>
                </a:solidFill>
                <a:latin typeface="楷体" panose="02010609060101010101" pitchFamily="49" charset="-122"/>
                <a:ea typeface="楷体" panose="02010609060101010101" pitchFamily="49" charset="-122"/>
              </a:rPr>
              <a:t>建立广泛的信息来源渠道，建立项目数据库</a:t>
            </a:r>
          </a:p>
          <a:p>
            <a:pPr algn="just">
              <a:buFontTx/>
              <a:buNone/>
            </a:pPr>
            <a:r>
              <a:rPr lang="en-US" altLang="zh-CN" dirty="0">
                <a:solidFill>
                  <a:srgbClr val="990000"/>
                </a:solidFill>
                <a:latin typeface="楷体" panose="02010609060101010101" pitchFamily="49" charset="-122"/>
                <a:ea typeface="楷体" panose="02010609060101010101" pitchFamily="49" charset="-122"/>
              </a:rPr>
              <a:t>2.</a:t>
            </a:r>
            <a:r>
              <a:rPr lang="zh-CN" altLang="en-US" dirty="0">
                <a:solidFill>
                  <a:srgbClr val="990000"/>
                </a:solidFill>
                <a:latin typeface="楷体" panose="02010609060101010101" pitchFamily="49" charset="-122"/>
                <a:ea typeface="楷体" panose="02010609060101010101" pitchFamily="49" charset="-122"/>
              </a:rPr>
              <a:t>开展广泛的调查活动</a:t>
            </a:r>
          </a:p>
          <a:p>
            <a:pPr>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信息调查一般包括</a:t>
            </a:r>
            <a:r>
              <a:rPr lang="zh-CN" altLang="en-GB" sz="2100" dirty="0">
                <a:solidFill>
                  <a:srgbClr val="0000FF"/>
                </a:solidFill>
                <a:latin typeface="楷体" panose="02010609060101010101" pitchFamily="49" charset="-122"/>
                <a:ea typeface="楷体" panose="02010609060101010101" pitchFamily="49" charset="-122"/>
              </a:rPr>
              <a:t>工程</a:t>
            </a:r>
            <a:r>
              <a:rPr lang="zh-CN" altLang="en-GB" sz="2100" dirty="0">
                <a:latin typeface="楷体" panose="02010609060101010101" pitchFamily="49" charset="-122"/>
                <a:ea typeface="楷体" panose="02010609060101010101" pitchFamily="49" charset="-122"/>
              </a:rPr>
              <a:t>、</a:t>
            </a:r>
            <a:r>
              <a:rPr lang="zh-CN" altLang="en-GB" sz="2100" dirty="0">
                <a:solidFill>
                  <a:srgbClr val="0000FF"/>
                </a:solidFill>
                <a:latin typeface="楷体" panose="02010609060101010101" pitchFamily="49" charset="-122"/>
                <a:ea typeface="楷体" panose="02010609060101010101" pitchFamily="49" charset="-122"/>
              </a:rPr>
              <a:t>业主</a:t>
            </a:r>
            <a:r>
              <a:rPr lang="zh-CN" altLang="en-GB" sz="2100" dirty="0">
                <a:latin typeface="楷体" panose="02010609060101010101" pitchFamily="49" charset="-122"/>
                <a:ea typeface="楷体" panose="02010609060101010101" pitchFamily="49" charset="-122"/>
              </a:rPr>
              <a:t>、</a:t>
            </a:r>
            <a:r>
              <a:rPr lang="zh-CN" altLang="en-GB" sz="2100" dirty="0">
                <a:solidFill>
                  <a:srgbClr val="0000FF"/>
                </a:solidFill>
                <a:latin typeface="楷体" panose="02010609060101010101" pitchFamily="49" charset="-122"/>
                <a:ea typeface="楷体" panose="02010609060101010101" pitchFamily="49" charset="-122"/>
              </a:rPr>
              <a:t>市场竞争条件</a:t>
            </a:r>
            <a:r>
              <a:rPr lang="zh-CN" altLang="en-GB" sz="2100" dirty="0">
                <a:latin typeface="楷体" panose="02010609060101010101" pitchFamily="49" charset="-122"/>
                <a:ea typeface="楷体" panose="02010609060101010101" pitchFamily="49" charset="-122"/>
              </a:rPr>
              <a:t>、</a:t>
            </a:r>
            <a:r>
              <a:rPr lang="zh-CN" altLang="en-GB" sz="2100" dirty="0">
                <a:solidFill>
                  <a:srgbClr val="0000FF"/>
                </a:solidFill>
                <a:latin typeface="楷体" panose="02010609060101010101" pitchFamily="49" charset="-122"/>
                <a:ea typeface="楷体" panose="02010609060101010101" pitchFamily="49" charset="-122"/>
              </a:rPr>
              <a:t>竞争对手情况</a:t>
            </a:r>
            <a:r>
              <a:rPr lang="zh-CN" altLang="en-GB" sz="2100" dirty="0">
                <a:latin typeface="楷体" panose="02010609060101010101" pitchFamily="49" charset="-122"/>
                <a:ea typeface="楷体" panose="02010609060101010101" pitchFamily="49" charset="-122"/>
              </a:rPr>
              <a:t>、</a:t>
            </a:r>
            <a:r>
              <a:rPr lang="zh-CN" altLang="en-GB" sz="2100" dirty="0">
                <a:solidFill>
                  <a:srgbClr val="0000FF"/>
                </a:solidFill>
                <a:latin typeface="楷体" panose="02010609060101010101" pitchFamily="49" charset="-122"/>
                <a:ea typeface="楷体" panose="02010609060101010101" pitchFamily="49" charset="-122"/>
              </a:rPr>
              <a:t>工程设计单位情况</a:t>
            </a:r>
            <a:r>
              <a:rPr lang="zh-CN" altLang="en-GB" sz="2100" dirty="0">
                <a:latin typeface="楷体" panose="02010609060101010101" pitchFamily="49" charset="-122"/>
                <a:ea typeface="楷体" panose="02010609060101010101" pitchFamily="49" charset="-122"/>
              </a:rPr>
              <a:t>及</a:t>
            </a:r>
            <a:r>
              <a:rPr lang="zh-CN" altLang="en-GB" sz="2100" dirty="0">
                <a:solidFill>
                  <a:srgbClr val="0000FF"/>
                </a:solidFill>
                <a:latin typeface="楷体" panose="02010609060101010101" pitchFamily="49" charset="-122"/>
                <a:ea typeface="楷体" panose="02010609060101010101" pitchFamily="49" charset="-122"/>
              </a:rPr>
              <a:t>项目的招标计划</a:t>
            </a:r>
            <a:r>
              <a:rPr lang="zh-CN" altLang="en-GB" sz="2100" dirty="0">
                <a:latin typeface="楷体" panose="02010609060101010101" pitchFamily="49" charset="-122"/>
                <a:ea typeface="楷体" panose="02010609060101010101" pitchFamily="49" charset="-122"/>
              </a:rPr>
              <a:t>等方面</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74274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37219" name="Rectangle 3"/>
          <p:cNvSpPr>
            <a:spLocks noGrp="1" noChangeArrowheads="1"/>
          </p:cNvSpPr>
          <p:nvPr>
            <p:ph type="body" idx="4294967295"/>
          </p:nvPr>
        </p:nvSpPr>
        <p:spPr>
          <a:xfrm>
            <a:off x="0" y="1363663"/>
            <a:ext cx="8131175" cy="3659187"/>
          </a:xfrm>
          <a:prstGeom prst="rect">
            <a:avLst/>
          </a:prstGeom>
        </p:spPr>
        <p:txBody>
          <a:bodyPr/>
          <a:lstStyle/>
          <a:p>
            <a:pPr>
              <a:buFontTx/>
              <a:buNone/>
            </a:pPr>
            <a:r>
              <a:rPr lang="zh-CN" altLang="en-US" dirty="0">
                <a:solidFill>
                  <a:srgbClr val="FF0000"/>
                </a:solidFill>
                <a:latin typeface="楷体" panose="02010609060101010101" pitchFamily="49" charset="-122"/>
                <a:ea typeface="楷体" panose="02010609060101010101" pitchFamily="49" charset="-122"/>
              </a:rPr>
              <a:t>二</a:t>
            </a:r>
            <a:r>
              <a:rPr lang="zh-CN" altLang="en-US" dirty="0" smtClean="0">
                <a:solidFill>
                  <a:srgbClr val="FF0000"/>
                </a:solidFill>
                <a:latin typeface="楷体" panose="02010609060101010101" pitchFamily="49" charset="-122"/>
                <a:ea typeface="楷体" panose="02010609060101010101" pitchFamily="49" charset="-122"/>
              </a:rPr>
              <a:t>、参加资格预审</a:t>
            </a:r>
            <a:endParaRPr lang="en-US" altLang="zh-CN" dirty="0" smtClean="0">
              <a:solidFill>
                <a:srgbClr val="FF0000"/>
              </a:solidFill>
              <a:latin typeface="楷体" panose="02010609060101010101" pitchFamily="49" charset="-122"/>
              <a:ea typeface="楷体" panose="02010609060101010101" pitchFamily="49" charset="-122"/>
            </a:endParaRPr>
          </a:p>
          <a:p>
            <a:pPr>
              <a:buNone/>
            </a:pPr>
            <a:r>
              <a:rPr lang="en-US" altLang="zh-CN" dirty="0" smtClean="0"/>
              <a:t>1.</a:t>
            </a:r>
            <a:r>
              <a:rPr lang="zh-CN" altLang="en-US" dirty="0" smtClean="0"/>
              <a:t>编制</a:t>
            </a:r>
            <a:r>
              <a:rPr lang="zh-CN" altLang="zh-CN" dirty="0" smtClean="0"/>
              <a:t>资格</a:t>
            </a:r>
            <a:r>
              <a:rPr lang="zh-CN" altLang="zh-CN" dirty="0"/>
              <a:t>预审申请</a:t>
            </a:r>
            <a:r>
              <a:rPr lang="zh-CN" altLang="zh-CN" dirty="0" smtClean="0"/>
              <a:t>文件</a:t>
            </a:r>
            <a:endParaRPr lang="en-US" altLang="zh-CN" dirty="0" smtClean="0"/>
          </a:p>
          <a:p>
            <a:pPr>
              <a:buNone/>
            </a:pPr>
            <a:r>
              <a:rPr lang="en-US" altLang="zh-CN" dirty="0" smtClean="0"/>
              <a:t>2.</a:t>
            </a:r>
            <a:r>
              <a:rPr lang="zh-CN" altLang="en-US" dirty="0" smtClean="0"/>
              <a:t>递交</a:t>
            </a:r>
            <a:r>
              <a:rPr lang="zh-CN" altLang="zh-CN" dirty="0" smtClean="0"/>
              <a:t>资格</a:t>
            </a:r>
            <a:r>
              <a:rPr lang="zh-CN" altLang="zh-CN" dirty="0"/>
              <a:t>预审申请</a:t>
            </a:r>
            <a:r>
              <a:rPr lang="zh-CN" altLang="zh-CN" dirty="0" smtClean="0"/>
              <a:t>文件</a:t>
            </a:r>
            <a:endParaRPr lang="zh-CN" altLang="zh-CN" dirty="0"/>
          </a:p>
          <a:p>
            <a:pPr>
              <a:buNone/>
            </a:pPr>
            <a:endParaRPr lang="zh-CN" altLang="zh-CN" dirty="0"/>
          </a:p>
          <a:p>
            <a:pPr>
              <a:buFontTx/>
              <a:buNone/>
            </a:pPr>
            <a:endParaRPr lang="en-US" altLang="zh-CN" dirty="0" smtClean="0">
              <a:solidFill>
                <a:srgbClr val="6600CC"/>
              </a:solidFill>
              <a:latin typeface="楷体" panose="02010609060101010101" pitchFamily="49" charset="-122"/>
              <a:ea typeface="楷体" panose="02010609060101010101" pitchFamily="49" charset="-122"/>
            </a:endParaRPr>
          </a:p>
          <a:p>
            <a:pPr>
              <a:buFontTx/>
              <a:buNone/>
            </a:pPr>
            <a:r>
              <a:rPr lang="en-US" altLang="zh-CN" sz="2100" dirty="0">
                <a:solidFill>
                  <a:srgbClr val="6600CC"/>
                </a:solidFill>
                <a:latin typeface="楷体" panose="02010609060101010101" pitchFamily="49" charset="-122"/>
                <a:ea typeface="楷体" panose="02010609060101010101" pitchFamily="49" charset="-122"/>
              </a:rPr>
              <a:t> </a:t>
            </a:r>
            <a:r>
              <a:rPr lang="en-US" altLang="zh-CN" sz="2100" dirty="0" smtClean="0">
                <a:solidFill>
                  <a:srgbClr val="6600CC"/>
                </a:solidFill>
                <a:latin typeface="楷体" panose="02010609060101010101" pitchFamily="49" charset="-122"/>
                <a:ea typeface="楷体" panose="02010609060101010101" pitchFamily="49" charset="-122"/>
              </a:rPr>
              <a:t>  </a:t>
            </a:r>
            <a:endParaRPr lang="zh-CN" altLang="en-US" sz="21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00677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38243" name="Rectangle 3"/>
          <p:cNvSpPr>
            <a:spLocks noGrp="1" noChangeArrowheads="1"/>
          </p:cNvSpPr>
          <p:nvPr>
            <p:ph type="body" idx="4294967295"/>
          </p:nvPr>
        </p:nvSpPr>
        <p:spPr>
          <a:xfrm>
            <a:off x="0" y="1363663"/>
            <a:ext cx="8131175" cy="3659187"/>
          </a:xfrm>
          <a:prstGeom prst="rect">
            <a:avLst/>
          </a:prstGeom>
        </p:spPr>
        <p:txBody>
          <a:bodyPr>
            <a:normAutofit/>
          </a:bodyPr>
          <a:lstStyle/>
          <a:p>
            <a:pPr>
              <a:buFontTx/>
              <a:buNone/>
            </a:pPr>
            <a:r>
              <a:rPr lang="zh-CN" altLang="en-US" dirty="0" smtClean="0">
                <a:solidFill>
                  <a:srgbClr val="990000"/>
                </a:solidFill>
                <a:latin typeface="楷体" panose="02010609060101010101" pitchFamily="49" charset="-122"/>
                <a:ea typeface="楷体" panose="02010609060101010101" pitchFamily="49" charset="-122"/>
              </a:rPr>
              <a:t>**接受</a:t>
            </a:r>
            <a:r>
              <a:rPr lang="zh-CN" altLang="en-US" dirty="0">
                <a:solidFill>
                  <a:srgbClr val="990000"/>
                </a:solidFill>
                <a:latin typeface="楷体" panose="02010609060101010101" pitchFamily="49" charset="-122"/>
                <a:ea typeface="楷体" panose="02010609060101010101" pitchFamily="49" charset="-122"/>
              </a:rPr>
              <a:t>资格预审</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投标人应在平时就将一般资格预审的有关资料准备齐全，若要填写某个项目资格预审调查表，可将有关文件调出来加以补充完善</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填表时要加强分析。针对工程特点，填好重要部位。特别是要反映出本公司施工经验、施工水平和施工组织能力。</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对于合适项目，应及早动手做资格预审的申请准备，并根据相应的资格预审方法进行自我评价，找出差距</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做好递交资格预审调查表后的跟踪工作，以便及时发现问题，补充资料</a:t>
            </a:r>
          </a:p>
        </p:txBody>
      </p:sp>
    </p:spTree>
    <p:extLst>
      <p:ext uri="{BB962C8B-B14F-4D97-AF65-F5344CB8AC3E}">
        <p14:creationId xmlns:p14="http://schemas.microsoft.com/office/powerpoint/2010/main" val="18354395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363663"/>
            <a:ext cx="8131175" cy="3659187"/>
          </a:xfrm>
          <a:prstGeom prst="rect">
            <a:avLst/>
          </a:prstGeom>
        </p:spPr>
        <p:txBody>
          <a:bodyPr/>
          <a:lstStyle/>
          <a:p>
            <a:r>
              <a:rPr lang="zh-CN" altLang="en-US" dirty="0" smtClean="0">
                <a:solidFill>
                  <a:srgbClr val="FF0000"/>
                </a:solidFill>
              </a:rPr>
              <a:t>三、够领招标文件和有关资料</a:t>
            </a:r>
            <a:endParaRPr lang="en-US" altLang="zh-CN" dirty="0" smtClean="0">
              <a:solidFill>
                <a:srgbClr val="FF0000"/>
              </a:solidFill>
            </a:endParaRPr>
          </a:p>
          <a:p>
            <a:r>
              <a:rPr lang="zh-CN" altLang="en-US" dirty="0" smtClean="0">
                <a:solidFill>
                  <a:srgbClr val="FF0000"/>
                </a:solidFill>
              </a:rPr>
              <a:t>四、组织投标班子，研究招标文件</a:t>
            </a:r>
            <a:endParaRPr lang="en-US" altLang="zh-CN" dirty="0" smtClean="0">
              <a:solidFill>
                <a:srgbClr val="FF0000"/>
              </a:solidFill>
            </a:endParaRPr>
          </a:p>
          <a:p>
            <a:pPr algn="just">
              <a:lnSpc>
                <a:spcPct val="100000"/>
              </a:lnSpc>
              <a:buSzPct val="50000"/>
              <a:buFont typeface="Wingdings" panose="05000000000000000000" pitchFamily="2" charset="2"/>
              <a:buChar char="n"/>
            </a:pPr>
            <a:r>
              <a:rPr lang="en-US" altLang="zh-CN" dirty="0" smtClean="0">
                <a:latin typeface="楷体" panose="02010609060101010101" pitchFamily="49" charset="-122"/>
                <a:ea typeface="楷体" panose="02010609060101010101" pitchFamily="49" charset="-122"/>
              </a:rPr>
              <a:t>1.</a:t>
            </a:r>
            <a:r>
              <a:rPr lang="zh-CN" altLang="en-US" dirty="0" smtClean="0">
                <a:latin typeface="楷体" panose="02010609060101010101" pitchFamily="49" charset="-122"/>
                <a:ea typeface="楷体" panose="02010609060101010101" pitchFamily="49" charset="-122"/>
              </a:rPr>
              <a:t>组织投标班子</a:t>
            </a:r>
            <a:endParaRPr lang="en-US" altLang="zh-CN" dirty="0" smtClean="0">
              <a:latin typeface="楷体" panose="02010609060101010101" pitchFamily="49" charset="-122"/>
              <a:ea typeface="楷体" panose="02010609060101010101" pitchFamily="49" charset="-122"/>
            </a:endParaRPr>
          </a:p>
          <a:p>
            <a:pPr algn="just">
              <a:lnSpc>
                <a:spcPct val="100000"/>
              </a:lnSpc>
              <a:buSzPct val="50000"/>
              <a:buFont typeface="Wingdings" panose="05000000000000000000" pitchFamily="2" charset="2"/>
              <a:buChar char="n"/>
            </a:pPr>
            <a:r>
              <a:rPr lang="zh-CN" altLang="en-US" dirty="0" smtClean="0">
                <a:latin typeface="楷体" panose="02010609060101010101" pitchFamily="49" charset="-122"/>
                <a:ea typeface="楷体" panose="02010609060101010101" pitchFamily="49" charset="-122"/>
              </a:rPr>
              <a:t>投标</a:t>
            </a:r>
            <a:r>
              <a:rPr lang="zh-CN" altLang="en-US" dirty="0">
                <a:latin typeface="楷体" panose="02010609060101010101" pitchFamily="49" charset="-122"/>
                <a:ea typeface="楷体" panose="02010609060101010101" pitchFamily="49" charset="-122"/>
              </a:rPr>
              <a:t>班子成员所应具备的素质</a:t>
            </a:r>
          </a:p>
          <a:p>
            <a:pPr lvl="1">
              <a:lnSpc>
                <a:spcPct val="100000"/>
              </a:lnSpc>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熟悉招标文件，包括合同条款。会拟订合同文稿，对投标、合同谈判和合同签约有丰富经验；</a:t>
            </a:r>
          </a:p>
          <a:p>
            <a:pPr lvl="1">
              <a:lnSpc>
                <a:spcPct val="100000"/>
              </a:lnSpc>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熟悉相关等法律、法规；</a:t>
            </a:r>
          </a:p>
          <a:p>
            <a:pPr lvl="1">
              <a:lnSpc>
                <a:spcPct val="100000"/>
              </a:lnSpc>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需要有丰富的工程经验、熟悉施工和工程估价的工程师有熟悉物资采购的人员参加；</a:t>
            </a:r>
          </a:p>
          <a:p>
            <a:pPr lvl="1">
              <a:lnSpc>
                <a:spcPct val="100000"/>
              </a:lnSpc>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有精通工程报价的经济师参加。</a:t>
            </a:r>
          </a:p>
          <a:p>
            <a:pPr marL="0" indent="0">
              <a:buNone/>
            </a:pPr>
            <a:endParaRPr lang="zh-CN" altLang="en-US" dirty="0"/>
          </a:p>
        </p:txBody>
      </p:sp>
    </p:spTree>
    <p:extLst>
      <p:ext uri="{BB962C8B-B14F-4D97-AF65-F5344CB8AC3E}">
        <p14:creationId xmlns:p14="http://schemas.microsoft.com/office/powerpoint/2010/main" val="1133638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41315" name="Rectangle 3"/>
          <p:cNvSpPr>
            <a:spLocks noGrp="1" noChangeArrowheads="1"/>
          </p:cNvSpPr>
          <p:nvPr>
            <p:ph type="body" idx="4294967295"/>
          </p:nvPr>
        </p:nvSpPr>
        <p:spPr>
          <a:xfrm>
            <a:off x="0" y="1363663"/>
            <a:ext cx="8131175" cy="3659187"/>
          </a:xfrm>
          <a:prstGeom prst="rect">
            <a:avLst/>
          </a:prstGeom>
        </p:spPr>
        <p:txBody>
          <a:bodyPr>
            <a:normAutofit/>
          </a:bodyPr>
          <a:lstStyle/>
          <a:p>
            <a:pPr>
              <a:buFontTx/>
              <a:buNone/>
            </a:pPr>
            <a:r>
              <a:rPr lang="en-US" altLang="zh-CN" dirty="0" smtClean="0">
                <a:latin typeface="楷体" panose="02010609060101010101" pitchFamily="49" charset="-122"/>
                <a:ea typeface="楷体" panose="02010609060101010101" pitchFamily="49" charset="-122"/>
              </a:rPr>
              <a:t>2.</a:t>
            </a:r>
            <a:r>
              <a:rPr lang="zh-CN" altLang="en-US" dirty="0" smtClean="0">
                <a:latin typeface="楷体" panose="02010609060101010101" pitchFamily="49" charset="-122"/>
                <a:ea typeface="楷体" panose="02010609060101010101" pitchFamily="49" charset="-122"/>
              </a:rPr>
              <a:t>研究招标文件</a:t>
            </a:r>
            <a:endParaRPr lang="en-US" altLang="zh-CN" dirty="0" smtClean="0">
              <a:latin typeface="楷体" panose="02010609060101010101" pitchFamily="49" charset="-122"/>
              <a:ea typeface="楷体" panose="02010609060101010101" pitchFamily="49" charset="-122"/>
            </a:endParaRPr>
          </a:p>
          <a:p>
            <a:pPr>
              <a:buFontTx/>
              <a:buNone/>
            </a:pPr>
            <a:r>
              <a:rPr lang="zh-CN" altLang="en-US" dirty="0" smtClean="0">
                <a:latin typeface="楷体" panose="02010609060101010101" pitchFamily="49" charset="-122"/>
                <a:ea typeface="楷体" panose="02010609060101010101" pitchFamily="49" charset="-122"/>
              </a:rPr>
              <a:t>熟悉</a:t>
            </a:r>
            <a:r>
              <a:rPr lang="zh-CN" altLang="en-US" dirty="0">
                <a:latin typeface="楷体" panose="02010609060101010101" pitchFamily="49" charset="-122"/>
                <a:ea typeface="楷体" panose="02010609060101010101" pitchFamily="49" charset="-122"/>
              </a:rPr>
              <a:t>招标文件时要注意</a:t>
            </a:r>
            <a:r>
              <a:rPr lang="zh-CN" altLang="en-US" dirty="0" smtClean="0">
                <a:latin typeface="楷体" panose="02010609060101010101" pitchFamily="49" charset="-122"/>
                <a:ea typeface="楷体" panose="02010609060101010101" pitchFamily="49" charset="-122"/>
              </a:rPr>
              <a:t>：</a:t>
            </a:r>
            <a:endParaRPr lang="zh-CN" altLang="en-US" dirty="0">
              <a:latin typeface="楷体" panose="02010609060101010101" pitchFamily="49" charset="-122"/>
              <a:ea typeface="楷体" panose="02010609060101010101" pitchFamily="49" charset="-122"/>
            </a:endParaRPr>
          </a:p>
          <a:p>
            <a:pPr lvl="1">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合同条件</a:t>
            </a:r>
          </a:p>
          <a:p>
            <a:pPr lvl="1">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材料、设备和施工技术要求</a:t>
            </a:r>
          </a:p>
          <a:p>
            <a:pPr lvl="1">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工程范围和报价要求</a:t>
            </a:r>
          </a:p>
          <a:p>
            <a:pPr lvl="1">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熟悉图纸和设计说明，为投标报价做准备</a:t>
            </a:r>
          </a:p>
        </p:txBody>
      </p:sp>
    </p:spTree>
    <p:extLst>
      <p:ext uri="{BB962C8B-B14F-4D97-AF65-F5344CB8AC3E}">
        <p14:creationId xmlns:p14="http://schemas.microsoft.com/office/powerpoint/2010/main" val="1038701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42339" name="Rectangle 3"/>
          <p:cNvSpPr>
            <a:spLocks noGrp="1" noChangeArrowheads="1"/>
          </p:cNvSpPr>
          <p:nvPr>
            <p:ph type="body" idx="4294967295"/>
          </p:nvPr>
        </p:nvSpPr>
        <p:spPr>
          <a:xfrm>
            <a:off x="762000" y="850900"/>
            <a:ext cx="8382000" cy="3395663"/>
          </a:xfrm>
          <a:prstGeom prst="rect">
            <a:avLst/>
          </a:prstGeom>
        </p:spPr>
        <p:txBody>
          <a:bodyPr>
            <a:normAutofit/>
          </a:bodyPr>
          <a:lstStyle/>
          <a:p>
            <a:pPr>
              <a:buNone/>
            </a:pPr>
            <a:r>
              <a:rPr lang="zh-CN" altLang="en-US" dirty="0" smtClean="0">
                <a:solidFill>
                  <a:srgbClr val="FF0000"/>
                </a:solidFill>
                <a:latin typeface="楷体" panose="02010609060101010101" pitchFamily="49" charset="-122"/>
                <a:ea typeface="楷体" panose="02010609060101010101" pitchFamily="49" charset="-122"/>
              </a:rPr>
              <a:t>五、</a:t>
            </a:r>
            <a:r>
              <a:rPr lang="zh-CN" altLang="zh-CN" b="1" dirty="0">
                <a:solidFill>
                  <a:srgbClr val="FF0000"/>
                </a:solidFill>
              </a:rPr>
              <a:t>踏勘现场和参加投标预备会</a:t>
            </a:r>
            <a:endParaRPr lang="zh-CN" altLang="zh-CN" dirty="0">
              <a:solidFill>
                <a:srgbClr val="FF0000"/>
              </a:solidFill>
            </a:endParaRPr>
          </a:p>
          <a:p>
            <a:pPr>
              <a:buSzPct val="50000"/>
              <a:buFont typeface="Wingdings" panose="05000000000000000000" pitchFamily="2" charset="2"/>
              <a:buChar char="n"/>
            </a:pPr>
            <a:r>
              <a:rPr lang="zh-CN" altLang="en-US" dirty="0" smtClean="0">
                <a:latin typeface="楷体" panose="02010609060101010101" pitchFamily="49" charset="-122"/>
                <a:ea typeface="楷体" panose="02010609060101010101" pitchFamily="49" charset="-122"/>
              </a:rPr>
              <a:t>现场考察</a:t>
            </a:r>
            <a:r>
              <a:rPr lang="zh-CN" altLang="en-US" dirty="0">
                <a:latin typeface="楷体" panose="02010609060101010101" pitchFamily="49" charset="-122"/>
                <a:ea typeface="楷体" panose="02010609060101010101" pitchFamily="49" charset="-122"/>
              </a:rPr>
              <a:t>应从以下</a:t>
            </a:r>
            <a:r>
              <a:rPr lang="en-US" altLang="zh-CN" dirty="0">
                <a:latin typeface="楷体" panose="02010609060101010101" pitchFamily="49" charset="-122"/>
                <a:ea typeface="楷体" panose="02010609060101010101" pitchFamily="49" charset="-122"/>
              </a:rPr>
              <a:t>5</a:t>
            </a:r>
            <a:r>
              <a:rPr lang="zh-CN" altLang="en-US" dirty="0">
                <a:latin typeface="楷体" panose="02010609060101010101" pitchFamily="49" charset="-122"/>
                <a:ea typeface="楷体" panose="02010609060101010101" pitchFamily="49" charset="-122"/>
              </a:rPr>
              <a:t>方面进行</a:t>
            </a:r>
          </a:p>
          <a:p>
            <a:r>
              <a:rPr lang="zh-CN" altLang="zh-CN" dirty="0"/>
              <a:t>（</a:t>
            </a:r>
            <a:r>
              <a:rPr lang="en-US" altLang="zh-CN" dirty="0"/>
              <a:t>1</a:t>
            </a:r>
            <a:r>
              <a:rPr lang="zh-CN" altLang="zh-CN" dirty="0"/>
              <a:t>）工程的范围、性质以及与其他工程之间的关系；</a:t>
            </a:r>
            <a:endParaRPr lang="zh-CN" altLang="zh-CN" sz="1200" dirty="0"/>
          </a:p>
          <a:p>
            <a:r>
              <a:rPr lang="zh-CN" altLang="zh-CN" dirty="0"/>
              <a:t>（</a:t>
            </a:r>
            <a:r>
              <a:rPr lang="en-US" altLang="zh-CN" dirty="0"/>
              <a:t>2</a:t>
            </a:r>
            <a:r>
              <a:rPr lang="zh-CN" altLang="zh-CN" dirty="0"/>
              <a:t>）投标人参与投标的那一部分工程与其他承包商或分包商之间的关系；</a:t>
            </a:r>
            <a:endParaRPr lang="zh-CN" altLang="zh-CN" sz="1200" dirty="0"/>
          </a:p>
          <a:p>
            <a:r>
              <a:rPr lang="zh-CN" altLang="zh-CN" dirty="0"/>
              <a:t>（</a:t>
            </a:r>
            <a:r>
              <a:rPr lang="en-US" altLang="zh-CN" dirty="0"/>
              <a:t>3</a:t>
            </a:r>
            <a:r>
              <a:rPr lang="zh-CN" altLang="zh-CN" dirty="0"/>
              <a:t>）现场地貌、地质、水文、气候、交通、电力、水源等情况，有无障碍物等；</a:t>
            </a:r>
            <a:endParaRPr lang="zh-CN" altLang="zh-CN" sz="1200" dirty="0"/>
          </a:p>
          <a:p>
            <a:r>
              <a:rPr lang="zh-CN" altLang="zh-CN" dirty="0"/>
              <a:t>（</a:t>
            </a:r>
            <a:r>
              <a:rPr lang="en-US" altLang="zh-CN" dirty="0"/>
              <a:t>4</a:t>
            </a:r>
            <a:r>
              <a:rPr lang="zh-CN" altLang="zh-CN" dirty="0"/>
              <a:t>）进出现场的方式，现场附近有无食宿条件，料场开采条件，其他加工条件，设备维修条件等；</a:t>
            </a:r>
            <a:endParaRPr lang="zh-CN" altLang="zh-CN" sz="1200" dirty="0"/>
          </a:p>
          <a:p>
            <a:r>
              <a:rPr lang="zh-CN" altLang="zh-CN" dirty="0"/>
              <a:t>（</a:t>
            </a:r>
            <a:r>
              <a:rPr lang="en-US" altLang="zh-CN" dirty="0"/>
              <a:t>5</a:t>
            </a:r>
            <a:r>
              <a:rPr lang="zh-CN" altLang="zh-CN" dirty="0"/>
              <a:t>）现场附近治安情况。</a:t>
            </a:r>
            <a:endParaRPr lang="zh-CN" altLang="zh-CN" sz="1200" dirty="0"/>
          </a:p>
        </p:txBody>
      </p:sp>
    </p:spTree>
    <p:extLst>
      <p:ext uri="{BB962C8B-B14F-4D97-AF65-F5344CB8AC3E}">
        <p14:creationId xmlns:p14="http://schemas.microsoft.com/office/powerpoint/2010/main" val="4082613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43363" name="Rectangle 3"/>
          <p:cNvSpPr>
            <a:spLocks noGrp="1" noChangeArrowheads="1"/>
          </p:cNvSpPr>
          <p:nvPr>
            <p:ph type="body" idx="4294967295"/>
          </p:nvPr>
        </p:nvSpPr>
        <p:spPr>
          <a:xfrm>
            <a:off x="427038" y="569913"/>
            <a:ext cx="8716962" cy="3600450"/>
          </a:xfrm>
          <a:prstGeom prst="rect">
            <a:avLst/>
          </a:prstGeom>
        </p:spPr>
        <p:txBody>
          <a:bodyPr>
            <a:noAutofit/>
          </a:bodyPr>
          <a:lstStyle/>
          <a:p>
            <a:r>
              <a:rPr lang="zh-CN" altLang="en-US" b="1" dirty="0" smtClean="0">
                <a:solidFill>
                  <a:srgbClr val="FF0000"/>
                </a:solidFill>
              </a:rPr>
              <a:t>六、</a:t>
            </a:r>
            <a:r>
              <a:rPr lang="zh-CN" altLang="zh-CN" b="1" dirty="0" smtClean="0">
                <a:solidFill>
                  <a:srgbClr val="FF0000"/>
                </a:solidFill>
              </a:rPr>
              <a:t>编制</a:t>
            </a:r>
            <a:r>
              <a:rPr lang="zh-CN" altLang="zh-CN" b="1" dirty="0">
                <a:solidFill>
                  <a:srgbClr val="FF0000"/>
                </a:solidFill>
              </a:rPr>
              <a:t>投标文件</a:t>
            </a:r>
            <a:endParaRPr lang="zh-CN" altLang="zh-CN" dirty="0">
              <a:solidFill>
                <a:srgbClr val="FF0000"/>
              </a:solidFill>
            </a:endParaRPr>
          </a:p>
          <a:p>
            <a:pPr>
              <a:buSzPct val="50000"/>
              <a:buFont typeface="Wingdings" panose="05000000000000000000" pitchFamily="2" charset="2"/>
              <a:buChar char="n"/>
            </a:pPr>
            <a:r>
              <a:rPr lang="en-US" altLang="zh-CN" dirty="0" smtClean="0">
                <a:latin typeface="楷体" panose="02010609060101010101" pitchFamily="49" charset="-122"/>
                <a:ea typeface="楷体" panose="02010609060101010101" pitchFamily="49" charset="-122"/>
              </a:rPr>
              <a:t>1.</a:t>
            </a:r>
            <a:r>
              <a:rPr lang="zh-CN" altLang="en-US" dirty="0" smtClean="0">
                <a:latin typeface="楷体" panose="02010609060101010101" pitchFamily="49" charset="-122"/>
                <a:ea typeface="楷体" panose="02010609060101010101" pitchFamily="49" charset="-122"/>
              </a:rPr>
              <a:t>进一步分析</a:t>
            </a:r>
            <a:r>
              <a:rPr lang="zh-CN" altLang="en-US" dirty="0">
                <a:latin typeface="楷体" panose="02010609060101010101" pitchFamily="49" charset="-122"/>
                <a:ea typeface="楷体" panose="02010609060101010101" pitchFamily="49" charset="-122"/>
              </a:rPr>
              <a:t>招标文件</a:t>
            </a:r>
          </a:p>
          <a:p>
            <a:pPr lvl="1">
              <a:buSzPct val="50000"/>
              <a:buFont typeface="Wingdings" panose="05000000000000000000" pitchFamily="2" charset="2"/>
              <a:buChar char="u"/>
            </a:pPr>
            <a:r>
              <a:rPr lang="zh-CN" altLang="en-US" sz="2100" dirty="0" smtClean="0">
                <a:latin typeface="楷体" panose="02010609060101010101" pitchFamily="49" charset="-122"/>
                <a:ea typeface="楷体" panose="02010609060101010101" pitchFamily="49" charset="-122"/>
              </a:rPr>
              <a:t>分析应主要放在投标人须知、专用条款、设计图纸、工程范围、工程量表、技术规范和设计图纸等问题上，并明确特殊要求。</a:t>
            </a:r>
            <a:endParaRPr lang="zh-CN" altLang="en-US" sz="2100" dirty="0">
              <a:latin typeface="楷体" panose="02010609060101010101" pitchFamily="49" charset="-122"/>
              <a:ea typeface="楷体" panose="02010609060101010101" pitchFamily="49" charset="-122"/>
            </a:endParaRPr>
          </a:p>
          <a:p>
            <a:pPr>
              <a:buSzPct val="50000"/>
              <a:buFont typeface="Wingdings" panose="05000000000000000000" pitchFamily="2" charset="2"/>
              <a:buChar char="n"/>
            </a:pPr>
            <a:r>
              <a:rPr lang="en-US" altLang="zh-CN" dirty="0" smtClean="0">
                <a:latin typeface="楷体" panose="02010609060101010101" pitchFamily="49" charset="-122"/>
                <a:ea typeface="楷体" panose="02010609060101010101" pitchFamily="49" charset="-122"/>
              </a:rPr>
              <a:t>2.</a:t>
            </a:r>
            <a:r>
              <a:rPr lang="zh-CN" altLang="en-US" dirty="0" smtClean="0">
                <a:latin typeface="楷体" panose="02010609060101010101" pitchFamily="49" charset="-122"/>
                <a:ea typeface="楷体" panose="02010609060101010101" pitchFamily="49" charset="-122"/>
              </a:rPr>
              <a:t>校核</a:t>
            </a:r>
            <a:r>
              <a:rPr lang="zh-CN" altLang="en-US" dirty="0">
                <a:latin typeface="楷体" panose="02010609060101010101" pitchFamily="49" charset="-122"/>
                <a:ea typeface="楷体" panose="02010609060101010101" pitchFamily="49" charset="-122"/>
              </a:rPr>
              <a:t>工程量</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对于无工程量清单的招标工程，应当计算工程量，其项目一般可以单价项目划分为依据；</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在校核中如发现相差较大，投标人不能随便改变工程量，而应致函或直接找业主澄清；</a:t>
            </a:r>
          </a:p>
          <a:p>
            <a:pPr lvl="1">
              <a:buSzPct val="50000"/>
              <a:buFont typeface="Wingdings" panose="05000000000000000000" pitchFamily="2" charset="2"/>
              <a:buChar char="u"/>
            </a:pPr>
            <a:endParaRPr lang="zh-CN" altLang="en-US" sz="21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925878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44387" name="Rectangle 3"/>
          <p:cNvSpPr>
            <a:spLocks noGrp="1" noChangeArrowheads="1"/>
          </p:cNvSpPr>
          <p:nvPr>
            <p:ph type="body" idx="4294967295"/>
          </p:nvPr>
        </p:nvSpPr>
        <p:spPr>
          <a:xfrm>
            <a:off x="762000" y="941388"/>
            <a:ext cx="8382000" cy="3394075"/>
          </a:xfrm>
          <a:prstGeom prst="rect">
            <a:avLst/>
          </a:prstGeom>
        </p:spPr>
        <p:txBody>
          <a:bodyPr>
            <a:normAutofit/>
          </a:bodyPr>
          <a:lstStyle/>
          <a:p>
            <a:pPr>
              <a:buFontTx/>
              <a:buNone/>
            </a:pPr>
            <a:r>
              <a:rPr lang="en-US" altLang="zh-CN" sz="2100" dirty="0" smtClean="0">
                <a:latin typeface="黑体" panose="02010609060101010101" pitchFamily="49" charset="-122"/>
                <a:ea typeface="黑体" panose="02010609060101010101" pitchFamily="49" charset="-122"/>
              </a:rPr>
              <a:t>3.</a:t>
            </a:r>
            <a:r>
              <a:rPr lang="zh-CN" altLang="en-US" dirty="0" smtClean="0">
                <a:latin typeface="楷体" panose="02010609060101010101" pitchFamily="49" charset="-122"/>
                <a:ea typeface="楷体" panose="02010609060101010101" pitchFamily="49" charset="-122"/>
              </a:rPr>
              <a:t>编制</a:t>
            </a:r>
            <a:r>
              <a:rPr lang="zh-CN" altLang="en-US" dirty="0">
                <a:latin typeface="楷体" panose="02010609060101010101" pitchFamily="49" charset="-122"/>
                <a:ea typeface="楷体" panose="02010609060101010101" pitchFamily="49" charset="-122"/>
              </a:rPr>
              <a:t>施工组织设计 </a:t>
            </a:r>
          </a:p>
          <a:p>
            <a:pPr>
              <a:buSzPct val="50000"/>
              <a:buFont typeface="Wingdings" panose="05000000000000000000" pitchFamily="2" charset="2"/>
              <a:buChar char="n"/>
            </a:pPr>
            <a:r>
              <a:rPr lang="zh-CN" altLang="zh-CN" dirty="0"/>
              <a:t>一般包括施工程序、方案，施工方法，施工进度计划，施工机械、材料、设备的选定和临时生产、生活设施的安排，劳动力计划，以及施工现场平面和空间的布置</a:t>
            </a:r>
            <a:r>
              <a:rPr lang="zh-CN" altLang="zh-CN" dirty="0" smtClean="0"/>
              <a:t>。</a:t>
            </a:r>
            <a:endParaRPr lang="en-US" altLang="zh-CN" dirty="0" smtClean="0"/>
          </a:p>
          <a:p>
            <a:pPr>
              <a:buSzPct val="50000"/>
              <a:buFont typeface="Wingdings" panose="05000000000000000000" pitchFamily="2" charset="2"/>
              <a:buChar char="n"/>
            </a:pPr>
            <a:r>
              <a:rPr lang="en-US" altLang="zh-CN" dirty="0" smtClean="0">
                <a:latin typeface="楷体" panose="02010609060101010101" pitchFamily="49" charset="-122"/>
                <a:ea typeface="楷体" panose="02010609060101010101" pitchFamily="49" charset="-122"/>
              </a:rPr>
              <a:t>4.</a:t>
            </a:r>
            <a:r>
              <a:rPr lang="zh-CN" altLang="en-US" dirty="0" smtClean="0">
                <a:latin typeface="楷体" panose="02010609060101010101" pitchFamily="49" charset="-122"/>
                <a:ea typeface="楷体" panose="02010609060101010101" pitchFamily="49" charset="-122"/>
              </a:rPr>
              <a:t>确定报价</a:t>
            </a:r>
            <a:endParaRPr lang="en-US" altLang="zh-CN" dirty="0" smtClean="0">
              <a:latin typeface="楷体" panose="02010609060101010101" pitchFamily="49" charset="-122"/>
              <a:ea typeface="楷体" panose="02010609060101010101" pitchFamily="49" charset="-122"/>
            </a:endParaRPr>
          </a:p>
          <a:p>
            <a:pPr marL="457200" indent="-457200">
              <a:buSzPct val="50000"/>
              <a:buNone/>
            </a:pPr>
            <a:r>
              <a:rPr lang="zh-CN" altLang="en-US" dirty="0" smtClean="0">
                <a:solidFill>
                  <a:srgbClr val="990000"/>
                </a:solidFill>
                <a:latin typeface="楷体" panose="02010609060101010101" pitchFamily="49" charset="-122"/>
                <a:ea typeface="楷体" panose="02010609060101010101" pitchFamily="49" charset="-122"/>
              </a:rPr>
              <a:t>（</a:t>
            </a:r>
            <a:r>
              <a:rPr lang="en-US" altLang="zh-CN" dirty="0" smtClean="0">
                <a:solidFill>
                  <a:srgbClr val="990000"/>
                </a:solidFill>
                <a:latin typeface="楷体" panose="02010609060101010101" pitchFamily="49" charset="-122"/>
                <a:ea typeface="楷体" panose="02010609060101010101" pitchFamily="49" charset="-122"/>
              </a:rPr>
              <a:t>1</a:t>
            </a:r>
            <a:r>
              <a:rPr lang="zh-CN" altLang="en-US" dirty="0" smtClean="0">
                <a:solidFill>
                  <a:srgbClr val="990000"/>
                </a:solidFill>
                <a:latin typeface="楷体" panose="02010609060101010101" pitchFamily="49" charset="-122"/>
                <a:ea typeface="楷体" panose="02010609060101010101" pitchFamily="49" charset="-122"/>
              </a:rPr>
              <a:t>）工程</a:t>
            </a:r>
            <a:r>
              <a:rPr lang="zh-CN" altLang="en-US" dirty="0">
                <a:solidFill>
                  <a:srgbClr val="990000"/>
                </a:solidFill>
                <a:latin typeface="楷体" panose="02010609060101010101" pitchFamily="49" charset="-122"/>
                <a:ea typeface="楷体" panose="02010609060101010101" pitchFamily="49" charset="-122"/>
              </a:rPr>
              <a:t>价格估算</a:t>
            </a:r>
          </a:p>
          <a:p>
            <a:pPr marL="457200" indent="-457200">
              <a:buSzPct val="50000"/>
              <a:buFont typeface="Wingdings" panose="05000000000000000000" pitchFamily="2" charset="2"/>
              <a:buChar char="n"/>
            </a:pPr>
            <a:r>
              <a:rPr lang="zh-CN" altLang="en-US" sz="2100" dirty="0">
                <a:latin typeface="楷体" panose="02010609060101010101" pitchFamily="49" charset="-122"/>
                <a:ea typeface="楷体" panose="02010609060101010101" pitchFamily="49" charset="-122"/>
              </a:rPr>
              <a:t>需要注意的问题</a:t>
            </a:r>
          </a:p>
          <a:p>
            <a:pPr marL="1314450" lvl="3" indent="-285750">
              <a:buSzPct val="50000"/>
              <a:buFont typeface="Wingdings" panose="05000000000000000000" pitchFamily="2" charset="2"/>
              <a:buChar char="u"/>
            </a:pPr>
            <a:r>
              <a:rPr lang="zh-CN" altLang="en-US" sz="2100" dirty="0">
                <a:solidFill>
                  <a:srgbClr val="0000CC"/>
                </a:solidFill>
                <a:latin typeface="楷体" panose="02010609060101010101" pitchFamily="49" charset="-122"/>
                <a:ea typeface="楷体" panose="02010609060101010101" pitchFamily="49" charset="-122"/>
              </a:rPr>
              <a:t>工程量的计算</a:t>
            </a:r>
          </a:p>
          <a:p>
            <a:pPr marL="1314450" lvl="3" indent="-285750">
              <a:buSzPct val="50000"/>
              <a:buFont typeface="Wingdings" panose="05000000000000000000" pitchFamily="2" charset="2"/>
              <a:buChar char="u"/>
            </a:pPr>
            <a:r>
              <a:rPr lang="zh-CN" altLang="en-US" sz="2100" dirty="0">
                <a:solidFill>
                  <a:srgbClr val="0000CC"/>
                </a:solidFill>
                <a:latin typeface="楷体" panose="02010609060101010101" pitchFamily="49" charset="-122"/>
                <a:ea typeface="楷体" panose="02010609060101010101" pitchFamily="49" charset="-122"/>
              </a:rPr>
              <a:t>正确套用单价</a:t>
            </a:r>
          </a:p>
          <a:p>
            <a:pPr marL="1314450" lvl="3" indent="-285750">
              <a:buSzPct val="50000"/>
              <a:buFont typeface="Wingdings" panose="05000000000000000000" pitchFamily="2" charset="2"/>
              <a:buChar char="u"/>
            </a:pPr>
            <a:r>
              <a:rPr lang="zh-CN" altLang="en-US" sz="2100" dirty="0">
                <a:solidFill>
                  <a:srgbClr val="0000CC"/>
                </a:solidFill>
                <a:latin typeface="楷体" panose="02010609060101010101" pitchFamily="49" charset="-122"/>
                <a:ea typeface="楷体" panose="02010609060101010101" pitchFamily="49" charset="-122"/>
              </a:rPr>
              <a:t>准确计算各种数据</a:t>
            </a:r>
          </a:p>
          <a:p>
            <a:pPr marL="1314450" lvl="3" indent="-285750">
              <a:buSzPct val="50000"/>
              <a:buFont typeface="Wingdings" panose="05000000000000000000" pitchFamily="2" charset="2"/>
              <a:buChar char="u"/>
            </a:pPr>
            <a:r>
              <a:rPr lang="zh-CN" altLang="en-US" sz="2100" dirty="0">
                <a:solidFill>
                  <a:srgbClr val="0000CC"/>
                </a:solidFill>
                <a:latin typeface="楷体" panose="02010609060101010101" pitchFamily="49" charset="-122"/>
                <a:ea typeface="楷体" panose="02010609060101010101" pitchFamily="49" charset="-122"/>
              </a:rPr>
              <a:t>合理确定各类费用</a:t>
            </a:r>
          </a:p>
          <a:p>
            <a:pPr>
              <a:buSzPct val="50000"/>
              <a:buFont typeface="Wingdings" panose="05000000000000000000" pitchFamily="2" charset="2"/>
              <a:buChar char="n"/>
            </a:pPr>
            <a:endParaRPr lang="en-US" altLang="zh-CN" dirty="0" smtClean="0">
              <a:latin typeface="楷体" panose="02010609060101010101" pitchFamily="49" charset="-122"/>
              <a:ea typeface="楷体" panose="02010609060101010101" pitchFamily="49" charset="-122"/>
            </a:endParaRPr>
          </a:p>
          <a:p>
            <a:pPr>
              <a:buSzPct val="50000"/>
              <a:buFont typeface="Wingdings" panose="05000000000000000000" pitchFamily="2" charset="2"/>
              <a:buChar char="n"/>
            </a:pP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205772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46435" name="Rectangle 3"/>
          <p:cNvSpPr>
            <a:spLocks noGrp="1" noChangeArrowheads="1"/>
          </p:cNvSpPr>
          <p:nvPr>
            <p:ph type="body" idx="4294967295"/>
          </p:nvPr>
        </p:nvSpPr>
        <p:spPr>
          <a:xfrm>
            <a:off x="0" y="1020763"/>
            <a:ext cx="8229600" cy="3395662"/>
          </a:xfrm>
          <a:prstGeom prst="rect">
            <a:avLst/>
          </a:prstGeom>
        </p:spPr>
        <p:txBody>
          <a:bodyPr>
            <a:normAutofit/>
          </a:bodyPr>
          <a:lstStyle/>
          <a:p>
            <a:pPr>
              <a:buFontTx/>
              <a:buNone/>
            </a:pPr>
            <a:r>
              <a:rPr lang="zh-CN" altLang="en-US" dirty="0" smtClean="0">
                <a:solidFill>
                  <a:srgbClr val="990000"/>
                </a:solidFill>
                <a:latin typeface="楷体" panose="02010609060101010101" pitchFamily="49" charset="-122"/>
                <a:ea typeface="楷体" panose="02010609060101010101" pitchFamily="49" charset="-122"/>
              </a:rPr>
              <a:t>（</a:t>
            </a:r>
            <a:r>
              <a:rPr lang="en-US" altLang="zh-CN" dirty="0" smtClean="0">
                <a:solidFill>
                  <a:srgbClr val="990000"/>
                </a:solidFill>
                <a:latin typeface="楷体" panose="02010609060101010101" pitchFamily="49" charset="-122"/>
                <a:ea typeface="楷体" panose="02010609060101010101" pitchFamily="49" charset="-122"/>
              </a:rPr>
              <a:t>2</a:t>
            </a:r>
            <a:r>
              <a:rPr lang="zh-CN" altLang="en-US" dirty="0" smtClean="0">
                <a:solidFill>
                  <a:srgbClr val="990000"/>
                </a:solidFill>
                <a:latin typeface="楷体" panose="02010609060101010101" pitchFamily="49" charset="-122"/>
                <a:ea typeface="楷体" panose="02010609060101010101" pitchFamily="49" charset="-122"/>
              </a:rPr>
              <a:t>）单价</a:t>
            </a:r>
            <a:r>
              <a:rPr lang="zh-CN" altLang="en-US" dirty="0">
                <a:solidFill>
                  <a:srgbClr val="990000"/>
                </a:solidFill>
                <a:latin typeface="楷体" panose="02010609060101010101" pitchFamily="49" charset="-122"/>
                <a:ea typeface="楷体" panose="02010609060101010101" pitchFamily="49" charset="-122"/>
              </a:rPr>
              <a:t>分析</a:t>
            </a:r>
            <a:r>
              <a:rPr lang="zh-CN" altLang="en-US" dirty="0">
                <a:latin typeface="楷体" panose="02010609060101010101" pitchFamily="49" charset="-122"/>
                <a:ea typeface="楷体" panose="02010609060101010101" pitchFamily="49" charset="-122"/>
              </a:rPr>
              <a:t> </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单价分析是对工程量表上所列项目的单价的分析、计算和确定，或者是研究如何计算不同项目的直接费和分摊其间接费、利润和风险之后得出的项目单价</a:t>
            </a:r>
          </a:p>
          <a:p>
            <a:pPr>
              <a:buSzPct val="50000"/>
              <a:buFont typeface="Wingdings" panose="05000000000000000000" pitchFamily="2" charset="2"/>
              <a:buNone/>
            </a:pPr>
            <a:r>
              <a:rPr lang="zh-CN" altLang="en-US" dirty="0" smtClean="0">
                <a:solidFill>
                  <a:srgbClr val="990000"/>
                </a:solidFill>
                <a:latin typeface="楷体" panose="02010609060101010101" pitchFamily="49" charset="-122"/>
                <a:ea typeface="楷体" panose="02010609060101010101" pitchFamily="49" charset="-122"/>
              </a:rPr>
              <a:t>（</a:t>
            </a:r>
            <a:r>
              <a:rPr lang="en-US" altLang="zh-CN" dirty="0" smtClean="0">
                <a:solidFill>
                  <a:srgbClr val="990000"/>
                </a:solidFill>
                <a:latin typeface="楷体" panose="02010609060101010101" pitchFamily="49" charset="-122"/>
                <a:ea typeface="楷体" panose="02010609060101010101" pitchFamily="49" charset="-122"/>
              </a:rPr>
              <a:t>3</a:t>
            </a:r>
            <a:r>
              <a:rPr lang="zh-CN" altLang="en-US" dirty="0" smtClean="0">
                <a:solidFill>
                  <a:srgbClr val="990000"/>
                </a:solidFill>
                <a:latin typeface="楷体" panose="02010609060101010101" pitchFamily="49" charset="-122"/>
                <a:ea typeface="楷体" panose="02010609060101010101" pitchFamily="49" charset="-122"/>
              </a:rPr>
              <a:t>）投标</a:t>
            </a:r>
            <a:r>
              <a:rPr lang="zh-CN" altLang="en-US" dirty="0">
                <a:solidFill>
                  <a:srgbClr val="990000"/>
                </a:solidFill>
                <a:latin typeface="楷体" panose="02010609060101010101" pitchFamily="49" charset="-122"/>
                <a:ea typeface="楷体" panose="02010609060101010101" pitchFamily="49" charset="-122"/>
              </a:rPr>
              <a:t>报价决策</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在分析本行业的情况和竞争形势的基础上对报价进行深入细致的分析，包括分析竞争对手、市场材料价格、企业盈亏、企业当前任务情况等，最后决定报价上浮或下浮的比例，多方分析工程情况后决定最后报价</a:t>
            </a:r>
          </a:p>
          <a:p>
            <a:pPr>
              <a:buSzPct val="50000"/>
              <a:buFont typeface="Wingdings" panose="05000000000000000000" pitchFamily="2" charset="2"/>
              <a:buChar char="n"/>
            </a:pPr>
            <a:endParaRPr lang="en-US" altLang="zh-CN" dirty="0"/>
          </a:p>
        </p:txBody>
      </p:sp>
    </p:spTree>
    <p:extLst>
      <p:ext uri="{BB962C8B-B14F-4D97-AF65-F5344CB8AC3E}">
        <p14:creationId xmlns:p14="http://schemas.microsoft.com/office/powerpoint/2010/main" val="8007773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51555" name="Rectangle 3"/>
          <p:cNvSpPr>
            <a:spLocks noGrp="1" noChangeArrowheads="1"/>
          </p:cNvSpPr>
          <p:nvPr>
            <p:ph type="body" idx="4294967295"/>
          </p:nvPr>
        </p:nvSpPr>
        <p:spPr>
          <a:xfrm>
            <a:off x="0" y="727075"/>
            <a:ext cx="8229600" cy="3714750"/>
          </a:xfrm>
          <a:prstGeom prst="rect">
            <a:avLst/>
          </a:prstGeom>
        </p:spPr>
        <p:txBody>
          <a:bodyPr>
            <a:noAutofit/>
          </a:bodyPr>
          <a:lstStyle/>
          <a:p>
            <a:pPr>
              <a:buFontTx/>
              <a:buNone/>
            </a:pPr>
            <a:r>
              <a:rPr lang="en-US" altLang="zh-CN" dirty="0" smtClean="0">
                <a:solidFill>
                  <a:srgbClr val="990000"/>
                </a:solidFill>
                <a:latin typeface="楷体" panose="02010609060101010101" pitchFamily="49" charset="-122"/>
                <a:ea typeface="楷体" panose="02010609060101010101" pitchFamily="49" charset="-122"/>
              </a:rPr>
              <a:t>5.</a:t>
            </a:r>
            <a:r>
              <a:rPr lang="zh-CN" altLang="en-US" dirty="0" smtClean="0">
                <a:solidFill>
                  <a:srgbClr val="990000"/>
                </a:solidFill>
                <a:latin typeface="楷体" panose="02010609060101010101" pitchFamily="49" charset="-122"/>
                <a:ea typeface="楷体" panose="02010609060101010101" pitchFamily="49" charset="-122"/>
              </a:rPr>
              <a:t>制作投标</a:t>
            </a:r>
            <a:r>
              <a:rPr lang="zh-CN" altLang="en-US" dirty="0">
                <a:solidFill>
                  <a:srgbClr val="990000"/>
                </a:solidFill>
                <a:latin typeface="楷体" panose="02010609060101010101" pitchFamily="49" charset="-122"/>
                <a:ea typeface="楷体" panose="02010609060101010101" pitchFamily="49" charset="-122"/>
              </a:rPr>
              <a:t>文件</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投标文件一般包括</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投标书</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投标保证书</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报价表</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施工组织设计，各种施工方案和施工进度计划表或资源安排直方图</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施工组织机构表及主要工程管理人员人选及简历</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分包商情况</a:t>
            </a:r>
          </a:p>
          <a:p>
            <a:pPr lvl="1">
              <a:buSzPct val="50000"/>
              <a:buFont typeface="Wingdings" panose="05000000000000000000" pitchFamily="2" charset="2"/>
              <a:buChar char="u"/>
            </a:pPr>
            <a:r>
              <a:rPr lang="zh-CN" altLang="en-US" sz="2100" dirty="0">
                <a:latin typeface="楷体" panose="02010609060101010101" pitchFamily="49" charset="-122"/>
                <a:ea typeface="楷体" panose="02010609060101010101" pitchFamily="49" charset="-122"/>
              </a:rPr>
              <a:t>其他必要的附件和资料</a:t>
            </a:r>
          </a:p>
        </p:txBody>
      </p:sp>
    </p:spTree>
    <p:extLst>
      <p:ext uri="{BB962C8B-B14F-4D97-AF65-F5344CB8AC3E}">
        <p14:creationId xmlns:p14="http://schemas.microsoft.com/office/powerpoint/2010/main" val="378480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s_2"/>
          <p:cNvSpPr/>
          <p:nvPr>
            <p:custDataLst>
              <p:tags r:id="rId1"/>
            </p:custDataLst>
          </p:nvPr>
        </p:nvSpPr>
        <p:spPr>
          <a:xfrm>
            <a:off x="1758725" y="252768"/>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6" name="MH_Number_1">
            <a:hlinkClick r:id="rId25" action="ppaction://hlinksldjump"/>
          </p:cNvPr>
          <p:cNvSpPr/>
          <p:nvPr>
            <p:custDataLst>
              <p:tags r:id="rId2"/>
            </p:custDataLst>
          </p:nvPr>
        </p:nvSpPr>
        <p:spPr>
          <a:xfrm>
            <a:off x="2244726" y="1575198"/>
            <a:ext cx="346075" cy="258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1</a:t>
            </a:r>
            <a:endParaRPr lang="zh-CN" altLang="en-US">
              <a:solidFill>
                <a:srgbClr val="FFFFFF"/>
              </a:solidFill>
              <a:cs typeface="Arial" panose="020B0604020202020204" pitchFamily="34" charset="0"/>
            </a:endParaRPr>
          </a:p>
        </p:txBody>
      </p:sp>
      <p:sp>
        <p:nvSpPr>
          <p:cNvPr id="7" name="MH_Entry_1">
            <a:hlinkClick r:id="rId25" action="ppaction://hlinksldjump"/>
          </p:cNvPr>
          <p:cNvSpPr txBox="1"/>
          <p:nvPr>
            <p:custDataLst>
              <p:tags r:id="rId3"/>
            </p:custDataLst>
          </p:nvPr>
        </p:nvSpPr>
        <p:spPr>
          <a:xfrm>
            <a:off x="3024189" y="1538288"/>
            <a:ext cx="5343525" cy="33099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itchFamily="34" charset="0"/>
              </a:rPr>
              <a:t>工程招投标与建筑市场</a:t>
            </a:r>
            <a:endParaRPr lang="zh-CN" altLang="en-US">
              <a:latin typeface="Arial" pitchFamily="34" charset="0"/>
            </a:endParaRPr>
          </a:p>
        </p:txBody>
      </p:sp>
      <p:sp>
        <p:nvSpPr>
          <p:cNvPr id="8" name="MH_Number_2">
            <a:hlinkClick r:id="rId25" action="ppaction://hlinksldjump"/>
          </p:cNvPr>
          <p:cNvSpPr/>
          <p:nvPr>
            <p:custDataLst>
              <p:tags r:id="rId4"/>
            </p:custDataLst>
          </p:nvPr>
        </p:nvSpPr>
        <p:spPr>
          <a:xfrm>
            <a:off x="2244726" y="2009775"/>
            <a:ext cx="346075" cy="258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2</a:t>
            </a:r>
            <a:endParaRPr lang="zh-CN" altLang="en-US">
              <a:solidFill>
                <a:srgbClr val="FFFFFF"/>
              </a:solidFill>
              <a:cs typeface="Arial" panose="020B0604020202020204" pitchFamily="34" charset="0"/>
            </a:endParaRPr>
          </a:p>
        </p:txBody>
      </p:sp>
      <p:sp>
        <p:nvSpPr>
          <p:cNvPr id="9" name="MH_Entry_2">
            <a:hlinkClick r:id="rId25" action="ppaction://hlinksldjump"/>
          </p:cNvPr>
          <p:cNvSpPr txBox="1"/>
          <p:nvPr>
            <p:custDataLst>
              <p:tags r:id="rId5"/>
            </p:custDataLst>
          </p:nvPr>
        </p:nvSpPr>
        <p:spPr>
          <a:xfrm>
            <a:off x="3024189" y="1974056"/>
            <a:ext cx="5343525" cy="32980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itchFamily="34" charset="0"/>
              </a:rPr>
              <a:t>建设工程招标</a:t>
            </a:r>
            <a:endParaRPr lang="zh-CN" altLang="en-US">
              <a:latin typeface="Arial" pitchFamily="34" charset="0"/>
            </a:endParaRPr>
          </a:p>
        </p:txBody>
      </p:sp>
      <p:sp>
        <p:nvSpPr>
          <p:cNvPr id="10" name="MH_Number_3"/>
          <p:cNvSpPr/>
          <p:nvPr>
            <p:custDataLst>
              <p:tags r:id="rId6"/>
            </p:custDataLst>
          </p:nvPr>
        </p:nvSpPr>
        <p:spPr>
          <a:xfrm>
            <a:off x="2244726" y="2444354"/>
            <a:ext cx="346075" cy="2595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3</a:t>
            </a:r>
            <a:endParaRPr lang="zh-CN" altLang="en-US">
              <a:solidFill>
                <a:srgbClr val="FFFFFF"/>
              </a:solidFill>
              <a:cs typeface="Arial" panose="020B0604020202020204" pitchFamily="34" charset="0"/>
            </a:endParaRPr>
          </a:p>
        </p:txBody>
      </p:sp>
      <p:sp>
        <p:nvSpPr>
          <p:cNvPr id="11" name="MH_Entry_3"/>
          <p:cNvSpPr txBox="1"/>
          <p:nvPr>
            <p:custDataLst>
              <p:tags r:id="rId7"/>
            </p:custDataLst>
          </p:nvPr>
        </p:nvSpPr>
        <p:spPr>
          <a:xfrm>
            <a:off x="3024189" y="2408635"/>
            <a:ext cx="5343525" cy="330994"/>
          </a:xfrm>
          <a:prstGeom prst="rect">
            <a:avLst/>
          </a:prstGeom>
          <a:noFill/>
        </p:spPr>
        <p:txBody>
          <a:bodyPr lIns="0" tIns="0" rIns="0" bIns="0" anchor="ctr">
            <a:noAutofit/>
          </a:bodyPr>
          <a:lstStyle>
            <a:defPPr>
              <a:defRPr lang="zh-CN"/>
            </a:defPPr>
            <a:lvl1pPr>
              <a:defRPr spc="200">
                <a:solidFill>
                  <a:schemeClr val="tx1">
                    <a:lumMod val="65000"/>
                    <a:lumOff val="35000"/>
                  </a:schemeClr>
                </a:solidFill>
              </a:defRPr>
            </a:lvl1pPr>
          </a:lstStyle>
          <a:p>
            <a:pPr>
              <a:defRPr/>
            </a:pPr>
            <a:r>
              <a:rPr lang="zh-CN" altLang="en-US" sz="3200" dirty="0" smtClean="0">
                <a:solidFill>
                  <a:srgbClr val="FF0000"/>
                </a:solidFill>
                <a:latin typeface="Arial" pitchFamily="34" charset="0"/>
              </a:rPr>
              <a:t>建设工程投标</a:t>
            </a:r>
            <a:endParaRPr lang="zh-CN" altLang="en-US" sz="3200" dirty="0">
              <a:solidFill>
                <a:srgbClr val="FF0000"/>
              </a:solidFill>
              <a:latin typeface="Arial" pitchFamily="34" charset="0"/>
            </a:endParaRPr>
          </a:p>
        </p:txBody>
      </p:sp>
      <p:sp>
        <p:nvSpPr>
          <p:cNvPr id="12" name="MH_Number_4"/>
          <p:cNvSpPr/>
          <p:nvPr>
            <p:custDataLst>
              <p:tags r:id="rId8"/>
            </p:custDataLst>
          </p:nvPr>
        </p:nvSpPr>
        <p:spPr>
          <a:xfrm>
            <a:off x="2244726" y="2878932"/>
            <a:ext cx="346075" cy="2595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4</a:t>
            </a:r>
            <a:endParaRPr lang="zh-CN" altLang="en-US">
              <a:solidFill>
                <a:srgbClr val="FFFFFF"/>
              </a:solidFill>
              <a:cs typeface="Arial" panose="020B0604020202020204" pitchFamily="34" charset="0"/>
            </a:endParaRPr>
          </a:p>
        </p:txBody>
      </p:sp>
      <p:sp>
        <p:nvSpPr>
          <p:cNvPr id="13" name="MH_Entry_4"/>
          <p:cNvSpPr txBox="1"/>
          <p:nvPr>
            <p:custDataLst>
              <p:tags r:id="rId9"/>
            </p:custDataLst>
          </p:nvPr>
        </p:nvSpPr>
        <p:spPr>
          <a:xfrm>
            <a:off x="3024189" y="2843213"/>
            <a:ext cx="5343525" cy="33099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itchFamily="34" charset="0"/>
              </a:rPr>
              <a:t>建设工程开标、评标与定标</a:t>
            </a:r>
            <a:endParaRPr lang="zh-CN" altLang="en-US">
              <a:latin typeface="Arial" pitchFamily="34" charset="0"/>
            </a:endParaRPr>
          </a:p>
        </p:txBody>
      </p:sp>
      <p:sp>
        <p:nvSpPr>
          <p:cNvPr id="14" name="MH_Number_5"/>
          <p:cNvSpPr/>
          <p:nvPr>
            <p:custDataLst>
              <p:tags r:id="rId10"/>
            </p:custDataLst>
          </p:nvPr>
        </p:nvSpPr>
        <p:spPr>
          <a:xfrm>
            <a:off x="2244726" y="3314700"/>
            <a:ext cx="346075" cy="2583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5</a:t>
            </a:r>
            <a:endParaRPr lang="zh-CN" altLang="en-US">
              <a:solidFill>
                <a:srgbClr val="FFFFFF"/>
              </a:solidFill>
              <a:cs typeface="Arial" panose="020B0604020202020204" pitchFamily="34" charset="0"/>
            </a:endParaRPr>
          </a:p>
        </p:txBody>
      </p:sp>
      <p:sp>
        <p:nvSpPr>
          <p:cNvPr id="15" name="MH_Entry_5"/>
          <p:cNvSpPr txBox="1"/>
          <p:nvPr>
            <p:custDataLst>
              <p:tags r:id="rId11"/>
            </p:custDataLst>
          </p:nvPr>
        </p:nvSpPr>
        <p:spPr>
          <a:xfrm>
            <a:off x="3024189" y="3278981"/>
            <a:ext cx="5343525" cy="32980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itchFamily="34" charset="0"/>
              </a:rPr>
              <a:t>建设工程施工合同管理</a:t>
            </a:r>
            <a:endParaRPr lang="zh-CN" altLang="en-US">
              <a:latin typeface="Arial" pitchFamily="34" charset="0"/>
            </a:endParaRPr>
          </a:p>
        </p:txBody>
      </p:sp>
      <p:sp>
        <p:nvSpPr>
          <p:cNvPr id="16" name="MH_Number_6"/>
          <p:cNvSpPr/>
          <p:nvPr>
            <p:custDataLst>
              <p:tags r:id="rId12"/>
            </p:custDataLst>
          </p:nvPr>
        </p:nvSpPr>
        <p:spPr>
          <a:xfrm>
            <a:off x="2244726" y="3749279"/>
            <a:ext cx="346075" cy="2595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6</a:t>
            </a:r>
            <a:endParaRPr lang="zh-CN" altLang="en-US">
              <a:solidFill>
                <a:srgbClr val="FFFFFF"/>
              </a:solidFill>
              <a:cs typeface="Arial" panose="020B0604020202020204" pitchFamily="34" charset="0"/>
            </a:endParaRPr>
          </a:p>
        </p:txBody>
      </p:sp>
      <p:sp>
        <p:nvSpPr>
          <p:cNvPr id="17" name="MH_Entry_6"/>
          <p:cNvSpPr txBox="1"/>
          <p:nvPr>
            <p:custDataLst>
              <p:tags r:id="rId13"/>
            </p:custDataLst>
          </p:nvPr>
        </p:nvSpPr>
        <p:spPr>
          <a:xfrm>
            <a:off x="3024189" y="3713560"/>
            <a:ext cx="5343525" cy="33099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Arial" pitchFamily="34" charset="0"/>
              </a:rPr>
              <a:t>建设工程监理合同管理</a:t>
            </a:r>
            <a:endParaRPr lang="zh-CN" altLang="en-US">
              <a:latin typeface="Arial" pitchFamily="34" charset="0"/>
            </a:endParaRPr>
          </a:p>
        </p:txBody>
      </p:sp>
      <p:sp>
        <p:nvSpPr>
          <p:cNvPr id="18" name="MH_Number_7"/>
          <p:cNvSpPr/>
          <p:nvPr>
            <p:custDataLst>
              <p:tags r:id="rId14"/>
            </p:custDataLst>
          </p:nvPr>
        </p:nvSpPr>
        <p:spPr>
          <a:xfrm>
            <a:off x="2244726" y="4183857"/>
            <a:ext cx="346075" cy="2595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a:solidFill>
                  <a:srgbClr val="FFFFFF"/>
                </a:solidFill>
                <a:cs typeface="Arial" panose="020B0604020202020204" pitchFamily="34" charset="0"/>
              </a:rPr>
              <a:t>7</a:t>
            </a:r>
            <a:endParaRPr lang="zh-CN" altLang="en-US">
              <a:solidFill>
                <a:srgbClr val="FFFFFF"/>
              </a:solidFill>
              <a:cs typeface="Arial" panose="020B0604020202020204" pitchFamily="34" charset="0"/>
            </a:endParaRPr>
          </a:p>
        </p:txBody>
      </p:sp>
      <p:sp>
        <p:nvSpPr>
          <p:cNvPr id="19" name="MH_Entry_7"/>
          <p:cNvSpPr txBox="1"/>
          <p:nvPr>
            <p:custDataLst>
              <p:tags r:id="rId15"/>
            </p:custDataLst>
          </p:nvPr>
        </p:nvSpPr>
        <p:spPr>
          <a:xfrm>
            <a:off x="3024189" y="4148138"/>
            <a:ext cx="5343525" cy="330994"/>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en-US" altLang="zh-CN" smtClean="0">
                <a:latin typeface="Arial" pitchFamily="34" charset="0"/>
              </a:rPr>
              <a:t>FIDIC</a:t>
            </a:r>
            <a:r>
              <a:rPr lang="zh-CN" altLang="en-US" smtClean="0">
                <a:latin typeface="Arial" pitchFamily="34" charset="0"/>
              </a:rPr>
              <a:t>施工合同条件简介</a:t>
            </a:r>
            <a:endParaRPr lang="zh-CN" altLang="en-US">
              <a:latin typeface="Arial" pitchFamily="34" charset="0"/>
            </a:endParaRPr>
          </a:p>
        </p:txBody>
      </p:sp>
      <p:sp>
        <p:nvSpPr>
          <p:cNvPr id="20" name="MH_Others_3"/>
          <p:cNvSpPr/>
          <p:nvPr>
            <p:custDataLst>
              <p:tags r:id="rId16"/>
            </p:custDataLst>
          </p:nvPr>
        </p:nvSpPr>
        <p:spPr>
          <a:xfrm rot="5400000">
            <a:off x="2633664" y="1654572"/>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1" name="MH_Others_4"/>
          <p:cNvSpPr/>
          <p:nvPr>
            <p:custDataLst>
              <p:tags r:id="rId17"/>
            </p:custDataLst>
          </p:nvPr>
        </p:nvSpPr>
        <p:spPr>
          <a:xfrm rot="5400000">
            <a:off x="2633664" y="2090341"/>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2" name="MH_Others_5"/>
          <p:cNvSpPr/>
          <p:nvPr>
            <p:custDataLst>
              <p:tags r:id="rId18"/>
            </p:custDataLst>
          </p:nvPr>
        </p:nvSpPr>
        <p:spPr>
          <a:xfrm rot="5400000">
            <a:off x="2633664" y="2524919"/>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3" name="MH_Others_6"/>
          <p:cNvSpPr/>
          <p:nvPr>
            <p:custDataLst>
              <p:tags r:id="rId19"/>
            </p:custDataLst>
          </p:nvPr>
        </p:nvSpPr>
        <p:spPr>
          <a:xfrm rot="5400000">
            <a:off x="2633664" y="2959497"/>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4" name="MH_Others_7"/>
          <p:cNvSpPr/>
          <p:nvPr>
            <p:custDataLst>
              <p:tags r:id="rId20"/>
            </p:custDataLst>
          </p:nvPr>
        </p:nvSpPr>
        <p:spPr>
          <a:xfrm rot="5400000">
            <a:off x="2634259" y="3394671"/>
            <a:ext cx="84534"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5" name="MH_Others_8"/>
          <p:cNvSpPr/>
          <p:nvPr>
            <p:custDataLst>
              <p:tags r:id="rId21"/>
            </p:custDataLst>
          </p:nvPr>
        </p:nvSpPr>
        <p:spPr>
          <a:xfrm rot="5400000">
            <a:off x="2633664" y="3829844"/>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6" name="MH_Others_9"/>
          <p:cNvSpPr/>
          <p:nvPr>
            <p:custDataLst>
              <p:tags r:id="rId22"/>
            </p:custDataLst>
          </p:nvPr>
        </p:nvSpPr>
        <p:spPr>
          <a:xfrm rot="5400000">
            <a:off x="2633664" y="4264422"/>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7" name="MH_Others_1"/>
          <p:cNvSpPr/>
          <p:nvPr>
            <p:custDataLst>
              <p:tags r:id="rId23"/>
            </p:custDataLst>
          </p:nvPr>
        </p:nvSpPr>
        <p:spPr>
          <a:xfrm>
            <a:off x="2381251" y="715566"/>
            <a:ext cx="73025" cy="4427934"/>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idx="4294967295"/>
          </p:nvPr>
        </p:nvSpPr>
        <p:spPr>
          <a:xfrm>
            <a:off x="0" y="285750"/>
            <a:ext cx="8229600" cy="857250"/>
          </a:xfrm>
          <a:prstGeom prst="rect">
            <a:avLst/>
          </a:prstGeom>
        </p:spPr>
        <p:txBody>
          <a:bodyPr/>
          <a:lstStyle/>
          <a:p>
            <a:r>
              <a:rPr lang="zh-CN" altLang="en-US" sz="2700">
                <a:solidFill>
                  <a:schemeClr val="bg1"/>
                </a:solidFill>
                <a:latin typeface="黑体" panose="02010609060101010101" pitchFamily="49" charset="-122"/>
                <a:ea typeface="黑体" panose="02010609060101010101" pitchFamily="49" charset="-122"/>
              </a:rPr>
              <a:t>第三节 国内工程施工投标</a:t>
            </a:r>
          </a:p>
        </p:txBody>
      </p:sp>
      <p:sp>
        <p:nvSpPr>
          <p:cNvPr id="153603" name="Rectangle 3"/>
          <p:cNvSpPr>
            <a:spLocks noGrp="1" noChangeArrowheads="1"/>
          </p:cNvSpPr>
          <p:nvPr>
            <p:ph type="body" idx="4294967295"/>
          </p:nvPr>
        </p:nvSpPr>
        <p:spPr>
          <a:xfrm>
            <a:off x="0" y="1200150"/>
            <a:ext cx="8229600" cy="2457450"/>
          </a:xfrm>
          <a:prstGeom prst="rect">
            <a:avLst/>
          </a:prstGeom>
        </p:spPr>
        <p:txBody>
          <a:bodyPr>
            <a:normAutofit/>
          </a:bodyPr>
          <a:lstStyle/>
          <a:p>
            <a:pPr>
              <a:buFontTx/>
              <a:buNone/>
            </a:pPr>
            <a:r>
              <a:rPr lang="zh-CN" altLang="en-US" b="1" dirty="0">
                <a:solidFill>
                  <a:srgbClr val="FF0000"/>
                </a:solidFill>
              </a:rPr>
              <a:t>七、交投标文件</a:t>
            </a: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递标是将所有信函、证明文件、保函、技术文件、报价表、比较方案等封装递送到招标</a:t>
            </a:r>
            <a:r>
              <a:rPr lang="zh-CN" altLang="en-US" dirty="0" smtClean="0">
                <a:latin typeface="楷体" panose="02010609060101010101" pitchFamily="49" charset="-122"/>
                <a:ea typeface="楷体" panose="02010609060101010101" pitchFamily="49" charset="-122"/>
              </a:rPr>
              <a:t>单位</a:t>
            </a:r>
            <a:endParaRPr lang="en-US" altLang="zh-CN" dirty="0" smtClean="0">
              <a:latin typeface="楷体" panose="02010609060101010101" pitchFamily="49" charset="-122"/>
              <a:ea typeface="楷体" panose="02010609060101010101" pitchFamily="49" charset="-122"/>
            </a:endParaRPr>
          </a:p>
          <a:p>
            <a:pPr marL="0" indent="0">
              <a:buSzPct val="50000"/>
              <a:buNone/>
            </a:pPr>
            <a:r>
              <a:rPr lang="zh-CN" altLang="en-US" dirty="0" smtClean="0">
                <a:solidFill>
                  <a:srgbClr val="FF0000"/>
                </a:solidFill>
                <a:latin typeface="楷体" panose="02010609060101010101" pitchFamily="49" charset="-122"/>
                <a:ea typeface="楷体" panose="02010609060101010101" pitchFamily="49" charset="-122"/>
              </a:rPr>
              <a:t>八、</a:t>
            </a:r>
            <a:r>
              <a:rPr lang="zh-CN" altLang="zh-CN" b="1" dirty="0">
                <a:solidFill>
                  <a:srgbClr val="FF0000"/>
                </a:solidFill>
              </a:rPr>
              <a:t>出席开标会议并接受评标期间的澄清</a:t>
            </a:r>
            <a:r>
              <a:rPr lang="zh-CN" altLang="zh-CN" b="1" dirty="0" smtClean="0">
                <a:solidFill>
                  <a:srgbClr val="FF0000"/>
                </a:solidFill>
              </a:rPr>
              <a:t>询问</a:t>
            </a:r>
            <a:endParaRPr lang="en-US" altLang="zh-CN" b="1" dirty="0" smtClean="0">
              <a:solidFill>
                <a:srgbClr val="FF0000"/>
              </a:solidFill>
            </a:endParaRPr>
          </a:p>
          <a:p>
            <a:pPr marL="0" indent="0">
              <a:buSzPct val="50000"/>
              <a:buNone/>
            </a:pPr>
            <a:r>
              <a:rPr lang="zh-CN" altLang="en-US" b="1" dirty="0" smtClean="0">
                <a:solidFill>
                  <a:srgbClr val="FF0000"/>
                </a:solidFill>
                <a:latin typeface="楷体" panose="02010609060101010101" pitchFamily="49" charset="-122"/>
                <a:ea typeface="楷体" panose="02010609060101010101" pitchFamily="49" charset="-122"/>
              </a:rPr>
              <a:t>九、</a:t>
            </a:r>
            <a:r>
              <a:rPr lang="zh-CN" altLang="zh-CN" b="1" dirty="0">
                <a:solidFill>
                  <a:srgbClr val="FF0000"/>
                </a:solidFill>
              </a:rPr>
              <a:t>接受中标通知书，提交履约担保，签订</a:t>
            </a:r>
            <a:r>
              <a:rPr lang="zh-CN" altLang="zh-CN" b="1" dirty="0" smtClean="0">
                <a:solidFill>
                  <a:srgbClr val="FF0000"/>
                </a:solidFill>
              </a:rPr>
              <a:t>合同</a:t>
            </a:r>
            <a:endParaRPr lang="zh-CN" altLang="en-US" dirty="0">
              <a:solidFill>
                <a:srgbClr val="FF0000"/>
              </a:solidFill>
              <a:latin typeface="楷体" panose="02010609060101010101" pitchFamily="49" charset="-122"/>
              <a:ea typeface="楷体" panose="02010609060101010101" pitchFamily="49" charset="-122"/>
            </a:endParaRPr>
          </a:p>
          <a:p>
            <a:pPr>
              <a:buSzPct val="50000"/>
              <a:buFont typeface="Wingdings" panose="05000000000000000000" pitchFamily="2" charset="2"/>
              <a:buChar char="n"/>
            </a:pPr>
            <a:r>
              <a:rPr lang="zh-CN" altLang="en-US" dirty="0">
                <a:latin typeface="楷体" panose="02010609060101010101" pitchFamily="49" charset="-122"/>
                <a:ea typeface="楷体" panose="02010609060101010101" pitchFamily="49" charset="-122"/>
              </a:rPr>
              <a:t>得到中标通知书后，应在规定时间内与招标人签订合同，并在以后的规定时日内办理履约保函，最终在合同规定的时间进驻现场。 </a:t>
            </a:r>
          </a:p>
        </p:txBody>
      </p:sp>
    </p:spTree>
    <p:extLst>
      <p:ext uri="{BB962C8B-B14F-4D97-AF65-F5344CB8AC3E}">
        <p14:creationId xmlns:p14="http://schemas.microsoft.com/office/powerpoint/2010/main" val="21802779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idx="4294967295"/>
          </p:nvPr>
        </p:nvSpPr>
        <p:spPr>
          <a:xfrm>
            <a:off x="0" y="554038"/>
            <a:ext cx="8131175" cy="690562"/>
          </a:xfrm>
          <a:prstGeom prst="rect">
            <a:avLst/>
          </a:prstGeom>
        </p:spPr>
        <p:txBody>
          <a:bodyPr/>
          <a:lstStyle/>
          <a:p>
            <a:pPr algn="ctr"/>
            <a:r>
              <a:rPr lang="zh-CN" altLang="en-US" b="1" dirty="0" smtClean="0">
                <a:ea typeface="宋体" pitchFamily="2" charset="-122"/>
              </a:rPr>
              <a:t>任务二   编制建设工程投标文件</a:t>
            </a:r>
          </a:p>
        </p:txBody>
      </p:sp>
      <p:sp>
        <p:nvSpPr>
          <p:cNvPr id="4" name="TextBox 3"/>
          <p:cNvSpPr txBox="1"/>
          <p:nvPr/>
        </p:nvSpPr>
        <p:spPr>
          <a:xfrm>
            <a:off x="1219288" y="1504978"/>
            <a:ext cx="6781622" cy="3416320"/>
          </a:xfrm>
          <a:prstGeom prst="rect">
            <a:avLst/>
          </a:prstGeom>
          <a:noFill/>
        </p:spPr>
        <p:txBody>
          <a:bodyPr wrap="square" rtlCol="0">
            <a:spAutoFit/>
          </a:bodyPr>
          <a:lstStyle/>
          <a:p>
            <a:r>
              <a:rPr lang="zh-CN" altLang="en-US" dirty="0" smtClean="0">
                <a:solidFill>
                  <a:srgbClr val="FF0000"/>
                </a:solidFill>
              </a:rPr>
              <a:t>一、投标文件的编制要求</a:t>
            </a:r>
            <a:endParaRPr lang="en-US" altLang="zh-CN" dirty="0" smtClean="0">
              <a:solidFill>
                <a:srgbClr val="FF0000"/>
              </a:solidFill>
            </a:endParaRPr>
          </a:p>
          <a:p>
            <a:r>
              <a:rPr lang="zh-CN" altLang="zh-CN" dirty="0"/>
              <a:t>（</a:t>
            </a:r>
            <a:r>
              <a:rPr lang="en-US" altLang="zh-CN" dirty="0"/>
              <a:t>1</a:t>
            </a:r>
            <a:r>
              <a:rPr lang="zh-CN" altLang="zh-CN" dirty="0"/>
              <a:t>）投标人编制投标文件时应使用招标文件提供的“投标文件格式”，表格可以按同样格式扩展，作为投标文件的组成部分</a:t>
            </a:r>
            <a:r>
              <a:rPr lang="zh-CN" altLang="zh-CN" dirty="0" smtClean="0"/>
              <a:t>。</a:t>
            </a:r>
            <a:endParaRPr lang="en-US" altLang="zh-CN" dirty="0" smtClean="0"/>
          </a:p>
          <a:p>
            <a:r>
              <a:rPr lang="zh-CN" altLang="zh-CN" dirty="0" smtClean="0"/>
              <a:t>（</a:t>
            </a:r>
            <a:r>
              <a:rPr lang="en-US" altLang="zh-CN" dirty="0"/>
              <a:t>2</a:t>
            </a:r>
            <a:r>
              <a:rPr lang="zh-CN" altLang="zh-CN" dirty="0"/>
              <a:t>）投标文件应当对招标文件有关工期、投标有效期、质量要求、技术标准和要求、招标范围等实质性内容作出响应。</a:t>
            </a:r>
          </a:p>
          <a:p>
            <a:r>
              <a:rPr lang="zh-CN" altLang="zh-CN" dirty="0"/>
              <a:t>（</a:t>
            </a:r>
            <a:r>
              <a:rPr lang="en-US" altLang="zh-CN" dirty="0"/>
              <a:t>3</a:t>
            </a:r>
            <a:r>
              <a:rPr lang="zh-CN" altLang="zh-CN" dirty="0"/>
              <a:t>）投标文件均由投标人的法定代表人或其委托代理人签字和单位盖章</a:t>
            </a:r>
            <a:r>
              <a:rPr lang="zh-CN" altLang="zh-CN" dirty="0" smtClean="0"/>
              <a:t>。</a:t>
            </a:r>
            <a:endParaRPr lang="en-US" altLang="zh-CN" dirty="0" smtClean="0"/>
          </a:p>
          <a:p>
            <a:r>
              <a:rPr lang="zh-CN" altLang="zh-CN" dirty="0" smtClean="0"/>
              <a:t>（</a:t>
            </a:r>
            <a:r>
              <a:rPr lang="en-US" altLang="zh-CN" dirty="0"/>
              <a:t>4</a:t>
            </a:r>
            <a:r>
              <a:rPr lang="zh-CN" altLang="zh-CN" dirty="0"/>
              <a:t>）投标文件“正本”仅一份，“副本”则按招标文件前附表所述的份数提供，同时在封面上要明确标明“正本”和“副本”字样</a:t>
            </a:r>
            <a:r>
              <a:rPr lang="zh-CN" altLang="zh-CN" dirty="0" smtClean="0"/>
              <a:t>。</a:t>
            </a:r>
            <a:endParaRPr lang="en-US" altLang="zh-CN" dirty="0" smtClean="0"/>
          </a:p>
          <a:p>
            <a:r>
              <a:rPr lang="zh-CN" altLang="zh-CN" dirty="0" smtClean="0"/>
              <a:t>（</a:t>
            </a:r>
            <a:r>
              <a:rPr lang="en-US" altLang="zh-CN" dirty="0"/>
              <a:t>5</a:t>
            </a:r>
            <a:r>
              <a:rPr lang="zh-CN" altLang="zh-CN" dirty="0"/>
              <a:t>）除招标文件另有规定外，投标人不得递交备选投标方案</a:t>
            </a:r>
            <a:r>
              <a:rPr lang="zh-CN" altLang="zh-CN" dirty="0" smtClean="0"/>
              <a:t>。</a:t>
            </a:r>
            <a:endParaRPr lang="en-US" altLang="zh-CN" dirty="0" smtClean="0">
              <a:solidFill>
                <a:srgbClr val="FF0000"/>
              </a:solidFill>
            </a:endParaRPr>
          </a:p>
          <a:p>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en-US" dirty="0" smtClean="0"/>
              <a:t>二、投标文件的编制内容</a:t>
            </a:r>
            <a:endParaRPr lang="zh-CN" altLang="en-US" dirty="0"/>
          </a:p>
        </p:txBody>
      </p:sp>
      <p:sp>
        <p:nvSpPr>
          <p:cNvPr id="3" name="内容占位符 2"/>
          <p:cNvSpPr>
            <a:spLocks noGrp="1"/>
          </p:cNvSpPr>
          <p:nvPr>
            <p:ph idx="4294967295"/>
          </p:nvPr>
        </p:nvSpPr>
        <p:spPr>
          <a:xfrm>
            <a:off x="0" y="1363663"/>
            <a:ext cx="3670300" cy="3659187"/>
          </a:xfrm>
          <a:prstGeom prst="rect">
            <a:avLst/>
          </a:prstGeom>
        </p:spPr>
        <p:txBody>
          <a:bodyPr>
            <a:normAutofit/>
          </a:bodyPr>
          <a:lstStyle/>
          <a:p>
            <a:r>
              <a:rPr lang="zh-CN" altLang="zh-CN" dirty="0"/>
              <a:t>（</a:t>
            </a:r>
            <a:r>
              <a:rPr lang="en-US" altLang="zh-CN" dirty="0"/>
              <a:t>1</a:t>
            </a:r>
            <a:r>
              <a:rPr lang="zh-CN" altLang="zh-CN" dirty="0"/>
              <a:t>）投标函及投标函附录</a:t>
            </a:r>
          </a:p>
          <a:p>
            <a:r>
              <a:rPr lang="zh-CN" altLang="zh-CN" dirty="0"/>
              <a:t>（</a:t>
            </a:r>
            <a:r>
              <a:rPr lang="en-US" altLang="zh-CN" dirty="0"/>
              <a:t>2</a:t>
            </a:r>
            <a:r>
              <a:rPr lang="zh-CN" altLang="zh-CN" dirty="0"/>
              <a:t>）法定代表人身份证明</a:t>
            </a:r>
          </a:p>
          <a:p>
            <a:r>
              <a:rPr lang="zh-CN" altLang="zh-CN" dirty="0"/>
              <a:t>（</a:t>
            </a:r>
            <a:r>
              <a:rPr lang="en-US" altLang="zh-CN" dirty="0"/>
              <a:t>3</a:t>
            </a:r>
            <a:r>
              <a:rPr lang="zh-CN" altLang="zh-CN" dirty="0"/>
              <a:t>）授权委托书</a:t>
            </a:r>
          </a:p>
          <a:p>
            <a:r>
              <a:rPr lang="zh-CN" altLang="zh-CN" dirty="0"/>
              <a:t>（</a:t>
            </a:r>
            <a:r>
              <a:rPr lang="en-US" altLang="zh-CN" dirty="0"/>
              <a:t>4</a:t>
            </a:r>
            <a:r>
              <a:rPr lang="zh-CN" altLang="zh-CN" dirty="0"/>
              <a:t>）联合体协议书</a:t>
            </a:r>
          </a:p>
          <a:p>
            <a:pPr>
              <a:lnSpc>
                <a:spcPct val="150000"/>
              </a:lnSpc>
            </a:pPr>
            <a:r>
              <a:rPr lang="zh-CN" altLang="zh-CN" dirty="0"/>
              <a:t>（</a:t>
            </a:r>
            <a:r>
              <a:rPr lang="en-US" altLang="zh-CN" dirty="0"/>
              <a:t>5</a:t>
            </a:r>
            <a:r>
              <a:rPr lang="zh-CN" altLang="zh-CN" dirty="0"/>
              <a:t>）投标保证保函</a:t>
            </a:r>
            <a:r>
              <a:rPr lang="en-US" altLang="zh-CN" dirty="0"/>
              <a:t> </a:t>
            </a:r>
            <a:endParaRPr lang="zh-CN" altLang="zh-CN" dirty="0"/>
          </a:p>
          <a:p>
            <a:r>
              <a:rPr lang="zh-CN" altLang="zh-CN" dirty="0"/>
              <a:t>（</a:t>
            </a:r>
            <a:r>
              <a:rPr lang="en-US" altLang="zh-CN" dirty="0"/>
              <a:t>6</a:t>
            </a:r>
            <a:r>
              <a:rPr lang="zh-CN" altLang="zh-CN" dirty="0"/>
              <a:t>）已标价工程量清单</a:t>
            </a:r>
          </a:p>
          <a:p>
            <a:endParaRPr lang="zh-CN" altLang="en-US" dirty="0"/>
          </a:p>
        </p:txBody>
      </p:sp>
      <p:sp>
        <p:nvSpPr>
          <p:cNvPr id="4" name="TextBox 3"/>
          <p:cNvSpPr txBox="1"/>
          <p:nvPr/>
        </p:nvSpPr>
        <p:spPr>
          <a:xfrm>
            <a:off x="4648198" y="1276383"/>
            <a:ext cx="3809900" cy="2169825"/>
          </a:xfrm>
          <a:prstGeom prst="rect">
            <a:avLst/>
          </a:prstGeom>
          <a:noFill/>
        </p:spPr>
        <p:txBody>
          <a:bodyPr wrap="square" rtlCol="0">
            <a:spAutoFit/>
          </a:bodyPr>
          <a:lstStyle/>
          <a:p>
            <a:pPr>
              <a:lnSpc>
                <a:spcPct val="150000"/>
              </a:lnSpc>
            </a:pPr>
            <a:r>
              <a:rPr lang="zh-CN" altLang="zh-CN" dirty="0">
                <a:solidFill>
                  <a:schemeClr val="accent1">
                    <a:lumMod val="75000"/>
                  </a:schemeClr>
                </a:solidFill>
                <a:latin typeface="+mn-lt"/>
                <a:ea typeface="+mn-ea"/>
              </a:rPr>
              <a:t>（</a:t>
            </a:r>
            <a:r>
              <a:rPr lang="en-US" altLang="zh-CN" dirty="0">
                <a:solidFill>
                  <a:schemeClr val="accent1">
                    <a:lumMod val="75000"/>
                  </a:schemeClr>
                </a:solidFill>
                <a:latin typeface="+mn-lt"/>
                <a:ea typeface="+mn-ea"/>
              </a:rPr>
              <a:t>7</a:t>
            </a:r>
            <a:r>
              <a:rPr lang="zh-CN" altLang="zh-CN" dirty="0">
                <a:solidFill>
                  <a:schemeClr val="accent1">
                    <a:lumMod val="75000"/>
                  </a:schemeClr>
                </a:solidFill>
                <a:latin typeface="+mn-lt"/>
                <a:ea typeface="+mn-ea"/>
              </a:rPr>
              <a:t>）施工组织设计</a:t>
            </a:r>
          </a:p>
          <a:p>
            <a:pPr>
              <a:lnSpc>
                <a:spcPct val="150000"/>
              </a:lnSpc>
            </a:pPr>
            <a:r>
              <a:rPr lang="zh-CN" altLang="zh-CN" dirty="0">
                <a:solidFill>
                  <a:schemeClr val="accent1">
                    <a:lumMod val="75000"/>
                  </a:schemeClr>
                </a:solidFill>
                <a:latin typeface="+mn-lt"/>
                <a:ea typeface="+mn-ea"/>
              </a:rPr>
              <a:t>（</a:t>
            </a:r>
            <a:r>
              <a:rPr lang="en-US" altLang="zh-CN" dirty="0">
                <a:solidFill>
                  <a:schemeClr val="accent1">
                    <a:lumMod val="75000"/>
                  </a:schemeClr>
                </a:solidFill>
                <a:latin typeface="+mn-lt"/>
                <a:ea typeface="+mn-ea"/>
              </a:rPr>
              <a:t>8</a:t>
            </a:r>
            <a:r>
              <a:rPr lang="zh-CN" altLang="zh-CN" dirty="0">
                <a:solidFill>
                  <a:schemeClr val="accent1">
                    <a:lumMod val="75000"/>
                  </a:schemeClr>
                </a:solidFill>
                <a:latin typeface="+mn-lt"/>
                <a:ea typeface="+mn-ea"/>
              </a:rPr>
              <a:t>）项目管理机构</a:t>
            </a:r>
          </a:p>
          <a:p>
            <a:pPr>
              <a:lnSpc>
                <a:spcPct val="150000"/>
              </a:lnSpc>
            </a:pPr>
            <a:r>
              <a:rPr lang="en-US" altLang="zh-CN" dirty="0">
                <a:solidFill>
                  <a:schemeClr val="accent1">
                    <a:lumMod val="75000"/>
                  </a:schemeClr>
                </a:solidFill>
                <a:latin typeface="+mn-lt"/>
                <a:ea typeface="+mn-ea"/>
              </a:rPr>
              <a:t>  (9)</a:t>
            </a:r>
            <a:r>
              <a:rPr lang="zh-CN" altLang="zh-CN" dirty="0">
                <a:solidFill>
                  <a:schemeClr val="accent1">
                    <a:lumMod val="75000"/>
                  </a:schemeClr>
                </a:solidFill>
                <a:latin typeface="+mn-lt"/>
                <a:ea typeface="+mn-ea"/>
              </a:rPr>
              <a:t>拟分包项目情况表</a:t>
            </a:r>
          </a:p>
          <a:p>
            <a:pPr>
              <a:lnSpc>
                <a:spcPct val="150000"/>
              </a:lnSpc>
            </a:pPr>
            <a:r>
              <a:rPr lang="en-US" altLang="zh-CN" dirty="0">
                <a:solidFill>
                  <a:schemeClr val="accent1">
                    <a:lumMod val="75000"/>
                  </a:schemeClr>
                </a:solidFill>
                <a:latin typeface="+mn-lt"/>
                <a:ea typeface="+mn-ea"/>
              </a:rPr>
              <a:t>  (10)</a:t>
            </a:r>
            <a:r>
              <a:rPr lang="zh-CN" altLang="zh-CN" dirty="0">
                <a:solidFill>
                  <a:schemeClr val="accent1">
                    <a:lumMod val="75000"/>
                  </a:schemeClr>
                </a:solidFill>
                <a:latin typeface="+mn-lt"/>
                <a:ea typeface="+mn-ea"/>
              </a:rPr>
              <a:t>资格审查资料</a:t>
            </a:r>
          </a:p>
          <a:p>
            <a:pPr>
              <a:lnSpc>
                <a:spcPct val="150000"/>
              </a:lnSpc>
            </a:pPr>
            <a:r>
              <a:rPr lang="en-US" altLang="zh-CN" dirty="0">
                <a:solidFill>
                  <a:schemeClr val="accent1">
                    <a:lumMod val="75000"/>
                  </a:schemeClr>
                </a:solidFill>
                <a:latin typeface="+mn-lt"/>
                <a:ea typeface="+mn-ea"/>
              </a:rPr>
              <a:t>  (11)</a:t>
            </a:r>
            <a:r>
              <a:rPr lang="zh-CN" altLang="zh-CN" dirty="0">
                <a:solidFill>
                  <a:schemeClr val="accent1">
                    <a:lumMod val="75000"/>
                  </a:schemeClr>
                </a:solidFill>
                <a:latin typeface="+mn-lt"/>
                <a:ea typeface="+mn-ea"/>
              </a:rPr>
              <a:t>招标文件规定的其他材料</a:t>
            </a:r>
          </a:p>
        </p:txBody>
      </p:sp>
    </p:spTree>
    <p:extLst>
      <p:ext uri="{BB962C8B-B14F-4D97-AF65-F5344CB8AC3E}">
        <p14:creationId xmlns:p14="http://schemas.microsoft.com/office/powerpoint/2010/main" val="28529295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554038"/>
            <a:ext cx="8131175" cy="690562"/>
          </a:xfrm>
          <a:prstGeom prst="rect">
            <a:avLst/>
          </a:prstGeom>
        </p:spPr>
        <p:txBody>
          <a:bodyPr/>
          <a:lstStyle/>
          <a:p>
            <a:r>
              <a:rPr lang="zh-CN" altLang="en-US" b="1" smtClean="0">
                <a:ea typeface="宋体" pitchFamily="2" charset="-122"/>
              </a:rPr>
              <a:t>　编制依据</a:t>
            </a:r>
          </a:p>
        </p:txBody>
      </p:sp>
      <p:sp>
        <p:nvSpPr>
          <p:cNvPr id="23555" name="Rectangle 3"/>
          <p:cNvSpPr>
            <a:spLocks noGrp="1" noChangeArrowheads="1"/>
          </p:cNvSpPr>
          <p:nvPr>
            <p:ph idx="4294967295"/>
          </p:nvPr>
        </p:nvSpPr>
        <p:spPr>
          <a:xfrm>
            <a:off x="0" y="1363663"/>
            <a:ext cx="8131175" cy="3659187"/>
          </a:xfrm>
          <a:prstGeom prst="rect">
            <a:avLst/>
          </a:prstGeom>
        </p:spPr>
        <p:txBody>
          <a:bodyPr>
            <a:noAutofit/>
          </a:bodyPr>
          <a:lstStyle/>
          <a:p>
            <a:pPr>
              <a:lnSpc>
                <a:spcPct val="90000"/>
              </a:lnSpc>
            </a:pPr>
            <a:r>
              <a:rPr lang="en-US" altLang="zh-CN" dirty="0"/>
              <a:t>1.</a:t>
            </a:r>
            <a:r>
              <a:rPr lang="zh-CN" altLang="en-US" dirty="0"/>
              <a:t>国家</a:t>
            </a:r>
            <a:r>
              <a:rPr lang="en-US" altLang="zh-CN" dirty="0"/>
              <a:t>(</a:t>
            </a:r>
            <a:r>
              <a:rPr lang="zh-CN" altLang="en-US" dirty="0"/>
              <a:t>工程所在地区</a:t>
            </a:r>
            <a:r>
              <a:rPr lang="en-US" altLang="zh-CN" dirty="0"/>
              <a:t>)</a:t>
            </a:r>
            <a:r>
              <a:rPr lang="zh-CN" altLang="en-US" dirty="0"/>
              <a:t>有关法律、法规、制度及规定；</a:t>
            </a:r>
          </a:p>
          <a:p>
            <a:pPr>
              <a:lnSpc>
                <a:spcPct val="90000"/>
              </a:lnSpc>
            </a:pPr>
            <a:r>
              <a:rPr lang="en-US" altLang="zh-CN" dirty="0"/>
              <a:t>2.</a:t>
            </a:r>
            <a:r>
              <a:rPr lang="zh-CN" altLang="en-US" dirty="0"/>
              <a:t>全套施工图及现场地质、水文、地上情况的有关资料；</a:t>
            </a:r>
          </a:p>
          <a:p>
            <a:pPr>
              <a:lnSpc>
                <a:spcPct val="90000"/>
              </a:lnSpc>
            </a:pPr>
            <a:r>
              <a:rPr lang="en-US" altLang="zh-CN" dirty="0"/>
              <a:t>3.</a:t>
            </a:r>
            <a:r>
              <a:rPr lang="zh-CN" altLang="en-US" dirty="0"/>
              <a:t>招标文件及主要内容：</a:t>
            </a:r>
          </a:p>
          <a:p>
            <a:pPr>
              <a:lnSpc>
                <a:spcPct val="90000"/>
              </a:lnSpc>
            </a:pPr>
            <a:r>
              <a:rPr lang="en-US" altLang="zh-CN" dirty="0"/>
              <a:t>4.</a:t>
            </a:r>
            <a:r>
              <a:rPr lang="zh-CN" altLang="en-US" dirty="0"/>
              <a:t>施工规划（施工组织设计）；</a:t>
            </a:r>
          </a:p>
          <a:p>
            <a:pPr>
              <a:lnSpc>
                <a:spcPct val="90000"/>
              </a:lnSpc>
            </a:pPr>
            <a:r>
              <a:rPr lang="en-US" altLang="zh-CN" dirty="0"/>
              <a:t>5.</a:t>
            </a:r>
            <a:r>
              <a:rPr lang="zh-CN" altLang="en-US" dirty="0"/>
              <a:t>施工风险；</a:t>
            </a:r>
          </a:p>
          <a:p>
            <a:pPr>
              <a:lnSpc>
                <a:spcPct val="90000"/>
              </a:lnSpc>
            </a:pPr>
            <a:r>
              <a:rPr lang="en-US" altLang="zh-CN" dirty="0"/>
              <a:t>6.</a:t>
            </a:r>
            <a:r>
              <a:rPr lang="zh-CN" altLang="en-US" dirty="0"/>
              <a:t>市场建材、劳动力等价格信息；</a:t>
            </a:r>
          </a:p>
          <a:p>
            <a:pPr>
              <a:lnSpc>
                <a:spcPct val="90000"/>
              </a:lnSpc>
            </a:pPr>
            <a:r>
              <a:rPr lang="en-US" altLang="zh-CN" dirty="0"/>
              <a:t>7.</a:t>
            </a:r>
            <a:r>
              <a:rPr lang="zh-CN" altLang="en-US" dirty="0"/>
              <a:t>企业定额</a:t>
            </a:r>
            <a:r>
              <a:rPr lang="en-US" altLang="zh-CN" dirty="0"/>
              <a:t>;</a:t>
            </a:r>
          </a:p>
          <a:p>
            <a:pPr>
              <a:lnSpc>
                <a:spcPct val="90000"/>
              </a:lnSpc>
            </a:pPr>
            <a:r>
              <a:rPr lang="en-US" altLang="zh-CN" dirty="0"/>
              <a:t>8.</a:t>
            </a:r>
            <a:r>
              <a:rPr lang="zh-CN" altLang="en-US" dirty="0"/>
              <a:t>计划利润；</a:t>
            </a:r>
          </a:p>
          <a:p>
            <a:pPr>
              <a:lnSpc>
                <a:spcPct val="90000"/>
              </a:lnSpc>
            </a:pPr>
            <a:r>
              <a:rPr lang="en-US" altLang="zh-CN" dirty="0"/>
              <a:t>9.</a:t>
            </a:r>
            <a:r>
              <a:rPr lang="zh-CN" altLang="en-US" dirty="0"/>
              <a:t>竞争态势预测；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en-US" dirty="0" smtClean="0"/>
              <a:t>三、投标文件的格式</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r>
              <a:rPr lang="zh-CN" altLang="en-US" dirty="0" smtClean="0"/>
              <a:t>参照“标准施工招标文件”“投标文件格式”进行编写。</a:t>
            </a:r>
            <a:endParaRPr lang="zh-CN" altLang="en-US" dirty="0"/>
          </a:p>
        </p:txBody>
      </p:sp>
      <p:sp>
        <p:nvSpPr>
          <p:cNvPr id="4" name="标题 1"/>
          <p:cNvSpPr txBox="1">
            <a:spLocks/>
          </p:cNvSpPr>
          <p:nvPr/>
        </p:nvSpPr>
        <p:spPr>
          <a:xfrm>
            <a:off x="533506" y="1657374"/>
            <a:ext cx="8132177" cy="690545"/>
          </a:xfrm>
          <a:prstGeom prst="rect">
            <a:avLst/>
          </a:prstGeom>
        </p:spPr>
        <p:txBody>
          <a:bodyPr vert="horz" lIns="68580" tIns="34290" rIns="68580" bIns="34290" rtlCol="0" anchor="b">
            <a:noAutofit/>
          </a:bodyPr>
          <a:lstStyle>
            <a:lvl1pPr algn="l" defTabSz="685800" rtl="0" eaLnBrk="1" latinLnBrk="0" hangingPunct="1">
              <a:lnSpc>
                <a:spcPct val="90000"/>
              </a:lnSpc>
              <a:spcBef>
                <a:spcPct val="0"/>
              </a:spcBef>
              <a:buNone/>
              <a:defRPr sz="3000" kern="1200">
                <a:solidFill>
                  <a:schemeClr val="accent1">
                    <a:lumMod val="75000"/>
                  </a:schemeClr>
                </a:solidFill>
                <a:latin typeface="+mj-lt"/>
                <a:ea typeface="+mj-ea"/>
                <a:cs typeface="+mj-cs"/>
              </a:defRPr>
            </a:lvl1pPr>
          </a:lstStyle>
          <a:p>
            <a:pPr fontAlgn="auto">
              <a:spcAft>
                <a:spcPts val="0"/>
              </a:spcAft>
            </a:pPr>
            <a:r>
              <a:rPr lang="zh-CN" altLang="en-US" dirty="0" smtClean="0"/>
              <a:t>四、投标文件的递交</a:t>
            </a:r>
            <a:endParaRPr lang="zh-CN" altLang="en-US" dirty="0"/>
          </a:p>
        </p:txBody>
      </p:sp>
      <p:sp>
        <p:nvSpPr>
          <p:cNvPr id="6" name="TextBox 5"/>
          <p:cNvSpPr txBox="1"/>
          <p:nvPr/>
        </p:nvSpPr>
        <p:spPr>
          <a:xfrm>
            <a:off x="838298" y="2347919"/>
            <a:ext cx="7238810" cy="2031325"/>
          </a:xfrm>
          <a:prstGeom prst="rect">
            <a:avLst/>
          </a:prstGeom>
          <a:noFill/>
        </p:spPr>
        <p:txBody>
          <a:bodyPr wrap="square" rtlCol="0">
            <a:spAutoFit/>
          </a:bodyPr>
          <a:lstStyle/>
          <a:p>
            <a:r>
              <a:rPr lang="en-US" altLang="zh-CN" dirty="0"/>
              <a:t>1.</a:t>
            </a:r>
            <a:r>
              <a:rPr lang="zh-CN" altLang="zh-CN" dirty="0"/>
              <a:t>投标人在递交投标文件的同时，应按规定的金额、担保形式和投标保证金形式递交投标保证金，并作为其投标文件的组成部分</a:t>
            </a:r>
            <a:r>
              <a:rPr lang="zh-CN" altLang="zh-CN" dirty="0" smtClean="0"/>
              <a:t>。</a:t>
            </a:r>
            <a:endParaRPr lang="en-US" altLang="zh-CN" dirty="0" smtClean="0"/>
          </a:p>
          <a:p>
            <a:r>
              <a:rPr lang="en-US" altLang="zh-CN" dirty="0"/>
              <a:t>2.</a:t>
            </a:r>
            <a:r>
              <a:rPr lang="zh-CN" altLang="zh-CN" dirty="0"/>
              <a:t>投标有效期。投标有效期从投标截止时间起开始计算，主要用作组织评标、定标、发出中标通知书，以及签订合同等</a:t>
            </a:r>
            <a:r>
              <a:rPr lang="zh-CN" altLang="zh-CN" dirty="0" smtClean="0"/>
              <a:t>工作</a:t>
            </a:r>
            <a:r>
              <a:rPr lang="zh-CN" altLang="en-US" dirty="0" smtClean="0"/>
              <a:t>。</a:t>
            </a:r>
            <a:endParaRPr lang="en-US" altLang="zh-CN" dirty="0" smtClean="0"/>
          </a:p>
          <a:p>
            <a:r>
              <a:rPr lang="en-US" altLang="zh-CN" dirty="0"/>
              <a:t>3.</a:t>
            </a:r>
            <a:r>
              <a:rPr lang="zh-CN" altLang="zh-CN" dirty="0"/>
              <a:t>投标文件的密封和标识</a:t>
            </a:r>
            <a:r>
              <a:rPr lang="zh-CN" altLang="zh-CN" dirty="0" smtClean="0"/>
              <a:t>。</a:t>
            </a:r>
            <a:endParaRPr lang="en-US" altLang="zh-CN" dirty="0" smtClean="0"/>
          </a:p>
          <a:p>
            <a:r>
              <a:rPr lang="en-US" altLang="zh-CN" dirty="0"/>
              <a:t>4.</a:t>
            </a:r>
            <a:r>
              <a:rPr lang="zh-CN" altLang="zh-CN" dirty="0"/>
              <a:t>投标文件的修改与撤回</a:t>
            </a:r>
            <a:r>
              <a:rPr lang="zh-CN" altLang="zh-CN" dirty="0" smtClean="0"/>
              <a:t>。</a:t>
            </a:r>
            <a:endParaRPr lang="en-US" altLang="zh-CN" dirty="0" smtClean="0"/>
          </a:p>
          <a:p>
            <a:r>
              <a:rPr lang="en-US" altLang="zh-CN" dirty="0"/>
              <a:t>5.</a:t>
            </a:r>
            <a:r>
              <a:rPr lang="zh-CN" altLang="zh-CN" dirty="0"/>
              <a:t>费用承担与保密责任。</a:t>
            </a:r>
            <a:endParaRPr lang="zh-CN" altLang="en-US" dirty="0"/>
          </a:p>
        </p:txBody>
      </p:sp>
    </p:spTree>
    <p:extLst>
      <p:ext uri="{BB962C8B-B14F-4D97-AF65-F5344CB8AC3E}">
        <p14:creationId xmlns:p14="http://schemas.microsoft.com/office/powerpoint/2010/main" val="32867543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en-US" dirty="0" smtClean="0"/>
              <a:t>五、联合体投标</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normAutofit fontScale="92500" lnSpcReduction="10000"/>
          </a:bodyPr>
          <a:lstStyle/>
          <a:p>
            <a:pPr>
              <a:lnSpc>
                <a:spcPct val="160000"/>
              </a:lnSpc>
            </a:pPr>
            <a:r>
              <a:rPr lang="zh-CN" altLang="zh-CN" dirty="0"/>
              <a:t>两个及以上法人或者其他组织可以组成一个联合体，以一个投标人的身份共同投标</a:t>
            </a:r>
            <a:r>
              <a:rPr lang="zh-CN" altLang="zh-CN" dirty="0" smtClean="0"/>
              <a:t>。</a:t>
            </a:r>
            <a:endParaRPr lang="en-US" altLang="zh-CN" dirty="0" smtClean="0"/>
          </a:p>
          <a:p>
            <a:pPr>
              <a:lnSpc>
                <a:spcPct val="160000"/>
              </a:lnSpc>
            </a:pPr>
            <a:r>
              <a:rPr lang="en-US" altLang="zh-CN" dirty="0"/>
              <a:t>1.</a:t>
            </a:r>
            <a:r>
              <a:rPr lang="zh-CN" altLang="zh-CN" dirty="0"/>
              <a:t>联合体各方应按招标文件提供的格式签订联合体协议，联合体各方应当指定牵头人，授权其代表所有联合体成员负责投标和合同实施阶段的主办、协调工作，并应当向招标人提交由所有联合体成员法定代表人签署的授权书。</a:t>
            </a:r>
          </a:p>
          <a:p>
            <a:pPr>
              <a:lnSpc>
                <a:spcPct val="160000"/>
              </a:lnSpc>
            </a:pPr>
            <a:r>
              <a:rPr lang="en-US" altLang="zh-CN" dirty="0"/>
              <a:t>2.</a:t>
            </a:r>
            <a:r>
              <a:rPr lang="zh-CN" altLang="zh-CN" dirty="0"/>
              <a:t>联合体各方签订共同投标协议后，不得再以自己名义单独投标，也不得组成新的联合体或参加其他联合体在同一项目投标</a:t>
            </a:r>
            <a:r>
              <a:rPr lang="zh-CN" altLang="zh-CN" dirty="0" smtClean="0"/>
              <a:t>。</a:t>
            </a:r>
            <a:endParaRPr lang="en-US" altLang="zh-CN" dirty="0" smtClean="0"/>
          </a:p>
          <a:p>
            <a:pPr>
              <a:lnSpc>
                <a:spcPct val="160000"/>
              </a:lnSpc>
            </a:pPr>
            <a:r>
              <a:rPr lang="en-US" altLang="zh-CN" dirty="0" smtClean="0"/>
              <a:t>3</a:t>
            </a:r>
            <a:r>
              <a:rPr lang="en-US" altLang="zh-CN" dirty="0"/>
              <a:t>.</a:t>
            </a:r>
            <a:r>
              <a:rPr lang="zh-CN" altLang="zh-CN" dirty="0"/>
              <a:t>招标人接受联合体投标并进行资格预审的，联合体应当在提交资格预审申请文件前组成</a:t>
            </a:r>
            <a:r>
              <a:rPr lang="zh-CN" altLang="zh-CN" dirty="0" smtClean="0"/>
              <a:t>。</a:t>
            </a:r>
            <a:endParaRPr lang="en-US" altLang="zh-CN" dirty="0" smtClean="0"/>
          </a:p>
          <a:p>
            <a:pPr>
              <a:lnSpc>
                <a:spcPct val="160000"/>
              </a:lnSpc>
            </a:pPr>
            <a:r>
              <a:rPr lang="en-US" altLang="zh-CN" dirty="0" smtClean="0"/>
              <a:t>4</a:t>
            </a:r>
            <a:r>
              <a:rPr lang="en-US" altLang="zh-CN" dirty="0"/>
              <a:t>.</a:t>
            </a:r>
            <a:r>
              <a:rPr lang="zh-CN" altLang="zh-CN" dirty="0"/>
              <a:t>由同一专业的单位组成的联合体，按照资质等级较低的单位确定为联合体的资质等级。</a:t>
            </a:r>
          </a:p>
          <a:p>
            <a:pPr>
              <a:lnSpc>
                <a:spcPct val="160000"/>
              </a:lnSpc>
            </a:pPr>
            <a:r>
              <a:rPr lang="en-US" altLang="zh-CN" dirty="0"/>
              <a:t>5.</a:t>
            </a:r>
            <a:r>
              <a:rPr lang="zh-CN" altLang="zh-CN" dirty="0"/>
              <a:t>联合体投标的，应当以联合体各方或者牵头人的名义提交投标</a:t>
            </a:r>
            <a:r>
              <a:rPr lang="zh-CN" altLang="zh-CN" dirty="0" smtClean="0"/>
              <a:t>保证金</a:t>
            </a:r>
            <a:endParaRPr lang="zh-CN" altLang="zh-CN" dirty="0"/>
          </a:p>
          <a:p>
            <a:endParaRPr lang="zh-CN" altLang="en-US" dirty="0"/>
          </a:p>
        </p:txBody>
      </p:sp>
    </p:spTree>
    <p:extLst>
      <p:ext uri="{BB962C8B-B14F-4D97-AF65-F5344CB8AC3E}">
        <p14:creationId xmlns:p14="http://schemas.microsoft.com/office/powerpoint/2010/main" val="34067679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0" y="514350"/>
            <a:ext cx="8510588" cy="681038"/>
          </a:xfrm>
          <a:prstGeom prst="rect">
            <a:avLst/>
          </a:prstGeom>
        </p:spPr>
        <p:txBody>
          <a:bodyPr/>
          <a:lstStyle/>
          <a:p>
            <a:pPr algn="ctr"/>
            <a:r>
              <a:rPr lang="en-US" altLang="zh-CN" dirty="0" smtClean="0">
                <a:ea typeface="宋体" pitchFamily="2" charset="-122"/>
              </a:rPr>
              <a:t>**</a:t>
            </a:r>
            <a:r>
              <a:rPr lang="zh-CN" altLang="en-US" dirty="0" smtClean="0">
                <a:ea typeface="宋体" pitchFamily="2" charset="-122"/>
              </a:rPr>
              <a:t>制作投标文件应注意的问题</a:t>
            </a:r>
          </a:p>
        </p:txBody>
      </p:sp>
      <p:sp>
        <p:nvSpPr>
          <p:cNvPr id="31747" name="Rectangle 3"/>
          <p:cNvSpPr>
            <a:spLocks noGrp="1" noChangeArrowheads="1"/>
          </p:cNvSpPr>
          <p:nvPr>
            <p:ph idx="4294967295"/>
          </p:nvPr>
        </p:nvSpPr>
        <p:spPr>
          <a:xfrm>
            <a:off x="0" y="1504950"/>
            <a:ext cx="8447088" cy="3941763"/>
          </a:xfrm>
          <a:prstGeom prst="rect">
            <a:avLst/>
          </a:prstGeom>
        </p:spPr>
        <p:txBody>
          <a:bodyPr>
            <a:normAutofit/>
          </a:bodyPr>
          <a:lstStyle/>
          <a:p>
            <a:pPr>
              <a:lnSpc>
                <a:spcPct val="100000"/>
              </a:lnSpc>
            </a:pPr>
            <a:r>
              <a:rPr lang="zh-CN" altLang="en-US" sz="1700" dirty="0"/>
              <a:t>（</a:t>
            </a:r>
            <a:r>
              <a:rPr lang="en-US" altLang="zh-CN" sz="1700" dirty="0"/>
              <a:t>1</a:t>
            </a:r>
            <a:r>
              <a:rPr lang="zh-CN" altLang="en-US" sz="1700" dirty="0"/>
              <a:t>）对招标人的特别要求。了解清楚特别要求后再决定是否投标。。</a:t>
            </a:r>
          </a:p>
          <a:p>
            <a:pPr>
              <a:lnSpc>
                <a:spcPct val="100000"/>
              </a:lnSpc>
            </a:pPr>
            <a:r>
              <a:rPr lang="zh-CN" altLang="en-US" sz="1700" dirty="0"/>
              <a:t>（</a:t>
            </a:r>
            <a:r>
              <a:rPr lang="en-US" altLang="zh-CN" sz="1700" dirty="0"/>
              <a:t>2</a:t>
            </a:r>
            <a:r>
              <a:rPr lang="zh-CN" altLang="en-US" sz="1700" dirty="0"/>
              <a:t>）应认真领会的要点：前附表各要点；招标文件各要点；投标文件部分，尤其组成和格式；保证金应注意开立银行级别、金额度、币种以及时间；文件递交方式时间地点以及密封签字要求；几个造成废标的条件；参加开标仪式；积极做好澄清工作。　　</a:t>
            </a:r>
          </a:p>
          <a:p>
            <a:pPr>
              <a:lnSpc>
                <a:spcPct val="100000"/>
              </a:lnSpc>
            </a:pPr>
            <a:r>
              <a:rPr lang="zh-CN" altLang="en-US" sz="1700" dirty="0"/>
              <a:t>（</a:t>
            </a:r>
            <a:r>
              <a:rPr lang="en-US" altLang="zh-CN" sz="1700" dirty="0"/>
              <a:t>3</a:t>
            </a:r>
            <a:r>
              <a:rPr lang="zh-CN" altLang="en-US" sz="1700" dirty="0"/>
              <a:t>）投标文件应严格按规定格式制作，不能自己随便写。　　</a:t>
            </a:r>
          </a:p>
          <a:p>
            <a:pPr>
              <a:lnSpc>
                <a:spcPct val="100000"/>
              </a:lnSpc>
            </a:pPr>
            <a:r>
              <a:rPr lang="zh-CN" altLang="en-US" sz="1700" dirty="0"/>
              <a:t>（</a:t>
            </a:r>
            <a:r>
              <a:rPr lang="en-US" altLang="zh-CN" sz="1700" dirty="0"/>
              <a:t>4</a:t>
            </a:r>
            <a:r>
              <a:rPr lang="zh-CN" altLang="en-US" sz="1700" dirty="0"/>
              <a:t>）技术规格的响应。　　</a:t>
            </a:r>
          </a:p>
          <a:p>
            <a:pPr>
              <a:lnSpc>
                <a:spcPct val="100000"/>
              </a:lnSpc>
            </a:pPr>
            <a:r>
              <a:rPr lang="zh-CN" altLang="en-US" sz="1700" dirty="0"/>
              <a:t>（</a:t>
            </a:r>
            <a:r>
              <a:rPr lang="en-US" altLang="zh-CN" sz="1700" dirty="0"/>
              <a:t>5</a:t>
            </a:r>
            <a:r>
              <a:rPr lang="zh-CN" altLang="en-US" sz="1700" dirty="0"/>
              <a:t>）价格的选择。应报出有竞争力的价格　</a:t>
            </a:r>
            <a:r>
              <a:rPr lang="zh-CN" altLang="en-US" sz="2000" dirty="0" smtClean="0">
                <a:solidFill>
                  <a:srgbClr val="FF3300"/>
                </a:solidFill>
                <a:latin typeface="+mn-ea"/>
              </a:rPr>
              <a:t>　　</a:t>
            </a:r>
            <a:endParaRPr lang="en-US" altLang="zh-CN" sz="2000" dirty="0" smtClean="0">
              <a:solidFill>
                <a:srgbClr val="FF3300"/>
              </a:solidFill>
              <a:latin typeface="+mn-ea"/>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633413" y="590550"/>
            <a:ext cx="8510587" cy="673100"/>
          </a:xfrm>
          <a:prstGeom prst="rect">
            <a:avLst/>
          </a:prstGeom>
        </p:spPr>
        <p:txBody>
          <a:bodyPr/>
          <a:lstStyle/>
          <a:p>
            <a:pPr algn="ctr"/>
            <a:r>
              <a:rPr lang="en-US" altLang="zh-CN" dirty="0" smtClean="0">
                <a:ea typeface="宋体" pitchFamily="2" charset="-122"/>
              </a:rPr>
              <a:t>**</a:t>
            </a:r>
            <a:r>
              <a:rPr lang="zh-CN" altLang="en-US" dirty="0" smtClean="0">
                <a:ea typeface="宋体" pitchFamily="2" charset="-122"/>
              </a:rPr>
              <a:t>编制要点 </a:t>
            </a:r>
          </a:p>
        </p:txBody>
      </p:sp>
      <p:sp>
        <p:nvSpPr>
          <p:cNvPr id="32771" name="Rectangle 3"/>
          <p:cNvSpPr>
            <a:spLocks noGrp="1" noChangeArrowheads="1"/>
          </p:cNvSpPr>
          <p:nvPr>
            <p:ph idx="4294967295"/>
          </p:nvPr>
        </p:nvSpPr>
        <p:spPr>
          <a:xfrm>
            <a:off x="301625" y="819150"/>
            <a:ext cx="8842375" cy="4516438"/>
          </a:xfrm>
          <a:prstGeom prst="rect">
            <a:avLst/>
          </a:prstGeom>
        </p:spPr>
        <p:txBody>
          <a:bodyPr>
            <a:normAutofit/>
          </a:bodyPr>
          <a:lstStyle/>
          <a:p>
            <a:pPr>
              <a:lnSpc>
                <a:spcPct val="100000"/>
              </a:lnSpc>
            </a:pPr>
            <a:r>
              <a:rPr lang="en-US" altLang="zh-CN" sz="1700" dirty="0"/>
              <a:t>(</a:t>
            </a:r>
            <a:r>
              <a:rPr lang="zh-CN" altLang="en-US" sz="1700" dirty="0"/>
              <a:t>１</a:t>
            </a:r>
            <a:r>
              <a:rPr lang="en-US" altLang="zh-CN" sz="1700" dirty="0"/>
              <a:t>)</a:t>
            </a:r>
            <a:r>
              <a:rPr lang="zh-CN" altLang="en-US" sz="1700" dirty="0"/>
              <a:t>注意签字与加盖公章；　　</a:t>
            </a:r>
            <a:endParaRPr lang="zh-CN" altLang="en-US" sz="1700" dirty="0" smtClean="0"/>
          </a:p>
          <a:p>
            <a:pPr>
              <a:lnSpc>
                <a:spcPct val="100000"/>
              </a:lnSpc>
            </a:pPr>
            <a:r>
              <a:rPr lang="en-US" altLang="zh-CN" sz="1700" dirty="0" smtClean="0"/>
              <a:t>(</a:t>
            </a:r>
            <a:r>
              <a:rPr lang="zh-CN" altLang="en-US" sz="1700" dirty="0" smtClean="0"/>
              <a:t>２</a:t>
            </a:r>
            <a:r>
              <a:rPr lang="en-US" altLang="zh-CN" sz="1700" dirty="0" smtClean="0"/>
              <a:t>)</a:t>
            </a:r>
            <a:r>
              <a:rPr lang="zh-CN" altLang="en-US" sz="1700" dirty="0" smtClean="0"/>
              <a:t>每本每页小签；　　</a:t>
            </a:r>
          </a:p>
          <a:p>
            <a:pPr>
              <a:lnSpc>
                <a:spcPct val="100000"/>
              </a:lnSpc>
            </a:pPr>
            <a:r>
              <a:rPr lang="en-US" altLang="zh-CN" sz="1700" dirty="0" smtClean="0"/>
              <a:t>(</a:t>
            </a:r>
            <a:r>
              <a:rPr lang="zh-CN" altLang="en-US" sz="1700" dirty="0"/>
              <a:t>３</a:t>
            </a:r>
            <a:r>
              <a:rPr lang="en-US" altLang="zh-CN" sz="1700" dirty="0"/>
              <a:t>)</a:t>
            </a:r>
            <a:r>
              <a:rPr lang="zh-CN" altLang="en-US" sz="1700" dirty="0"/>
              <a:t>报价不能缺项；</a:t>
            </a:r>
          </a:p>
          <a:p>
            <a:pPr>
              <a:lnSpc>
                <a:spcPct val="100000"/>
              </a:lnSpc>
            </a:pPr>
            <a:r>
              <a:rPr lang="en-US" altLang="zh-CN" sz="1700" dirty="0"/>
              <a:t>(</a:t>
            </a:r>
            <a:r>
              <a:rPr lang="zh-CN" altLang="en-US" sz="1700" dirty="0"/>
              <a:t>４</a:t>
            </a:r>
            <a:r>
              <a:rPr lang="en-US" altLang="zh-CN" sz="1700" dirty="0"/>
              <a:t>)</a:t>
            </a:r>
            <a:r>
              <a:rPr lang="zh-CN" altLang="en-US" sz="1700" dirty="0"/>
              <a:t>正本与付本数量；　　</a:t>
            </a:r>
          </a:p>
          <a:p>
            <a:pPr>
              <a:lnSpc>
                <a:spcPct val="100000"/>
              </a:lnSpc>
            </a:pPr>
            <a:r>
              <a:rPr lang="en-US" altLang="zh-CN" sz="1700" dirty="0"/>
              <a:t>(</a:t>
            </a:r>
            <a:r>
              <a:rPr lang="zh-CN" altLang="en-US" sz="1700" dirty="0"/>
              <a:t>５</a:t>
            </a:r>
            <a:r>
              <a:rPr lang="en-US" altLang="zh-CN" sz="1700" dirty="0"/>
              <a:t>)</a:t>
            </a:r>
            <a:r>
              <a:rPr lang="zh-CN" altLang="en-US" sz="1700" dirty="0"/>
              <a:t>制造厂授权应正规，以制造厂的信函出具；</a:t>
            </a:r>
          </a:p>
          <a:p>
            <a:pPr>
              <a:lnSpc>
                <a:spcPct val="100000"/>
              </a:lnSpc>
            </a:pPr>
            <a:r>
              <a:rPr lang="en-US" altLang="zh-CN" sz="1700" dirty="0"/>
              <a:t>(</a:t>
            </a:r>
            <a:r>
              <a:rPr lang="zh-CN" altLang="en-US" sz="1700" dirty="0"/>
              <a:t>６</a:t>
            </a:r>
            <a:r>
              <a:rPr lang="en-US" altLang="zh-CN" sz="1700" dirty="0"/>
              <a:t>)</a:t>
            </a:r>
            <a:r>
              <a:rPr lang="zh-CN" altLang="en-US" sz="1700" dirty="0"/>
              <a:t>修改地方要签字；</a:t>
            </a:r>
          </a:p>
          <a:p>
            <a:pPr>
              <a:lnSpc>
                <a:spcPct val="100000"/>
              </a:lnSpc>
            </a:pPr>
            <a:r>
              <a:rPr lang="en-US" altLang="zh-CN" sz="1700" dirty="0"/>
              <a:t>(</a:t>
            </a:r>
            <a:r>
              <a:rPr lang="zh-CN" altLang="en-US" sz="1700" dirty="0"/>
              <a:t>７</a:t>
            </a:r>
            <a:r>
              <a:rPr lang="en-US" altLang="zh-CN" sz="1700" dirty="0"/>
              <a:t>)</a:t>
            </a:r>
            <a:r>
              <a:rPr lang="zh-CN" altLang="en-US" sz="1700" dirty="0"/>
              <a:t>打印，装订成册，密封；</a:t>
            </a:r>
          </a:p>
          <a:p>
            <a:pPr>
              <a:lnSpc>
                <a:spcPct val="100000"/>
              </a:lnSpc>
            </a:pPr>
            <a:r>
              <a:rPr lang="en-US" altLang="zh-CN" sz="1700" dirty="0"/>
              <a:t>(8)</a:t>
            </a:r>
            <a:r>
              <a:rPr lang="zh-CN" altLang="en-US" sz="1700" dirty="0"/>
              <a:t>开标一览表与投标保函单独封存；</a:t>
            </a:r>
          </a:p>
          <a:p>
            <a:pPr>
              <a:lnSpc>
                <a:spcPct val="100000"/>
              </a:lnSpc>
            </a:pPr>
            <a:r>
              <a:rPr lang="en-US" altLang="zh-CN" sz="1700" dirty="0"/>
              <a:t>(</a:t>
            </a:r>
            <a:r>
              <a:rPr lang="zh-CN" altLang="en-US" sz="1700" dirty="0"/>
              <a:t>９</a:t>
            </a:r>
            <a:r>
              <a:rPr lang="en-US" altLang="zh-CN" sz="1700" dirty="0"/>
              <a:t>)</a:t>
            </a:r>
            <a:r>
              <a:rPr lang="zh-CN" altLang="en-US" sz="1700" dirty="0"/>
              <a:t>提前送交投标文件；</a:t>
            </a:r>
          </a:p>
          <a:p>
            <a:pPr>
              <a:lnSpc>
                <a:spcPct val="100000"/>
              </a:lnSpc>
            </a:pPr>
            <a:r>
              <a:rPr lang="en-US" altLang="zh-CN" sz="1700" dirty="0"/>
              <a:t>(</a:t>
            </a:r>
            <a:r>
              <a:rPr lang="zh-CN" altLang="en-US" sz="1700" dirty="0"/>
              <a:t>１０</a:t>
            </a:r>
            <a:r>
              <a:rPr lang="en-US" altLang="zh-CN" sz="1700" dirty="0"/>
              <a:t>)</a:t>
            </a:r>
            <a:r>
              <a:rPr lang="zh-CN" altLang="en-US" sz="1700" dirty="0"/>
              <a:t>有效期的计算，若</a:t>
            </a:r>
            <a:r>
              <a:rPr lang="en-US" altLang="zh-CN" sz="1700" dirty="0"/>
              <a:t>60</a:t>
            </a:r>
            <a:r>
              <a:rPr lang="zh-CN" altLang="en-US" sz="1700" dirty="0"/>
              <a:t>天，保函有效期则应为</a:t>
            </a:r>
            <a:r>
              <a:rPr lang="en-US" altLang="zh-CN" sz="1700" dirty="0"/>
              <a:t>90</a:t>
            </a:r>
            <a:r>
              <a:rPr lang="zh-CN" altLang="en-US" sz="1700" dirty="0"/>
              <a:t>天。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554038"/>
            <a:ext cx="8131175" cy="690562"/>
          </a:xfrm>
          <a:prstGeom prst="rect">
            <a:avLst/>
          </a:prstGeom>
        </p:spPr>
        <p:txBody>
          <a:bodyPr/>
          <a:lstStyle/>
          <a:p>
            <a:pPr algn="ctr"/>
            <a:r>
              <a:rPr lang="zh-CN" altLang="en-US" dirty="0" smtClean="0">
                <a:ea typeface="宋体" pitchFamily="2" charset="-122"/>
              </a:rPr>
              <a:t>任务三 编制投标报价</a:t>
            </a:r>
          </a:p>
        </p:txBody>
      </p:sp>
      <p:sp>
        <p:nvSpPr>
          <p:cNvPr id="33795" name="Rectangle 3"/>
          <p:cNvSpPr>
            <a:spLocks noGrp="1" noChangeArrowheads="1"/>
          </p:cNvSpPr>
          <p:nvPr>
            <p:ph idx="4294967295"/>
          </p:nvPr>
        </p:nvSpPr>
        <p:spPr>
          <a:xfrm>
            <a:off x="0" y="1363663"/>
            <a:ext cx="8131175" cy="3659187"/>
          </a:xfrm>
          <a:prstGeom prst="rect">
            <a:avLst/>
          </a:prstGeom>
        </p:spPr>
        <p:txBody>
          <a:bodyPr>
            <a:normAutofit/>
          </a:bodyPr>
          <a:lstStyle/>
          <a:p>
            <a:r>
              <a:rPr lang="zh-CN" altLang="en-US" b="1" dirty="0" smtClean="0">
                <a:ea typeface="宋体" pitchFamily="2" charset="-122"/>
              </a:rPr>
              <a:t> 一、工程投标报价的编制</a:t>
            </a:r>
            <a:r>
              <a:rPr lang="zh-CN" altLang="en-US" b="1" dirty="0">
                <a:ea typeface="宋体" pitchFamily="2" charset="-122"/>
              </a:rPr>
              <a:t>原则 及</a:t>
            </a:r>
            <a:r>
              <a:rPr lang="zh-CN" altLang="en-US" b="1" dirty="0" smtClean="0">
                <a:ea typeface="宋体" pitchFamily="2" charset="-122"/>
              </a:rPr>
              <a:t>影响因素</a:t>
            </a:r>
            <a:endParaRPr lang="en-US" altLang="zh-CN" b="1" dirty="0" smtClean="0">
              <a:ea typeface="宋体" pitchFamily="2" charset="-122"/>
            </a:endParaRPr>
          </a:p>
          <a:p>
            <a:r>
              <a:rPr lang="zh-CN" altLang="en-US" b="1" dirty="0" smtClean="0">
                <a:ea typeface="宋体" pitchFamily="2" charset="-122"/>
              </a:rPr>
              <a:t>编制原则</a:t>
            </a:r>
            <a:endParaRPr lang="en-US" altLang="zh-CN" b="1" dirty="0" smtClean="0">
              <a:ea typeface="宋体" pitchFamily="2" charset="-122"/>
            </a:endParaRPr>
          </a:p>
          <a:p>
            <a:r>
              <a:rPr lang="zh-CN" altLang="zh-CN" dirty="0"/>
              <a:t>（</a:t>
            </a:r>
            <a:r>
              <a:rPr lang="en-US" altLang="zh-CN" dirty="0"/>
              <a:t>1</a:t>
            </a:r>
            <a:r>
              <a:rPr lang="zh-CN" altLang="zh-CN" dirty="0"/>
              <a:t>）投标报价要遵循《建设工程工程量清单计价规范》的强制性规定，由投保人自主确定或委托具有相应资质的工程造价咨询单位编制。</a:t>
            </a:r>
          </a:p>
          <a:p>
            <a:r>
              <a:rPr lang="zh-CN" altLang="zh-CN" dirty="0"/>
              <a:t>（</a:t>
            </a:r>
            <a:r>
              <a:rPr lang="en-US" altLang="zh-CN" dirty="0"/>
              <a:t>2</a:t>
            </a:r>
            <a:r>
              <a:rPr lang="zh-CN" altLang="zh-CN" dirty="0"/>
              <a:t>）投标报价不得低于成本。《招标投标法》第第四十一条规定：“　中标人的投标应当符合下列条件</a:t>
            </a:r>
          </a:p>
          <a:p>
            <a:r>
              <a:rPr lang="zh-CN" altLang="zh-CN" dirty="0"/>
              <a:t>　　（一）能够最大限度地满足招标文件中规定的各项综合评价标准；</a:t>
            </a:r>
          </a:p>
          <a:p>
            <a:r>
              <a:rPr lang="zh-CN" altLang="zh-CN" dirty="0"/>
              <a:t>　　（二）能够满足招标文件的实质性要求，并且经评审的投标价格最低；但是投标价格低于成本的除外。”</a:t>
            </a:r>
          </a:p>
          <a:p>
            <a:endParaRPr lang="zh-CN" altLang="en-US" b="1" dirty="0">
              <a:ea typeface="宋体"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363663"/>
            <a:ext cx="8131175" cy="3659187"/>
          </a:xfrm>
          <a:prstGeom prst="rect">
            <a:avLst/>
          </a:prstGeom>
        </p:spPr>
        <p:txBody>
          <a:bodyPr/>
          <a:lstStyle/>
          <a:p>
            <a:pPr marL="0" indent="0">
              <a:buNone/>
            </a:pPr>
            <a:r>
              <a:rPr lang="zh-CN" altLang="en-US" dirty="0" smtClean="0"/>
              <a:t>编制原则</a:t>
            </a:r>
            <a:endParaRPr lang="en-US" altLang="zh-CN" dirty="0" smtClean="0"/>
          </a:p>
          <a:p>
            <a:r>
              <a:rPr lang="zh-CN" altLang="zh-CN" dirty="0"/>
              <a:t>（</a:t>
            </a:r>
            <a:r>
              <a:rPr lang="en-US" altLang="zh-CN" dirty="0"/>
              <a:t>3</a:t>
            </a:r>
            <a:r>
              <a:rPr lang="zh-CN" altLang="zh-CN" dirty="0"/>
              <a:t>）投标报价要以招标文件中设定的发承包双方责任划分，作为考虑投标报价费用项目和费用计算的基础，发承包双方的责任划分不同，会导致合同风险不同的分摊，从而导致投标人选择不同的报价；根据工程发承包模式考虑投标报价的费用项目和计算深度。</a:t>
            </a:r>
          </a:p>
          <a:p>
            <a:r>
              <a:rPr lang="zh-CN" altLang="zh-CN" dirty="0"/>
              <a:t>（</a:t>
            </a:r>
            <a:r>
              <a:rPr lang="en-US" altLang="zh-CN" dirty="0"/>
              <a:t>4</a:t>
            </a:r>
            <a:r>
              <a:rPr lang="zh-CN" altLang="zh-CN" dirty="0"/>
              <a:t>）投标报价应以施工方案、技术措施等作为投标报价计算的基本条件，应以反映企业技术和管理水平的企业定额作为计算人工、材料和机械台班消耗量的基本依据，应充分利用现场考察、调研成果、市场价格信息和行情资料来编制基础报价。</a:t>
            </a:r>
          </a:p>
          <a:p>
            <a:r>
              <a:rPr lang="zh-CN" altLang="zh-CN" dirty="0"/>
              <a:t>（</a:t>
            </a:r>
            <a:r>
              <a:rPr lang="en-US" altLang="zh-CN" dirty="0"/>
              <a:t>5</a:t>
            </a:r>
            <a:r>
              <a:rPr lang="zh-CN" altLang="zh-CN" dirty="0"/>
              <a:t>）投标报价计算方法应科学严谨、简明适用</a:t>
            </a:r>
            <a:r>
              <a:rPr lang="zh-CN" altLang="zh-CN" dirty="0" smtClean="0"/>
              <a:t>。</a:t>
            </a:r>
            <a:endParaRPr lang="zh-CN" altLang="zh-CN" dirty="0"/>
          </a:p>
        </p:txBody>
      </p:sp>
    </p:spTree>
    <p:extLst>
      <p:ext uri="{BB962C8B-B14F-4D97-AF65-F5344CB8AC3E}">
        <p14:creationId xmlns:p14="http://schemas.microsoft.com/office/powerpoint/2010/main" val="393789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idx="4294967295"/>
          </p:nvPr>
        </p:nvSpPr>
        <p:spPr>
          <a:xfrm>
            <a:off x="0" y="1363663"/>
            <a:ext cx="8131175" cy="3659187"/>
          </a:xfrm>
          <a:prstGeom prst="rect">
            <a:avLst/>
          </a:prstGeom>
        </p:spPr>
        <p:txBody>
          <a:bodyPr/>
          <a:lstStyle/>
          <a:p>
            <a:pPr algn="l"/>
            <a:r>
              <a:rPr lang="zh-CN" altLang="en-US" dirty="0" smtClean="0">
                <a:ea typeface="宋体" pitchFamily="2" charset="-122"/>
              </a:rPr>
              <a:t> </a:t>
            </a:r>
            <a:r>
              <a:rPr lang="zh-CN" altLang="en-US" dirty="0" smtClean="0">
                <a:solidFill>
                  <a:srgbClr val="FF3300"/>
                </a:solidFill>
                <a:ea typeface="宋体" pitchFamily="2" charset="-122"/>
              </a:rPr>
              <a:t>学习目标：</a:t>
            </a:r>
          </a:p>
          <a:p>
            <a:pPr algn="l">
              <a:lnSpc>
                <a:spcPct val="150000"/>
              </a:lnSpc>
            </a:pPr>
            <a:r>
              <a:rPr lang="zh-CN" altLang="en-US" dirty="0" smtClean="0">
                <a:ea typeface="宋体" pitchFamily="2" charset="-122"/>
              </a:rPr>
              <a:t>通过本项目的学习，了解建设工程投标中常采取的基本策略和技巧；熟悉建设工程投标的程序，建设工程投标报价的构成和编制方法；掌握建设工程投标文件的内容，投标文件的编制步骤，投标文件的提交。</a:t>
            </a:r>
          </a:p>
        </p:txBody>
      </p:sp>
    </p:spTree>
    <p:extLst>
      <p:ext uri="{BB962C8B-B14F-4D97-AF65-F5344CB8AC3E}">
        <p14:creationId xmlns:p14="http://schemas.microsoft.com/office/powerpoint/2010/main" val="26832829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b="1" dirty="0"/>
              <a:t>影响投标报价计算的主要因素</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r>
              <a:rPr lang="zh-CN" altLang="zh-CN" dirty="0"/>
              <a:t>（</a:t>
            </a:r>
            <a:r>
              <a:rPr lang="en-US" altLang="zh-CN" dirty="0"/>
              <a:t>1</a:t>
            </a:r>
            <a:r>
              <a:rPr lang="zh-CN" altLang="zh-CN" dirty="0"/>
              <a:t>）工程量。工程量是计算报价的重要依据。多数招标单位在招标文件中均附有工程实物量。因此，必须进行全面地或者重点的复核工作，核对项目是否齐全、工程做法及用料是否与图纸相符，重点核对工程量是否正确，以求工程量数字的准确性和可靠性</a:t>
            </a:r>
            <a:r>
              <a:rPr lang="zh-CN" altLang="zh-CN" dirty="0" smtClean="0"/>
              <a:t>。</a:t>
            </a:r>
            <a:endParaRPr lang="en-US" altLang="zh-CN" dirty="0" smtClean="0"/>
          </a:p>
          <a:p>
            <a:r>
              <a:rPr lang="zh-CN" altLang="zh-CN" dirty="0" smtClean="0"/>
              <a:t>（</a:t>
            </a:r>
            <a:r>
              <a:rPr lang="en-US" altLang="zh-CN" dirty="0"/>
              <a:t>2</a:t>
            </a:r>
            <a:r>
              <a:rPr lang="zh-CN" altLang="zh-CN" dirty="0"/>
              <a:t>）单价。工程单价是计算报价的又一个重要依据，同时又是构成报价的第二个重要因素</a:t>
            </a:r>
            <a:r>
              <a:rPr lang="zh-CN" altLang="zh-CN" dirty="0" smtClean="0"/>
              <a:t>。</a:t>
            </a:r>
            <a:endParaRPr lang="en-US" altLang="zh-CN" dirty="0" smtClean="0"/>
          </a:p>
          <a:p>
            <a:r>
              <a:rPr lang="zh-CN" altLang="zh-CN" dirty="0" smtClean="0"/>
              <a:t>（</a:t>
            </a:r>
            <a:r>
              <a:rPr lang="en-US" altLang="zh-CN" dirty="0"/>
              <a:t>3</a:t>
            </a:r>
            <a:r>
              <a:rPr lang="zh-CN" altLang="zh-CN" dirty="0"/>
              <a:t>）其它各类费用的计算。这是构成报价的第三个主要因素。这个因素占总报价的比重是很大的，少者占</a:t>
            </a:r>
            <a:r>
              <a:rPr lang="en-US" altLang="zh-CN" dirty="0"/>
              <a:t>20%</a:t>
            </a:r>
            <a:r>
              <a:rPr lang="zh-CN" altLang="zh-CN" dirty="0"/>
              <a:t>～</a:t>
            </a:r>
            <a:r>
              <a:rPr lang="en-US" altLang="zh-CN" dirty="0"/>
              <a:t>30</a:t>
            </a:r>
            <a:r>
              <a:rPr lang="zh-CN" altLang="zh-CN" dirty="0"/>
              <a:t>％，多者占</a:t>
            </a:r>
            <a:r>
              <a:rPr lang="en-US" altLang="zh-CN" dirty="0"/>
              <a:t>40</a:t>
            </a:r>
            <a:r>
              <a:rPr lang="zh-CN" altLang="zh-CN" dirty="0"/>
              <a:t>％～</a:t>
            </a:r>
            <a:r>
              <a:rPr lang="en-US" altLang="zh-CN" dirty="0"/>
              <a:t>50</a:t>
            </a:r>
            <a:r>
              <a:rPr lang="zh-CN" altLang="zh-CN" dirty="0"/>
              <a:t>％左右。因此，应重视其计算</a:t>
            </a:r>
            <a:r>
              <a:rPr lang="zh-CN" altLang="zh-CN" dirty="0" smtClean="0"/>
              <a:t>。</a:t>
            </a:r>
            <a:endParaRPr lang="en-US" altLang="zh-CN" dirty="0" smtClean="0"/>
          </a:p>
          <a:p>
            <a:endParaRPr lang="zh-CN" altLang="zh-CN" dirty="0"/>
          </a:p>
        </p:txBody>
      </p:sp>
    </p:spTree>
    <p:extLst>
      <p:ext uri="{BB962C8B-B14F-4D97-AF65-F5344CB8AC3E}">
        <p14:creationId xmlns:p14="http://schemas.microsoft.com/office/powerpoint/2010/main" val="19046084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en-US" dirty="0" smtClean="0"/>
              <a:t>二、</a:t>
            </a:r>
            <a:r>
              <a:rPr lang="zh-CN" altLang="zh-CN" b="1" dirty="0"/>
              <a:t>工程投标报价的</a:t>
            </a:r>
            <a:r>
              <a:rPr lang="zh-CN" altLang="zh-CN" b="1" dirty="0" smtClean="0"/>
              <a:t>构成</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normAutofit/>
          </a:bodyPr>
          <a:lstStyle/>
          <a:p>
            <a:r>
              <a:rPr lang="zh-CN" altLang="zh-CN" dirty="0"/>
              <a:t>工程报价＝分部分项工程费</a:t>
            </a:r>
            <a:r>
              <a:rPr lang="en-US" altLang="zh-CN" dirty="0"/>
              <a:t>+</a:t>
            </a:r>
            <a:r>
              <a:rPr lang="zh-CN" altLang="zh-CN" dirty="0"/>
              <a:t>措施项目费</a:t>
            </a:r>
            <a:r>
              <a:rPr lang="en-US" altLang="zh-CN" dirty="0"/>
              <a:t>+</a:t>
            </a:r>
            <a:r>
              <a:rPr lang="zh-CN" altLang="zh-CN" dirty="0"/>
              <a:t>其他项目费</a:t>
            </a:r>
            <a:r>
              <a:rPr lang="en-US" altLang="zh-CN" dirty="0"/>
              <a:t>+</a:t>
            </a:r>
            <a:r>
              <a:rPr lang="zh-CN" altLang="zh-CN" dirty="0"/>
              <a:t>规费</a:t>
            </a:r>
            <a:r>
              <a:rPr lang="en-US" altLang="zh-CN" dirty="0"/>
              <a:t>+</a:t>
            </a:r>
            <a:r>
              <a:rPr lang="zh-CN" altLang="zh-CN" dirty="0"/>
              <a:t>税金</a:t>
            </a:r>
          </a:p>
          <a:p>
            <a:r>
              <a:rPr lang="en-US" altLang="zh-CN" dirty="0"/>
              <a:t>1. </a:t>
            </a:r>
            <a:r>
              <a:rPr lang="zh-CN" altLang="zh-CN" dirty="0"/>
              <a:t>分部分项工程和单价措施项目清单与计价表的编制</a:t>
            </a:r>
          </a:p>
          <a:p>
            <a:r>
              <a:rPr lang="zh-CN" altLang="zh-CN" dirty="0"/>
              <a:t>投标报价中的分部分项工程费和以单价计算的措施项目费应按招标文件中分部分项工程和单价措施项目清单与计价表的特征描述确定综合单价</a:t>
            </a:r>
            <a:r>
              <a:rPr lang="zh-CN" altLang="zh-CN" dirty="0" smtClean="0"/>
              <a:t>。</a:t>
            </a:r>
            <a:endParaRPr lang="en-US" altLang="zh-CN" dirty="0" smtClean="0"/>
          </a:p>
          <a:p>
            <a:r>
              <a:rPr lang="en-US" altLang="zh-CN" dirty="0"/>
              <a:t>2.</a:t>
            </a:r>
            <a:r>
              <a:rPr lang="zh-CN" altLang="zh-CN" dirty="0"/>
              <a:t>总价措施项目清单与计价表的编制</a:t>
            </a:r>
          </a:p>
          <a:p>
            <a:r>
              <a:rPr lang="zh-CN" altLang="zh-CN" dirty="0"/>
              <a:t>对于不能精确计量的措施项目，应编制总价措施项目清单与计价表</a:t>
            </a:r>
            <a:r>
              <a:rPr lang="zh-CN" altLang="zh-CN" dirty="0" smtClean="0"/>
              <a:t>。</a:t>
            </a:r>
            <a:endParaRPr lang="en-US" altLang="zh-CN" dirty="0" smtClean="0"/>
          </a:p>
          <a:p>
            <a:r>
              <a:rPr lang="en-US" altLang="zh-CN" dirty="0"/>
              <a:t>3.</a:t>
            </a:r>
            <a:r>
              <a:rPr lang="zh-CN" altLang="zh-CN" dirty="0"/>
              <a:t>其他项目清单与计价表的编制</a:t>
            </a:r>
          </a:p>
          <a:p>
            <a:r>
              <a:rPr lang="en-US" altLang="zh-CN" dirty="0"/>
              <a:t>   </a:t>
            </a:r>
            <a:r>
              <a:rPr lang="zh-CN" altLang="zh-CN" dirty="0"/>
              <a:t>其他项目费主要包括暂列金额、暂估价、计日工以及总承包服务费</a:t>
            </a:r>
            <a:r>
              <a:rPr lang="zh-CN" altLang="zh-CN" dirty="0" smtClean="0"/>
              <a:t>。</a:t>
            </a:r>
            <a:endParaRPr lang="en-US" altLang="zh-CN" dirty="0" smtClean="0"/>
          </a:p>
          <a:p>
            <a:r>
              <a:rPr lang="en-US" altLang="zh-CN" dirty="0"/>
              <a:t>4.</a:t>
            </a:r>
            <a:r>
              <a:rPr lang="zh-CN" altLang="zh-CN" dirty="0"/>
              <a:t>规费、税金项目清单与计价表的编制</a:t>
            </a:r>
          </a:p>
          <a:p>
            <a:r>
              <a:rPr lang="en-US" altLang="zh-CN" dirty="0"/>
              <a:t>  </a:t>
            </a:r>
            <a:r>
              <a:rPr lang="zh-CN" altLang="zh-CN" dirty="0"/>
              <a:t>规费和税金应按国家或省级、行业建设主管部门的规定计算，不得作为竞争性费用。</a:t>
            </a:r>
          </a:p>
          <a:p>
            <a:endParaRPr lang="zh-CN" altLang="en-US" dirty="0"/>
          </a:p>
        </p:txBody>
      </p:sp>
    </p:spTree>
    <p:extLst>
      <p:ext uri="{BB962C8B-B14F-4D97-AF65-F5344CB8AC3E}">
        <p14:creationId xmlns:p14="http://schemas.microsoft.com/office/powerpoint/2010/main" val="344412069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ChangeArrowheads="1"/>
          </p:cNvSpPr>
          <p:nvPr>
            <p:ph idx="4294967295"/>
          </p:nvPr>
        </p:nvSpPr>
        <p:spPr>
          <a:xfrm>
            <a:off x="0" y="1363663"/>
            <a:ext cx="8131175" cy="3659187"/>
          </a:xfrm>
          <a:prstGeom prst="rect">
            <a:avLst/>
          </a:prstGeom>
        </p:spPr>
        <p:txBody>
          <a:bodyPr/>
          <a:lstStyle/>
          <a:p>
            <a:pPr algn="ctr">
              <a:buFontTx/>
              <a:buNone/>
            </a:pPr>
            <a:r>
              <a:rPr lang="zh-CN" altLang="en-US" sz="4800" dirty="0" smtClean="0">
                <a:ea typeface="宋体" pitchFamily="2" charset="-122"/>
              </a:rPr>
              <a:t>任务四 </a:t>
            </a:r>
          </a:p>
          <a:p>
            <a:pPr algn="ctr">
              <a:buFontTx/>
              <a:buNone/>
            </a:pPr>
            <a:r>
              <a:rPr lang="zh-CN" altLang="en-US" sz="4800" dirty="0" smtClean="0">
                <a:ea typeface="宋体" pitchFamily="2" charset="-122"/>
              </a:rPr>
              <a:t>分析建设工程投标策略与技巧</a:t>
            </a:r>
          </a:p>
        </p:txBody>
      </p:sp>
      <p:graphicFrame>
        <p:nvGraphicFramePr>
          <p:cNvPr id="2" name="对象 1"/>
          <p:cNvGraphicFramePr>
            <a:graphicFrameLocks noGrp="1" noChangeAspect="1"/>
          </p:cNvGraphicFramePr>
          <p:nvPr>
            <p:extLst>
              <p:ext uri="{D42A27DB-BD31-4B8C-83A1-F6EECF244321}">
                <p14:modId xmlns:p14="http://schemas.microsoft.com/office/powerpoint/2010/main" val="722371141"/>
              </p:ext>
            </p:extLst>
          </p:nvPr>
        </p:nvGraphicFramePr>
        <p:xfrm>
          <a:off x="685902" y="3105136"/>
          <a:ext cx="1528763" cy="1714500"/>
        </p:xfrm>
        <a:graphic>
          <a:graphicData uri="http://schemas.openxmlformats.org/presentationml/2006/ole">
            <mc:AlternateContent xmlns:mc="http://schemas.openxmlformats.org/markup-compatibility/2006">
              <mc:Choice xmlns:v="urn:schemas-microsoft-com:vml" Requires="v">
                <p:oleObj spid="_x0000_s35855" name="多媒體項目" r:id="rId3" imgW="2039107" imgH="2286271" progId="MS_ClipArt_Gallery.2">
                  <p:embed/>
                </p:oleObj>
              </mc:Choice>
              <mc:Fallback>
                <p:oleObj name="多媒體項目" r:id="rId3" imgW="2039107" imgH="2286271" progId="MS_ClipArt_Gallery.2">
                  <p:embed/>
                  <p:pic>
                    <p:nvPicPr>
                      <p:cNvPr id="0" name="Object 7"/>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902" y="3105136"/>
                        <a:ext cx="1528763"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en-US" dirty="0" smtClean="0"/>
              <a:t>一、</a:t>
            </a:r>
            <a:r>
              <a:rPr lang="zh-CN" altLang="zh-CN" dirty="0"/>
              <a:t>投标决策的</a:t>
            </a:r>
            <a:r>
              <a:rPr lang="zh-CN" altLang="zh-CN" dirty="0" smtClean="0"/>
              <a:t>含义</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r>
              <a:rPr lang="zh-CN" altLang="zh-CN" dirty="0"/>
              <a:t>投标策略是承包商为了达到中标目的而在投标过程中所采用的手段和方法。为了在竞争中取胜，决策者应当对报价计算的准确度，期望利润是否合适，报价风险及本公司的承受能力、当地的报价水平，以及对竞争对手优势的分析评估等进行综合考虑，才能决定最后的报价金额。</a:t>
            </a:r>
          </a:p>
          <a:p>
            <a:r>
              <a:rPr lang="zh-CN" altLang="zh-CN" dirty="0"/>
              <a:t>投标决策主要包括三个方面内容：其一，根据项目的专业性等特点确定是否投标；其二，如果投标，投什么性质的标；其三，投标中如何采用以长制短、以优胜劣的策略和技巧。</a:t>
            </a:r>
          </a:p>
          <a:p>
            <a:endParaRPr lang="zh-CN" altLang="en-US" dirty="0"/>
          </a:p>
        </p:txBody>
      </p:sp>
    </p:spTree>
    <p:extLst>
      <p:ext uri="{BB962C8B-B14F-4D97-AF65-F5344CB8AC3E}">
        <p14:creationId xmlns:p14="http://schemas.microsoft.com/office/powerpoint/2010/main" val="22206901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3"/>
          <p:cNvSpPr>
            <a:spLocks noChangeArrowheads="1"/>
          </p:cNvSpPr>
          <p:nvPr/>
        </p:nvSpPr>
        <p:spPr bwMode="gray">
          <a:xfrm rot="5400000">
            <a:off x="2060290" y="-1550485"/>
            <a:ext cx="4007644" cy="7518400"/>
          </a:xfrm>
          <a:prstGeom prst="rightArrow">
            <a:avLst>
              <a:gd name="adj1" fmla="val 79306"/>
              <a:gd name="adj2" fmla="val 24769"/>
            </a:avLst>
          </a:prstGeom>
          <a:gradFill rotWithShape="1">
            <a:gsLst>
              <a:gs pos="0">
                <a:srgbClr val="FFFFFF"/>
              </a:gs>
              <a:gs pos="100000">
                <a:schemeClr val="bg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zh-CN" altLang="en-US" sz="1800"/>
          </a:p>
        </p:txBody>
      </p:sp>
      <p:sp>
        <p:nvSpPr>
          <p:cNvPr id="48132" name="AutoShape 4"/>
          <p:cNvSpPr>
            <a:spLocks noChangeArrowheads="1"/>
          </p:cNvSpPr>
          <p:nvPr/>
        </p:nvSpPr>
        <p:spPr bwMode="gray">
          <a:xfrm>
            <a:off x="576946" y="1643063"/>
            <a:ext cx="4038600" cy="742950"/>
          </a:xfrm>
          <a:prstGeom prst="roundRect">
            <a:avLst>
              <a:gd name="adj" fmla="val 9106"/>
            </a:avLst>
          </a:prstGeom>
          <a:gradFill rotWithShape="1">
            <a:gsLst>
              <a:gs pos="0">
                <a:schemeClr val="accent1"/>
              </a:gs>
              <a:gs pos="100000">
                <a:schemeClr val="accent1">
                  <a:gamma/>
                  <a:shade val="46275"/>
                  <a:invGamma/>
                </a:schemeClr>
              </a:gs>
            </a:gsLst>
            <a:lin ang="5400000" scaled="1"/>
          </a:gradFill>
          <a:ln w="25400">
            <a:solidFill>
              <a:schemeClr val="bg1"/>
            </a:solidFill>
            <a:round/>
            <a:headEnd/>
            <a:tailEnd/>
          </a:ln>
          <a:effectLst/>
        </p:spPr>
        <p:txBody>
          <a:bodyPr wrap="none"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defRPr/>
            </a:pPr>
            <a:r>
              <a:rPr lang="zh-CN" altLang="en-US" dirty="0" smtClean="0">
                <a:solidFill>
                  <a:schemeClr val="bg1"/>
                </a:solidFill>
              </a:rPr>
              <a:t>不平衡报价法</a:t>
            </a:r>
          </a:p>
        </p:txBody>
      </p:sp>
      <p:sp>
        <p:nvSpPr>
          <p:cNvPr id="36868" name="AutoShape 5"/>
          <p:cNvSpPr>
            <a:spLocks noChangeArrowheads="1"/>
          </p:cNvSpPr>
          <p:nvPr/>
        </p:nvSpPr>
        <p:spPr bwMode="gray">
          <a:xfrm>
            <a:off x="576946" y="2452688"/>
            <a:ext cx="4038600" cy="742950"/>
          </a:xfrm>
          <a:prstGeom prst="roundRect">
            <a:avLst>
              <a:gd name="adj" fmla="val 9106"/>
            </a:avLst>
          </a:prstGeom>
          <a:gradFill rotWithShape="1">
            <a:gsLst>
              <a:gs pos="0">
                <a:srgbClr val="699D5F"/>
              </a:gs>
              <a:gs pos="100000">
                <a:srgbClr val="31492C"/>
              </a:gs>
            </a:gsLst>
            <a:lin ang="5400000" scaled="1"/>
          </a:gradFill>
          <a:ln w="25400">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zh-CN" altLang="en-US" sz="1800">
                <a:solidFill>
                  <a:schemeClr val="bg1"/>
                </a:solidFill>
              </a:rPr>
              <a:t>多方案报价法</a:t>
            </a:r>
          </a:p>
        </p:txBody>
      </p:sp>
      <p:sp>
        <p:nvSpPr>
          <p:cNvPr id="36870" name="AutoShape 7"/>
          <p:cNvSpPr>
            <a:spLocks noChangeArrowheads="1"/>
          </p:cNvSpPr>
          <p:nvPr/>
        </p:nvSpPr>
        <p:spPr bwMode="auto">
          <a:xfrm>
            <a:off x="1615393" y="199307"/>
            <a:ext cx="4897438" cy="1620440"/>
          </a:xfrm>
          <a:prstGeom prst="roundRect">
            <a:avLst>
              <a:gd name="adj" fmla="val 910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zh-CN" altLang="en-US" sz="3600" dirty="0" smtClean="0">
                <a:latin typeface="+mn-ea"/>
                <a:ea typeface="+mn-ea"/>
              </a:rPr>
              <a:t>二、</a:t>
            </a:r>
            <a:r>
              <a:rPr lang="zh-CN" altLang="zh-CN" sz="3600" dirty="0" smtClean="0">
                <a:latin typeface="+mn-ea"/>
                <a:ea typeface="+mn-ea"/>
              </a:rPr>
              <a:t>投标</a:t>
            </a:r>
            <a:r>
              <a:rPr lang="zh-CN" altLang="zh-CN" sz="3600" dirty="0">
                <a:latin typeface="+mn-ea"/>
                <a:ea typeface="+mn-ea"/>
              </a:rPr>
              <a:t>报价的技巧</a:t>
            </a:r>
            <a:endParaRPr lang="zh-CN" altLang="en-US" sz="3600" dirty="0">
              <a:latin typeface="+mn-ea"/>
              <a:ea typeface="+mn-ea"/>
            </a:endParaRPr>
          </a:p>
        </p:txBody>
      </p:sp>
      <p:sp>
        <p:nvSpPr>
          <p:cNvPr id="36874" name="AutoShape 5"/>
          <p:cNvSpPr>
            <a:spLocks noChangeArrowheads="1"/>
          </p:cNvSpPr>
          <p:nvPr/>
        </p:nvSpPr>
        <p:spPr bwMode="gray">
          <a:xfrm>
            <a:off x="4652742" y="2427790"/>
            <a:ext cx="4038600" cy="742950"/>
          </a:xfrm>
          <a:prstGeom prst="roundRect">
            <a:avLst>
              <a:gd name="adj" fmla="val 9106"/>
            </a:avLst>
          </a:prstGeom>
          <a:gradFill rotWithShape="1">
            <a:gsLst>
              <a:gs pos="0">
                <a:srgbClr val="699D5F"/>
              </a:gs>
              <a:gs pos="100000">
                <a:srgbClr val="31492C"/>
              </a:gs>
            </a:gsLst>
            <a:lin ang="5400000" scaled="1"/>
          </a:gradFill>
          <a:ln w="25400">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zh-CN" altLang="en-US" sz="1800">
                <a:solidFill>
                  <a:schemeClr val="bg1"/>
                </a:solidFill>
              </a:rPr>
              <a:t>突然降价法</a:t>
            </a:r>
          </a:p>
        </p:txBody>
      </p:sp>
      <p:sp>
        <p:nvSpPr>
          <p:cNvPr id="36875" name="AutoShape 5"/>
          <p:cNvSpPr>
            <a:spLocks noChangeArrowheads="1"/>
          </p:cNvSpPr>
          <p:nvPr/>
        </p:nvSpPr>
        <p:spPr bwMode="gray">
          <a:xfrm>
            <a:off x="4652742" y="1655610"/>
            <a:ext cx="4038600" cy="742950"/>
          </a:xfrm>
          <a:prstGeom prst="roundRect">
            <a:avLst>
              <a:gd name="adj" fmla="val 9106"/>
            </a:avLst>
          </a:prstGeom>
          <a:gradFill rotWithShape="1">
            <a:gsLst>
              <a:gs pos="0">
                <a:srgbClr val="699D5F"/>
              </a:gs>
              <a:gs pos="100000">
                <a:srgbClr val="31492C"/>
              </a:gs>
            </a:gsLst>
            <a:lin ang="5400000" scaled="1"/>
          </a:gradFill>
          <a:ln w="25400">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zh-CN" altLang="en-US" sz="1800">
                <a:solidFill>
                  <a:schemeClr val="bg1"/>
                </a:solidFill>
              </a:rPr>
              <a:t>无利润报价法</a:t>
            </a:r>
          </a:p>
        </p:txBody>
      </p:sp>
      <p:sp>
        <p:nvSpPr>
          <p:cNvPr id="12" name="AutoShape 5"/>
          <p:cNvSpPr>
            <a:spLocks noChangeArrowheads="1"/>
          </p:cNvSpPr>
          <p:nvPr/>
        </p:nvSpPr>
        <p:spPr bwMode="gray">
          <a:xfrm>
            <a:off x="1942266" y="3348038"/>
            <a:ext cx="4038600" cy="742950"/>
          </a:xfrm>
          <a:prstGeom prst="roundRect">
            <a:avLst>
              <a:gd name="adj" fmla="val 9106"/>
            </a:avLst>
          </a:prstGeom>
          <a:gradFill rotWithShape="1">
            <a:gsLst>
              <a:gs pos="0">
                <a:srgbClr val="699D5F"/>
              </a:gs>
              <a:gs pos="100000">
                <a:srgbClr val="31492C"/>
              </a:gs>
            </a:gsLst>
            <a:lin ang="5400000" scaled="1"/>
          </a:gradFill>
          <a:ln w="25400">
            <a:solidFill>
              <a:schemeClr val="bg1"/>
            </a:solidFill>
            <a:round/>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zh-CN" altLang="en-US" sz="1800" dirty="0" smtClean="0">
                <a:solidFill>
                  <a:schemeClr val="bg1"/>
                </a:solidFill>
              </a:rPr>
              <a:t>其他报价法</a:t>
            </a:r>
            <a:endParaRPr lang="zh-CN" altLang="en-US" sz="1800" dirty="0">
              <a:solidFill>
                <a:schemeClr val="bg1"/>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b="1" dirty="0"/>
              <a:t>不平衡</a:t>
            </a:r>
            <a:r>
              <a:rPr lang="zh-CN" altLang="zh-CN" b="1" dirty="0" smtClean="0"/>
              <a:t>报价</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pPr>
              <a:lnSpc>
                <a:spcPct val="150000"/>
              </a:lnSpc>
            </a:pPr>
            <a:r>
              <a:rPr lang="zh-CN" altLang="zh-CN" dirty="0"/>
              <a:t>不平衡报价是指在不影响工程总报价的前提下，通过调整内部各个项目的报价，以期达到既不提高总报价、不影响中标，又能在结算时得到更理想的经济效益的报价方法。</a:t>
            </a:r>
            <a:endParaRPr lang="zh-CN" altLang="en-US" dirty="0"/>
          </a:p>
        </p:txBody>
      </p:sp>
    </p:spTree>
    <p:extLst>
      <p:ext uri="{BB962C8B-B14F-4D97-AF65-F5344CB8AC3E}">
        <p14:creationId xmlns:p14="http://schemas.microsoft.com/office/powerpoint/2010/main" val="21046040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b="1" dirty="0"/>
              <a:t>多方案报价法</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pPr>
              <a:lnSpc>
                <a:spcPct val="150000"/>
              </a:lnSpc>
            </a:pPr>
            <a:r>
              <a:rPr lang="zh-CN" altLang="zh-CN" dirty="0" smtClean="0"/>
              <a:t>多</a:t>
            </a:r>
            <a:r>
              <a:rPr lang="zh-CN" altLang="zh-CN" dirty="0"/>
              <a:t>方案报价法是指在投标文件中报两个</a:t>
            </a:r>
            <a:r>
              <a:rPr lang="zh-CN" altLang="zh-CN" dirty="0" smtClean="0"/>
              <a:t>价</a:t>
            </a:r>
            <a:r>
              <a:rPr lang="zh-CN" altLang="en-US" dirty="0" smtClean="0"/>
              <a:t>（</a:t>
            </a:r>
            <a:r>
              <a:rPr lang="zh-CN" altLang="en-US" dirty="0" smtClean="0">
                <a:solidFill>
                  <a:srgbClr val="FF0000"/>
                </a:solidFill>
              </a:rPr>
              <a:t>招标文件有说明的前提下</a:t>
            </a:r>
            <a:r>
              <a:rPr lang="zh-CN" altLang="en-US" dirty="0" smtClean="0"/>
              <a:t>）</a:t>
            </a:r>
            <a:r>
              <a:rPr lang="zh-CN" altLang="zh-CN" dirty="0" smtClean="0"/>
              <a:t>：</a:t>
            </a:r>
            <a:r>
              <a:rPr lang="zh-CN" altLang="zh-CN" dirty="0"/>
              <a:t>一个是按照招标文件的要求报的价，一个是加注解的价，即：如果某条款做某些改动，报价可降低多少，以吸引招标人。</a:t>
            </a:r>
            <a:endParaRPr lang="zh-CN" altLang="en-US" dirty="0"/>
          </a:p>
        </p:txBody>
      </p:sp>
    </p:spTree>
    <p:extLst>
      <p:ext uri="{BB962C8B-B14F-4D97-AF65-F5344CB8AC3E}">
        <p14:creationId xmlns:p14="http://schemas.microsoft.com/office/powerpoint/2010/main" val="21046040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b="1" dirty="0"/>
              <a:t>突然降价</a:t>
            </a:r>
            <a:r>
              <a:rPr lang="zh-CN" altLang="zh-CN" b="1" dirty="0" smtClean="0"/>
              <a:t>法</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pPr>
              <a:lnSpc>
                <a:spcPct val="150000"/>
              </a:lnSpc>
            </a:pPr>
            <a:r>
              <a:rPr lang="zh-CN" altLang="zh-CN" dirty="0"/>
              <a:t>报价是一件保密的工作，但是对手往往通过各种渠道、手段来刺探情况，因之在报价时可以采取迷惑对方的手法。突然降价法是指先按一般情况报价或表现出自己对该工程兴趣不大，到快投标截止时，再突然降价。</a:t>
            </a:r>
            <a:endParaRPr lang="zh-CN" altLang="en-US" dirty="0"/>
          </a:p>
        </p:txBody>
      </p:sp>
    </p:spTree>
    <p:extLst>
      <p:ext uri="{BB962C8B-B14F-4D97-AF65-F5344CB8AC3E}">
        <p14:creationId xmlns:p14="http://schemas.microsoft.com/office/powerpoint/2010/main" val="21046040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b="1" dirty="0"/>
              <a:t>无利润报价</a:t>
            </a:r>
            <a:r>
              <a:rPr lang="zh-CN" altLang="zh-CN" b="1" dirty="0" smtClean="0"/>
              <a:t>法</a:t>
            </a:r>
            <a:endParaRPr lang="zh-CN" altLang="en-US" dirty="0"/>
          </a:p>
        </p:txBody>
      </p:sp>
      <p:sp>
        <p:nvSpPr>
          <p:cNvPr id="3" name="内容占位符 2"/>
          <p:cNvSpPr>
            <a:spLocks noGrp="1"/>
          </p:cNvSpPr>
          <p:nvPr>
            <p:ph idx="4294967295"/>
          </p:nvPr>
        </p:nvSpPr>
        <p:spPr>
          <a:xfrm>
            <a:off x="0" y="1123950"/>
            <a:ext cx="8132763" cy="3659188"/>
          </a:xfrm>
          <a:prstGeom prst="rect">
            <a:avLst/>
          </a:prstGeom>
        </p:spPr>
        <p:txBody>
          <a:bodyPr>
            <a:normAutofit/>
          </a:bodyPr>
          <a:lstStyle/>
          <a:p>
            <a:pPr>
              <a:lnSpc>
                <a:spcPct val="150000"/>
              </a:lnSpc>
            </a:pPr>
            <a:r>
              <a:rPr lang="zh-CN" altLang="zh-CN" dirty="0"/>
              <a:t>对于缺乏竞争优势的承包人，在不得已的情况下，可在采用根本不考虑利润的报价方法。这种访法法通常在下列情形时采用：</a:t>
            </a:r>
          </a:p>
          <a:p>
            <a:pPr>
              <a:lnSpc>
                <a:spcPct val="150000"/>
              </a:lnSpc>
            </a:pPr>
            <a:r>
              <a:rPr lang="zh-CN" altLang="zh-CN" dirty="0"/>
              <a:t>（</a:t>
            </a:r>
            <a:r>
              <a:rPr lang="en-US" altLang="zh-CN" dirty="0"/>
              <a:t>1</a:t>
            </a:r>
            <a:r>
              <a:rPr lang="zh-CN" altLang="zh-CN" dirty="0"/>
              <a:t>）有可能在得标后，将大部分工程分包给索价较低的一些分包人。</a:t>
            </a:r>
          </a:p>
          <a:p>
            <a:pPr>
              <a:lnSpc>
                <a:spcPct val="150000"/>
              </a:lnSpc>
            </a:pPr>
            <a:r>
              <a:rPr lang="zh-CN" altLang="zh-CN" dirty="0"/>
              <a:t>（</a:t>
            </a:r>
            <a:r>
              <a:rPr lang="en-US" altLang="zh-CN" dirty="0"/>
              <a:t>2</a:t>
            </a:r>
            <a:r>
              <a:rPr lang="zh-CN" altLang="zh-CN" dirty="0"/>
              <a:t>）对于分期建设的项目，先以低价获得首期工程，而后赢得机会创造第二期工程中的优势，并在以后的工程实施中获得盈利。</a:t>
            </a:r>
          </a:p>
          <a:p>
            <a:pPr>
              <a:lnSpc>
                <a:spcPct val="150000"/>
              </a:lnSpc>
            </a:pPr>
            <a:r>
              <a:rPr lang="zh-CN" altLang="zh-CN" dirty="0"/>
              <a:t>（</a:t>
            </a:r>
            <a:r>
              <a:rPr lang="en-US" altLang="zh-CN" dirty="0"/>
              <a:t>3</a:t>
            </a:r>
            <a:r>
              <a:rPr lang="zh-CN" altLang="zh-CN" dirty="0"/>
              <a:t>）较长时期内，投标人没有在建的工程项目，如果再不中标，就难以维持生存。因此，虽然本工程无利可图，但只要能有一定的管理费维持公司的日常运转，就可设法渡过暂时的困难，以图将来东山再起。</a:t>
            </a:r>
          </a:p>
          <a:p>
            <a:endParaRPr lang="zh-CN" altLang="en-US" dirty="0"/>
          </a:p>
        </p:txBody>
      </p:sp>
    </p:spTree>
    <p:extLst>
      <p:ext uri="{BB962C8B-B14F-4D97-AF65-F5344CB8AC3E}">
        <p14:creationId xmlns:p14="http://schemas.microsoft.com/office/powerpoint/2010/main" val="356938092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554038"/>
            <a:ext cx="8131175" cy="690562"/>
          </a:xfrm>
          <a:prstGeom prst="rect">
            <a:avLst/>
          </a:prstGeom>
        </p:spPr>
        <p:txBody>
          <a:bodyPr/>
          <a:lstStyle/>
          <a:p>
            <a:r>
              <a:rPr lang="zh-CN" altLang="zh-CN" dirty="0"/>
              <a:t>其他报价</a:t>
            </a:r>
            <a:r>
              <a:rPr lang="zh-CN" altLang="zh-CN" dirty="0" smtClean="0"/>
              <a:t>技巧</a:t>
            </a:r>
            <a:endParaRPr lang="zh-CN" altLang="en-US" dirty="0"/>
          </a:p>
        </p:txBody>
      </p:sp>
      <p:sp>
        <p:nvSpPr>
          <p:cNvPr id="3" name="内容占位符 2"/>
          <p:cNvSpPr>
            <a:spLocks noGrp="1"/>
          </p:cNvSpPr>
          <p:nvPr>
            <p:ph idx="4294967295"/>
          </p:nvPr>
        </p:nvSpPr>
        <p:spPr>
          <a:xfrm>
            <a:off x="0" y="1363663"/>
            <a:ext cx="8131175" cy="3659187"/>
          </a:xfrm>
          <a:prstGeom prst="rect">
            <a:avLst/>
          </a:prstGeom>
        </p:spPr>
        <p:txBody>
          <a:bodyPr/>
          <a:lstStyle/>
          <a:p>
            <a:r>
              <a:rPr lang="zh-CN" altLang="zh-CN" dirty="0"/>
              <a:t>（</a:t>
            </a:r>
            <a:r>
              <a:rPr lang="en-US" altLang="zh-CN" dirty="0"/>
              <a:t>1</a:t>
            </a:r>
            <a:r>
              <a:rPr lang="zh-CN" altLang="zh-CN" dirty="0"/>
              <a:t>）计日工单价的报价</a:t>
            </a:r>
            <a:r>
              <a:rPr lang="zh-CN" altLang="zh-CN" dirty="0" smtClean="0"/>
              <a:t>。</a:t>
            </a:r>
            <a:endParaRPr lang="en-US" altLang="zh-CN" dirty="0" smtClean="0"/>
          </a:p>
          <a:p>
            <a:r>
              <a:rPr lang="zh-CN" altLang="zh-CN" dirty="0"/>
              <a:t>（</a:t>
            </a:r>
            <a:r>
              <a:rPr lang="en-US" altLang="zh-CN" dirty="0"/>
              <a:t>2</a:t>
            </a:r>
            <a:r>
              <a:rPr lang="zh-CN" altLang="zh-CN" dirty="0"/>
              <a:t>）暂列金额的报价。</a:t>
            </a:r>
            <a:endParaRPr lang="en-US" altLang="zh-CN" dirty="0"/>
          </a:p>
          <a:p>
            <a:r>
              <a:rPr lang="zh-CN" altLang="zh-CN" dirty="0"/>
              <a:t>（</a:t>
            </a:r>
            <a:r>
              <a:rPr lang="en-US" altLang="zh-CN" dirty="0"/>
              <a:t>3</a:t>
            </a:r>
            <a:r>
              <a:rPr lang="zh-CN" altLang="zh-CN" dirty="0"/>
              <a:t>）可供选择项目的报价法</a:t>
            </a:r>
          </a:p>
          <a:p>
            <a:r>
              <a:rPr lang="zh-CN" altLang="zh-CN" dirty="0"/>
              <a:t>（</a:t>
            </a:r>
            <a:r>
              <a:rPr lang="en-US" altLang="zh-CN" dirty="0"/>
              <a:t>4</a:t>
            </a:r>
            <a:r>
              <a:rPr lang="zh-CN" altLang="zh-CN" dirty="0"/>
              <a:t>）增加建议方案法</a:t>
            </a:r>
          </a:p>
          <a:p>
            <a:r>
              <a:rPr lang="zh-CN" altLang="zh-CN" dirty="0"/>
              <a:t>（</a:t>
            </a:r>
            <a:r>
              <a:rPr lang="en-US" altLang="zh-CN" dirty="0"/>
              <a:t>5</a:t>
            </a:r>
            <a:r>
              <a:rPr lang="zh-CN" altLang="zh-CN" dirty="0"/>
              <a:t>）采用分包商的报价</a:t>
            </a:r>
          </a:p>
          <a:p>
            <a:r>
              <a:rPr lang="zh-CN" altLang="zh-CN" dirty="0"/>
              <a:t>（</a:t>
            </a:r>
            <a:r>
              <a:rPr lang="en-US" altLang="zh-CN" dirty="0"/>
              <a:t>6</a:t>
            </a:r>
            <a:r>
              <a:rPr lang="zh-CN" altLang="zh-CN" dirty="0"/>
              <a:t>）许诺优惠条件</a:t>
            </a:r>
          </a:p>
          <a:p>
            <a:endParaRPr lang="zh-CN" altLang="en-US" dirty="0"/>
          </a:p>
        </p:txBody>
      </p:sp>
    </p:spTree>
    <p:extLst>
      <p:ext uri="{BB962C8B-B14F-4D97-AF65-F5344CB8AC3E}">
        <p14:creationId xmlns:p14="http://schemas.microsoft.com/office/powerpoint/2010/main" val="1846693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206375"/>
            <a:ext cx="8229600" cy="857250"/>
          </a:xfrm>
          <a:prstGeom prst="rect">
            <a:avLst/>
          </a:prstGeom>
        </p:spPr>
        <p:txBody>
          <a:bodyPr/>
          <a:lstStyle/>
          <a:p>
            <a:pPr eaLnBrk="1" hangingPunct="1"/>
            <a:r>
              <a:rPr lang="zh-CN" altLang="en-US" sz="4800" smtClean="0">
                <a:ea typeface="宋体" pitchFamily="2" charset="-122"/>
              </a:rPr>
              <a:t>任务</a:t>
            </a:r>
            <a:endParaRPr lang="zh-CN" altLang="en-US" sz="3200" smtClean="0">
              <a:solidFill>
                <a:schemeClr val="accent1"/>
              </a:solidFill>
              <a:ea typeface="宋体" pitchFamily="2" charset="-122"/>
            </a:endParaRPr>
          </a:p>
        </p:txBody>
      </p:sp>
      <p:grpSp>
        <p:nvGrpSpPr>
          <p:cNvPr id="9219" name="Group 83"/>
          <p:cNvGrpSpPr>
            <a:grpSpLocks/>
          </p:cNvGrpSpPr>
          <p:nvPr/>
        </p:nvGrpSpPr>
        <p:grpSpPr bwMode="auto">
          <a:xfrm>
            <a:off x="1981200" y="1371600"/>
            <a:ext cx="5094288" cy="511969"/>
            <a:chOff x="1351" y="1268"/>
            <a:chExt cx="3209" cy="430"/>
          </a:xfrm>
        </p:grpSpPr>
        <p:sp>
          <p:nvSpPr>
            <p:cNvPr id="9235" name="Line 65"/>
            <p:cNvSpPr>
              <a:spLocks noChangeShapeType="1"/>
            </p:cNvSpPr>
            <p:nvPr/>
          </p:nvSpPr>
          <p:spPr bwMode="gray">
            <a:xfrm>
              <a:off x="1536" y="1618"/>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9236" name="Rectangle 64"/>
            <p:cNvSpPr>
              <a:spLocks noChangeArrowheads="1"/>
            </p:cNvSpPr>
            <p:nvPr/>
          </p:nvSpPr>
          <p:spPr bwMode="gray">
            <a:xfrm rot="3419336">
              <a:off x="1364" y="1255"/>
              <a:ext cx="302" cy="328"/>
            </a:xfrm>
            <a:prstGeom prst="rect">
              <a:avLst/>
            </a:prstGeom>
            <a:gradFill rotWithShape="1">
              <a:gsLst>
                <a:gs pos="0">
                  <a:schemeClr val="accent2"/>
                </a:gs>
                <a:gs pos="100000">
                  <a:srgbClr val="2F4700"/>
                </a:gs>
              </a:gsLst>
              <a:lin ang="5400000" scaled="1"/>
            </a:gradFill>
            <a:ln w="9525">
              <a:miter lim="800000"/>
              <a:headEnd/>
              <a:tailEnd/>
            </a:ln>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rot="10800000" vert="eaVert" wrap="none" anchor="ctr">
              <a:flatTx/>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zh-CN" altLang="en-US" sz="1800"/>
            </a:p>
          </p:txBody>
        </p:sp>
        <p:sp>
          <p:nvSpPr>
            <p:cNvPr id="9237" name="Text Box 66"/>
            <p:cNvSpPr txBox="1">
              <a:spLocks noChangeArrowheads="1"/>
            </p:cNvSpPr>
            <p:nvPr/>
          </p:nvSpPr>
          <p:spPr bwMode="gray">
            <a:xfrm>
              <a:off x="1872" y="1310"/>
              <a:ext cx="2055"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zh-CN" altLang="en-US" sz="2400"/>
                <a:t>学习建设工程投标程序</a:t>
              </a:r>
            </a:p>
          </p:txBody>
        </p:sp>
        <p:sp>
          <p:nvSpPr>
            <p:cNvPr id="9238" name="Text Box 67"/>
            <p:cNvSpPr txBox="1">
              <a:spLocks noChangeArrowheads="1"/>
            </p:cNvSpPr>
            <p:nvPr/>
          </p:nvSpPr>
          <p:spPr bwMode="gray">
            <a:xfrm>
              <a:off x="1412" y="1275"/>
              <a:ext cx="224"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zh-CN" sz="2400" b="1">
                  <a:solidFill>
                    <a:schemeClr val="bg1"/>
                  </a:solidFill>
                </a:rPr>
                <a:t>1</a:t>
              </a:r>
            </a:p>
          </p:txBody>
        </p:sp>
      </p:grpSp>
      <p:grpSp>
        <p:nvGrpSpPr>
          <p:cNvPr id="9220" name="Group 84"/>
          <p:cNvGrpSpPr>
            <a:grpSpLocks/>
          </p:cNvGrpSpPr>
          <p:nvPr/>
        </p:nvGrpSpPr>
        <p:grpSpPr bwMode="auto">
          <a:xfrm>
            <a:off x="2057400" y="2040732"/>
            <a:ext cx="5094288" cy="511969"/>
            <a:chOff x="1351" y="1858"/>
            <a:chExt cx="3209" cy="430"/>
          </a:xfrm>
        </p:grpSpPr>
        <p:sp>
          <p:nvSpPr>
            <p:cNvPr id="9231" name="Line 70"/>
            <p:cNvSpPr>
              <a:spLocks noChangeShapeType="1"/>
            </p:cNvSpPr>
            <p:nvPr/>
          </p:nvSpPr>
          <p:spPr bwMode="gray">
            <a:xfrm>
              <a:off x="1536" y="2208"/>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029" name="Rectangle 69"/>
            <p:cNvSpPr>
              <a:spLocks noChangeArrowheads="1"/>
            </p:cNvSpPr>
            <p:nvPr/>
          </p:nvSpPr>
          <p:spPr bwMode="gray">
            <a:xfrm rot="3419336">
              <a:off x="1364" y="1845"/>
              <a:ext cx="302" cy="328"/>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defRPr/>
              </a:pPr>
              <a:endParaRPr lang="zh-CN" altLang="en-US" smtClean="0"/>
            </a:p>
          </p:txBody>
        </p:sp>
        <p:sp>
          <p:nvSpPr>
            <p:cNvPr id="9233" name="Text Box 71"/>
            <p:cNvSpPr txBox="1">
              <a:spLocks noChangeArrowheads="1"/>
            </p:cNvSpPr>
            <p:nvPr/>
          </p:nvSpPr>
          <p:spPr bwMode="gray">
            <a:xfrm>
              <a:off x="1872" y="1900"/>
              <a:ext cx="2055"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zh-CN" altLang="en-US" sz="2400"/>
                <a:t>编制建设工程投标文件</a:t>
              </a:r>
            </a:p>
          </p:txBody>
        </p:sp>
        <p:sp>
          <p:nvSpPr>
            <p:cNvPr id="9234" name="Text Box 72"/>
            <p:cNvSpPr txBox="1">
              <a:spLocks noChangeArrowheads="1"/>
            </p:cNvSpPr>
            <p:nvPr/>
          </p:nvSpPr>
          <p:spPr bwMode="gray">
            <a:xfrm>
              <a:off x="1412" y="1865"/>
              <a:ext cx="224"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zh-CN" sz="2400" b="1">
                  <a:solidFill>
                    <a:schemeClr val="bg1"/>
                  </a:solidFill>
                </a:rPr>
                <a:t>2</a:t>
              </a:r>
            </a:p>
          </p:txBody>
        </p:sp>
      </p:grpSp>
      <p:grpSp>
        <p:nvGrpSpPr>
          <p:cNvPr id="9221" name="Group 85"/>
          <p:cNvGrpSpPr>
            <a:grpSpLocks/>
          </p:cNvGrpSpPr>
          <p:nvPr/>
        </p:nvGrpSpPr>
        <p:grpSpPr bwMode="auto">
          <a:xfrm>
            <a:off x="2057400" y="2767013"/>
            <a:ext cx="5094288" cy="511969"/>
            <a:chOff x="1351" y="2468"/>
            <a:chExt cx="3209" cy="430"/>
          </a:xfrm>
        </p:grpSpPr>
        <p:sp>
          <p:nvSpPr>
            <p:cNvPr id="9227" name="Line 75"/>
            <p:cNvSpPr>
              <a:spLocks noChangeShapeType="1"/>
            </p:cNvSpPr>
            <p:nvPr/>
          </p:nvSpPr>
          <p:spPr bwMode="gray">
            <a:xfrm>
              <a:off x="1536" y="2818"/>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034" name="Rectangle 74"/>
            <p:cNvSpPr>
              <a:spLocks noChangeArrowheads="1"/>
            </p:cNvSpPr>
            <p:nvPr/>
          </p:nvSpPr>
          <p:spPr bwMode="gray">
            <a:xfrm rot="3419336">
              <a:off x="1364" y="2455"/>
              <a:ext cx="302" cy="328"/>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defRPr/>
              </a:pPr>
              <a:endParaRPr lang="zh-CN" altLang="en-US" smtClean="0"/>
            </a:p>
          </p:txBody>
        </p:sp>
        <p:sp>
          <p:nvSpPr>
            <p:cNvPr id="9229" name="Text Box 76"/>
            <p:cNvSpPr txBox="1">
              <a:spLocks noChangeArrowheads="1"/>
            </p:cNvSpPr>
            <p:nvPr/>
          </p:nvSpPr>
          <p:spPr bwMode="gray">
            <a:xfrm>
              <a:off x="1872" y="2510"/>
              <a:ext cx="128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zh-CN" altLang="en-US" sz="2400"/>
                <a:t>编制投标报价</a:t>
              </a:r>
            </a:p>
          </p:txBody>
        </p:sp>
        <p:sp>
          <p:nvSpPr>
            <p:cNvPr id="9230" name="Text Box 77"/>
            <p:cNvSpPr txBox="1">
              <a:spLocks noChangeArrowheads="1"/>
            </p:cNvSpPr>
            <p:nvPr/>
          </p:nvSpPr>
          <p:spPr bwMode="gray">
            <a:xfrm>
              <a:off x="1412" y="2475"/>
              <a:ext cx="224"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zh-CN" sz="2400" b="1">
                  <a:solidFill>
                    <a:schemeClr val="bg1"/>
                  </a:solidFill>
                </a:rPr>
                <a:t>3</a:t>
              </a:r>
            </a:p>
          </p:txBody>
        </p:sp>
      </p:grpSp>
      <p:grpSp>
        <p:nvGrpSpPr>
          <p:cNvPr id="9222" name="Group 86"/>
          <p:cNvGrpSpPr>
            <a:grpSpLocks/>
          </p:cNvGrpSpPr>
          <p:nvPr/>
        </p:nvGrpSpPr>
        <p:grpSpPr bwMode="auto">
          <a:xfrm>
            <a:off x="2057400" y="3469482"/>
            <a:ext cx="5094288" cy="511969"/>
            <a:chOff x="1351" y="3058"/>
            <a:chExt cx="3209" cy="430"/>
          </a:xfrm>
        </p:grpSpPr>
        <p:sp>
          <p:nvSpPr>
            <p:cNvPr id="9223" name="Line 80"/>
            <p:cNvSpPr>
              <a:spLocks noChangeShapeType="1"/>
            </p:cNvSpPr>
            <p:nvPr/>
          </p:nvSpPr>
          <p:spPr bwMode="gray">
            <a:xfrm>
              <a:off x="1536" y="3408"/>
              <a:ext cx="3024" cy="0"/>
            </a:xfrm>
            <a:prstGeom prst="line">
              <a:avLst/>
            </a:prstGeom>
            <a:noFill/>
            <a:ln w="25400">
              <a:solidFill>
                <a:srgbClr val="C0C0C0"/>
              </a:solidFill>
              <a:prstDash val="sysDot"/>
              <a:round/>
              <a:headEnd/>
              <a:tailEnd type="oval"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41039" name="Rectangle 79"/>
            <p:cNvSpPr>
              <a:spLocks noChangeArrowheads="1"/>
            </p:cNvSpPr>
            <p:nvPr/>
          </p:nvSpPr>
          <p:spPr bwMode="gray">
            <a:xfrm rot="3419336">
              <a:off x="1364" y="3045"/>
              <a:ext cx="302" cy="328"/>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defRPr/>
              </a:pPr>
              <a:endParaRPr lang="zh-CN" altLang="en-US" smtClean="0"/>
            </a:p>
          </p:txBody>
        </p:sp>
        <p:sp>
          <p:nvSpPr>
            <p:cNvPr id="9225" name="Text Box 81"/>
            <p:cNvSpPr txBox="1">
              <a:spLocks noChangeArrowheads="1"/>
            </p:cNvSpPr>
            <p:nvPr/>
          </p:nvSpPr>
          <p:spPr bwMode="gray">
            <a:xfrm>
              <a:off x="1872" y="3100"/>
              <a:ext cx="2637"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FontTx/>
                <a:buNone/>
              </a:pPr>
              <a:r>
                <a:rPr lang="zh-CN" altLang="en-US" sz="2400"/>
                <a:t>分析建设工程投标策略与技巧</a:t>
              </a:r>
            </a:p>
          </p:txBody>
        </p:sp>
        <p:sp>
          <p:nvSpPr>
            <p:cNvPr id="9226" name="Text Box 82"/>
            <p:cNvSpPr txBox="1">
              <a:spLocks noChangeArrowheads="1"/>
            </p:cNvSpPr>
            <p:nvPr/>
          </p:nvSpPr>
          <p:spPr bwMode="gray">
            <a:xfrm>
              <a:off x="1412" y="3065"/>
              <a:ext cx="224"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zh-CN" sz="2400" b="1">
                  <a:solidFill>
                    <a:schemeClr val="bg1"/>
                  </a:solidFill>
                </a:rPr>
                <a:t>4</a:t>
              </a: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type="body" sz="half" idx="4294967295"/>
          </p:nvPr>
        </p:nvSpPr>
        <p:spPr>
          <a:xfrm>
            <a:off x="0" y="119063"/>
            <a:ext cx="4038600" cy="400050"/>
          </a:xfrm>
          <a:prstGeom prst="rect">
            <a:avLst/>
          </a:prstGeom>
        </p:spPr>
        <p:txBody>
          <a:bodyPr>
            <a:normAutofit/>
          </a:bodyPr>
          <a:lstStyle/>
          <a:p>
            <a:pPr algn="ctr">
              <a:buFontTx/>
              <a:buNone/>
            </a:pPr>
            <a:r>
              <a:rPr lang="zh-CN" altLang="en-US" sz="2100" dirty="0" smtClean="0">
                <a:solidFill>
                  <a:srgbClr val="0000FF"/>
                </a:solidFill>
                <a:ea typeface="黑体" panose="02010609060101010101" pitchFamily="49" charset="-122"/>
              </a:rPr>
              <a:t>小  结</a:t>
            </a:r>
            <a:endParaRPr lang="zh-CN" altLang="en-US" sz="2100" dirty="0">
              <a:solidFill>
                <a:srgbClr val="0000FF"/>
              </a:solidFill>
              <a:ea typeface="黑体" panose="02010609060101010101" pitchFamily="49" charset="-122"/>
            </a:endParaRPr>
          </a:p>
        </p:txBody>
      </p:sp>
      <p:grpSp>
        <p:nvGrpSpPr>
          <p:cNvPr id="131076" name="Group 4"/>
          <p:cNvGrpSpPr/>
          <p:nvPr/>
        </p:nvGrpSpPr>
        <p:grpSpPr bwMode="auto">
          <a:xfrm>
            <a:off x="381000" y="992981"/>
            <a:ext cx="8382000" cy="3457575"/>
            <a:chOff x="144" y="1296"/>
            <a:chExt cx="5282" cy="2904"/>
          </a:xfrm>
        </p:grpSpPr>
        <p:grpSp>
          <p:nvGrpSpPr>
            <p:cNvPr id="131077" name="Group 5"/>
            <p:cNvGrpSpPr/>
            <p:nvPr/>
          </p:nvGrpSpPr>
          <p:grpSpPr bwMode="auto">
            <a:xfrm>
              <a:off x="192" y="1296"/>
              <a:ext cx="5184" cy="2463"/>
              <a:chOff x="144" y="1296"/>
              <a:chExt cx="5184" cy="2463"/>
            </a:xfrm>
          </p:grpSpPr>
          <p:sp>
            <p:nvSpPr>
              <p:cNvPr id="131078" name="Text Box 6"/>
              <p:cNvSpPr txBox="1">
                <a:spLocks noChangeArrowheads="1"/>
              </p:cNvSpPr>
              <p:nvPr/>
            </p:nvSpPr>
            <p:spPr bwMode="auto">
              <a:xfrm>
                <a:off x="144" y="1440"/>
                <a:ext cx="240" cy="100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获取投标信息</a:t>
                </a:r>
              </a:p>
            </p:txBody>
          </p:sp>
          <p:sp>
            <p:nvSpPr>
              <p:cNvPr id="131079" name="Text Box 7"/>
              <p:cNvSpPr txBox="1">
                <a:spLocks noChangeArrowheads="1"/>
              </p:cNvSpPr>
              <p:nvPr/>
            </p:nvSpPr>
            <p:spPr bwMode="auto">
              <a:xfrm>
                <a:off x="144" y="2736"/>
                <a:ext cx="240" cy="100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前期投标决策</a:t>
                </a:r>
              </a:p>
            </p:txBody>
          </p:sp>
          <p:sp>
            <p:nvSpPr>
              <p:cNvPr id="131080" name="Text Box 8"/>
              <p:cNvSpPr txBox="1">
                <a:spLocks noChangeArrowheads="1"/>
              </p:cNvSpPr>
              <p:nvPr/>
            </p:nvSpPr>
            <p:spPr bwMode="auto">
              <a:xfrm>
                <a:off x="576" y="2112"/>
                <a:ext cx="240" cy="116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填写资格预审表</a:t>
                </a:r>
              </a:p>
            </p:txBody>
          </p:sp>
          <p:sp>
            <p:nvSpPr>
              <p:cNvPr id="131081" name="Text Box 9"/>
              <p:cNvSpPr txBox="1">
                <a:spLocks noChangeArrowheads="1"/>
              </p:cNvSpPr>
              <p:nvPr/>
            </p:nvSpPr>
            <p:spPr bwMode="auto">
              <a:xfrm>
                <a:off x="1008" y="2016"/>
                <a:ext cx="432"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购买招标文件</a:t>
                </a:r>
              </a:p>
            </p:txBody>
          </p:sp>
          <p:sp>
            <p:nvSpPr>
              <p:cNvPr id="131082" name="Text Box 10"/>
              <p:cNvSpPr txBox="1">
                <a:spLocks noChangeArrowheads="1"/>
              </p:cNvSpPr>
              <p:nvPr/>
            </p:nvSpPr>
            <p:spPr bwMode="auto">
              <a:xfrm>
                <a:off x="1008" y="2736"/>
                <a:ext cx="432"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组织投标班子</a:t>
                </a:r>
              </a:p>
            </p:txBody>
          </p:sp>
          <p:sp>
            <p:nvSpPr>
              <p:cNvPr id="131083" name="Text Box 11"/>
              <p:cNvSpPr txBox="1">
                <a:spLocks noChangeArrowheads="1"/>
              </p:cNvSpPr>
              <p:nvPr/>
            </p:nvSpPr>
            <p:spPr bwMode="auto">
              <a:xfrm>
                <a:off x="1680" y="2208"/>
                <a:ext cx="528" cy="54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选择咨询单位或委托代理人</a:t>
                </a:r>
              </a:p>
            </p:txBody>
          </p:sp>
          <p:sp>
            <p:nvSpPr>
              <p:cNvPr id="131084" name="Text Box 12"/>
              <p:cNvSpPr txBox="1">
                <a:spLocks noChangeArrowheads="1"/>
              </p:cNvSpPr>
              <p:nvPr/>
            </p:nvSpPr>
            <p:spPr bwMode="auto">
              <a:xfrm>
                <a:off x="2496" y="1440"/>
                <a:ext cx="384"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市场调查</a:t>
                </a:r>
              </a:p>
            </p:txBody>
          </p:sp>
          <p:sp>
            <p:nvSpPr>
              <p:cNvPr id="131085" name="Text Box 13"/>
              <p:cNvSpPr txBox="1">
                <a:spLocks noChangeArrowheads="1"/>
              </p:cNvSpPr>
              <p:nvPr/>
            </p:nvSpPr>
            <p:spPr bwMode="auto">
              <a:xfrm>
                <a:off x="2496" y="2016"/>
                <a:ext cx="384"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现场勘查</a:t>
                </a:r>
              </a:p>
            </p:txBody>
          </p:sp>
          <p:sp>
            <p:nvSpPr>
              <p:cNvPr id="131086" name="Text Box 14"/>
              <p:cNvSpPr txBox="1">
                <a:spLocks noChangeArrowheads="1"/>
              </p:cNvSpPr>
              <p:nvPr/>
            </p:nvSpPr>
            <p:spPr bwMode="auto">
              <a:xfrm>
                <a:off x="2496" y="2544"/>
                <a:ext cx="384" cy="54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分析招标文件</a:t>
                </a:r>
              </a:p>
            </p:txBody>
          </p:sp>
          <p:sp>
            <p:nvSpPr>
              <p:cNvPr id="131087" name="Text Box 15"/>
              <p:cNvSpPr txBox="1">
                <a:spLocks noChangeArrowheads="1"/>
              </p:cNvSpPr>
              <p:nvPr/>
            </p:nvSpPr>
            <p:spPr bwMode="auto">
              <a:xfrm>
                <a:off x="2496" y="3216"/>
                <a:ext cx="384" cy="54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校核工程量</a:t>
                </a:r>
              </a:p>
            </p:txBody>
          </p:sp>
          <p:sp>
            <p:nvSpPr>
              <p:cNvPr id="131088" name="Text Box 16"/>
              <p:cNvSpPr txBox="1">
                <a:spLocks noChangeArrowheads="1"/>
              </p:cNvSpPr>
              <p:nvPr/>
            </p:nvSpPr>
            <p:spPr bwMode="auto">
              <a:xfrm>
                <a:off x="3168" y="2208"/>
                <a:ext cx="528"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编制施工组织设计</a:t>
                </a:r>
              </a:p>
            </p:txBody>
          </p:sp>
          <p:sp>
            <p:nvSpPr>
              <p:cNvPr id="131089" name="Text Box 17"/>
              <p:cNvSpPr txBox="1">
                <a:spLocks noChangeArrowheads="1"/>
              </p:cNvSpPr>
              <p:nvPr/>
            </p:nvSpPr>
            <p:spPr bwMode="auto">
              <a:xfrm>
                <a:off x="3936" y="3168"/>
                <a:ext cx="384" cy="38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工程估价</a:t>
                </a:r>
              </a:p>
            </p:txBody>
          </p:sp>
          <p:sp>
            <p:nvSpPr>
              <p:cNvPr id="131090" name="Text Box 18"/>
              <p:cNvSpPr txBox="1">
                <a:spLocks noChangeArrowheads="1"/>
              </p:cNvSpPr>
              <p:nvPr/>
            </p:nvSpPr>
            <p:spPr bwMode="auto">
              <a:xfrm>
                <a:off x="3936" y="1440"/>
                <a:ext cx="384" cy="54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确定利润方针</a:t>
                </a:r>
              </a:p>
            </p:txBody>
          </p:sp>
          <p:sp>
            <p:nvSpPr>
              <p:cNvPr id="131091" name="Text Box 19"/>
              <p:cNvSpPr txBox="1">
                <a:spLocks noChangeArrowheads="1"/>
              </p:cNvSpPr>
              <p:nvPr/>
            </p:nvSpPr>
            <p:spPr bwMode="auto">
              <a:xfrm>
                <a:off x="3936" y="2208"/>
                <a:ext cx="384" cy="69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计算和确定报价</a:t>
                </a:r>
              </a:p>
            </p:txBody>
          </p:sp>
          <p:sp>
            <p:nvSpPr>
              <p:cNvPr id="131092" name="Text Box 20"/>
              <p:cNvSpPr txBox="1">
                <a:spLocks noChangeArrowheads="1"/>
              </p:cNvSpPr>
              <p:nvPr/>
            </p:nvSpPr>
            <p:spPr bwMode="auto">
              <a:xfrm>
                <a:off x="4608" y="2016"/>
                <a:ext cx="240" cy="100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编制投标文件</a:t>
                </a:r>
              </a:p>
            </p:txBody>
          </p:sp>
          <p:sp>
            <p:nvSpPr>
              <p:cNvPr id="131093" name="Text Box 21"/>
              <p:cNvSpPr txBox="1">
                <a:spLocks noChangeArrowheads="1"/>
              </p:cNvSpPr>
              <p:nvPr/>
            </p:nvSpPr>
            <p:spPr bwMode="auto">
              <a:xfrm>
                <a:off x="5088" y="1296"/>
                <a:ext cx="240" cy="1008"/>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办理投标保函</a:t>
                </a:r>
              </a:p>
            </p:txBody>
          </p:sp>
          <p:sp>
            <p:nvSpPr>
              <p:cNvPr id="131094" name="Text Box 22"/>
              <p:cNvSpPr txBox="1">
                <a:spLocks noChangeArrowheads="1"/>
              </p:cNvSpPr>
              <p:nvPr/>
            </p:nvSpPr>
            <p:spPr bwMode="auto">
              <a:xfrm>
                <a:off x="5088" y="2592"/>
                <a:ext cx="240" cy="85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递送投标书</a:t>
                </a:r>
              </a:p>
            </p:txBody>
          </p:sp>
          <p:cxnSp>
            <p:nvCxnSpPr>
              <p:cNvPr id="131095" name="AutoShape 23"/>
              <p:cNvCxnSpPr>
                <a:cxnSpLocks noChangeShapeType="1"/>
                <a:stCxn id="131078" idx="2"/>
                <a:endCxn id="131079" idx="0"/>
              </p:cNvCxnSpPr>
              <p:nvPr/>
            </p:nvCxnSpPr>
            <p:spPr bwMode="auto">
              <a:xfrm>
                <a:off x="264" y="2448"/>
                <a:ext cx="0" cy="288"/>
              </a:xfrm>
              <a:prstGeom prst="straightConnector1">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1096" name="AutoShape 24"/>
              <p:cNvCxnSpPr>
                <a:cxnSpLocks noChangeShapeType="1"/>
                <a:stCxn id="131079" idx="3"/>
                <a:endCxn id="131080" idx="1"/>
              </p:cNvCxnSpPr>
              <p:nvPr/>
            </p:nvCxnSpPr>
            <p:spPr bwMode="auto">
              <a:xfrm flipV="1">
                <a:off x="384" y="2694"/>
                <a:ext cx="192" cy="546"/>
              </a:xfrm>
              <a:prstGeom prst="bentConnector3">
                <a:avLst>
                  <a:gd name="adj1" fmla="val 50000"/>
                </a:avLst>
              </a:prstGeom>
              <a:noFill/>
              <a:ln w="25400">
                <a:solidFill>
                  <a:srgbClr val="000000"/>
                </a:solidFill>
                <a:miter lim="800000"/>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1097" name="Text Box 25"/>
              <p:cNvSpPr txBox="1">
                <a:spLocks noChangeArrowheads="1"/>
              </p:cNvSpPr>
              <p:nvPr/>
            </p:nvSpPr>
            <p:spPr bwMode="auto">
              <a:xfrm>
                <a:off x="528" y="1536"/>
                <a:ext cx="913" cy="233"/>
              </a:xfrm>
              <a:prstGeom prst="rect">
                <a:avLst/>
              </a:prstGeom>
              <a:solidFill>
                <a:srgbClr val="3366FF">
                  <a:alpha val="81000"/>
                </a:srgb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zh-CN" altLang="en-US" sz="1200" b="1">
                    <a:solidFill>
                      <a:schemeClr val="bg1"/>
                    </a:solidFill>
                    <a:latin typeface="Times New Roman" panose="02020603050405020304" pitchFamily="18" charset="0"/>
                  </a:rPr>
                  <a:t>通过资格预审</a:t>
                </a:r>
              </a:p>
            </p:txBody>
          </p:sp>
          <p:sp>
            <p:nvSpPr>
              <p:cNvPr id="131098" name="Line 26"/>
              <p:cNvSpPr>
                <a:spLocks noChangeShapeType="1"/>
              </p:cNvSpPr>
              <p:nvPr/>
            </p:nvSpPr>
            <p:spPr bwMode="auto">
              <a:xfrm flipV="1">
                <a:off x="720" y="1776"/>
                <a:ext cx="0" cy="336"/>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099" name="Line 27"/>
              <p:cNvSpPr>
                <a:spLocks noChangeShapeType="1"/>
              </p:cNvSpPr>
              <p:nvPr/>
            </p:nvSpPr>
            <p:spPr bwMode="auto">
              <a:xfrm>
                <a:off x="1248" y="1776"/>
                <a:ext cx="0" cy="24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0" name="Line 28"/>
              <p:cNvSpPr>
                <a:spLocks noChangeShapeType="1"/>
              </p:cNvSpPr>
              <p:nvPr/>
            </p:nvSpPr>
            <p:spPr bwMode="auto">
              <a:xfrm>
                <a:off x="1248" y="2544"/>
                <a:ext cx="0" cy="192"/>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cxnSp>
            <p:nvCxnSpPr>
              <p:cNvPr id="131101" name="AutoShape 29"/>
              <p:cNvCxnSpPr>
                <a:cxnSpLocks noChangeShapeType="1"/>
                <a:stCxn id="131082" idx="3"/>
                <a:endCxn id="131083" idx="1"/>
              </p:cNvCxnSpPr>
              <p:nvPr/>
            </p:nvCxnSpPr>
            <p:spPr bwMode="auto">
              <a:xfrm flipV="1">
                <a:off x="1440" y="2480"/>
                <a:ext cx="240" cy="451"/>
              </a:xfrm>
              <a:prstGeom prst="bentConnector3">
                <a:avLst>
                  <a:gd name="adj1" fmla="val 50000"/>
                </a:avLst>
              </a:prstGeom>
              <a:noFill/>
              <a:ln w="25400">
                <a:solidFill>
                  <a:srgbClr val="000000"/>
                </a:solidFill>
                <a:miter lim="800000"/>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1102" name="Line 30"/>
              <p:cNvSpPr>
                <a:spLocks noChangeShapeType="1"/>
              </p:cNvSpPr>
              <p:nvPr/>
            </p:nvSpPr>
            <p:spPr bwMode="auto">
              <a:xfrm>
                <a:off x="2352" y="1632"/>
                <a:ext cx="0" cy="1824"/>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3" name="Line 31"/>
              <p:cNvSpPr>
                <a:spLocks noChangeShapeType="1"/>
              </p:cNvSpPr>
              <p:nvPr/>
            </p:nvSpPr>
            <p:spPr bwMode="auto">
              <a:xfrm>
                <a:off x="2352" y="2208"/>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4" name="Line 32"/>
              <p:cNvSpPr>
                <a:spLocks noChangeShapeType="1"/>
              </p:cNvSpPr>
              <p:nvPr/>
            </p:nvSpPr>
            <p:spPr bwMode="auto">
              <a:xfrm>
                <a:off x="2352" y="2832"/>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5" name="Line 33"/>
              <p:cNvSpPr>
                <a:spLocks noChangeShapeType="1"/>
              </p:cNvSpPr>
              <p:nvPr/>
            </p:nvSpPr>
            <p:spPr bwMode="auto">
              <a:xfrm>
                <a:off x="2352" y="3456"/>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6" name="Line 34"/>
              <p:cNvSpPr>
                <a:spLocks noChangeShapeType="1"/>
              </p:cNvSpPr>
              <p:nvPr/>
            </p:nvSpPr>
            <p:spPr bwMode="auto">
              <a:xfrm>
                <a:off x="2352" y="1632"/>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7" name="Line 35"/>
              <p:cNvSpPr>
                <a:spLocks noChangeShapeType="1"/>
              </p:cNvSpPr>
              <p:nvPr/>
            </p:nvSpPr>
            <p:spPr bwMode="auto">
              <a:xfrm flipH="1">
                <a:off x="2208" y="2496"/>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8" name="Line 36"/>
              <p:cNvSpPr>
                <a:spLocks noChangeShapeType="1"/>
              </p:cNvSpPr>
              <p:nvPr/>
            </p:nvSpPr>
            <p:spPr bwMode="auto">
              <a:xfrm>
                <a:off x="3024" y="1632"/>
                <a:ext cx="0" cy="1824"/>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09" name="Line 37"/>
              <p:cNvSpPr>
                <a:spLocks noChangeShapeType="1"/>
              </p:cNvSpPr>
              <p:nvPr/>
            </p:nvSpPr>
            <p:spPr bwMode="auto">
              <a:xfrm>
                <a:off x="2880" y="3456"/>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0" name="Line 38"/>
              <p:cNvSpPr>
                <a:spLocks noChangeShapeType="1"/>
              </p:cNvSpPr>
              <p:nvPr/>
            </p:nvSpPr>
            <p:spPr bwMode="auto">
              <a:xfrm>
                <a:off x="2880" y="2832"/>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1" name="Line 39"/>
              <p:cNvSpPr>
                <a:spLocks noChangeShapeType="1"/>
              </p:cNvSpPr>
              <p:nvPr/>
            </p:nvSpPr>
            <p:spPr bwMode="auto">
              <a:xfrm>
                <a:off x="2880" y="2208"/>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2" name="Line 40"/>
              <p:cNvSpPr>
                <a:spLocks noChangeShapeType="1"/>
              </p:cNvSpPr>
              <p:nvPr/>
            </p:nvSpPr>
            <p:spPr bwMode="auto">
              <a:xfrm>
                <a:off x="2880" y="1632"/>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3" name="Line 41"/>
              <p:cNvSpPr>
                <a:spLocks noChangeShapeType="1"/>
              </p:cNvSpPr>
              <p:nvPr/>
            </p:nvSpPr>
            <p:spPr bwMode="auto">
              <a:xfrm>
                <a:off x="3024" y="2496"/>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4" name="Line 42"/>
              <p:cNvSpPr>
                <a:spLocks noChangeShapeType="1"/>
              </p:cNvSpPr>
              <p:nvPr/>
            </p:nvSpPr>
            <p:spPr bwMode="auto">
              <a:xfrm>
                <a:off x="3792" y="1728"/>
                <a:ext cx="0" cy="1632"/>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5" name="Line 43"/>
              <p:cNvSpPr>
                <a:spLocks noChangeShapeType="1"/>
              </p:cNvSpPr>
              <p:nvPr/>
            </p:nvSpPr>
            <p:spPr bwMode="auto">
              <a:xfrm>
                <a:off x="3696" y="2496"/>
                <a:ext cx="96"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6" name="Line 44"/>
              <p:cNvSpPr>
                <a:spLocks noChangeShapeType="1"/>
              </p:cNvSpPr>
              <p:nvPr/>
            </p:nvSpPr>
            <p:spPr bwMode="auto">
              <a:xfrm>
                <a:off x="3792" y="1728"/>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7" name="Line 45"/>
              <p:cNvSpPr>
                <a:spLocks noChangeShapeType="1"/>
              </p:cNvSpPr>
              <p:nvPr/>
            </p:nvSpPr>
            <p:spPr bwMode="auto">
              <a:xfrm>
                <a:off x="3792" y="2496"/>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8" name="Line 46"/>
              <p:cNvSpPr>
                <a:spLocks noChangeShapeType="1"/>
              </p:cNvSpPr>
              <p:nvPr/>
            </p:nvSpPr>
            <p:spPr bwMode="auto">
              <a:xfrm>
                <a:off x="3792" y="3360"/>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19" name="Line 47"/>
              <p:cNvSpPr>
                <a:spLocks noChangeShapeType="1"/>
              </p:cNvSpPr>
              <p:nvPr/>
            </p:nvSpPr>
            <p:spPr bwMode="auto">
              <a:xfrm>
                <a:off x="4464" y="1728"/>
                <a:ext cx="0" cy="1632"/>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20" name="Line 48"/>
              <p:cNvSpPr>
                <a:spLocks noChangeShapeType="1"/>
              </p:cNvSpPr>
              <p:nvPr/>
            </p:nvSpPr>
            <p:spPr bwMode="auto">
              <a:xfrm>
                <a:off x="4320" y="3360"/>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21" name="Line 49"/>
              <p:cNvSpPr>
                <a:spLocks noChangeShapeType="1"/>
              </p:cNvSpPr>
              <p:nvPr/>
            </p:nvSpPr>
            <p:spPr bwMode="auto">
              <a:xfrm>
                <a:off x="4320" y="2496"/>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22" name="Line 50"/>
              <p:cNvSpPr>
                <a:spLocks noChangeShapeType="1"/>
              </p:cNvSpPr>
              <p:nvPr/>
            </p:nvSpPr>
            <p:spPr bwMode="auto">
              <a:xfrm>
                <a:off x="4320" y="1728"/>
                <a:ext cx="144" cy="0"/>
              </a:xfrm>
              <a:prstGeom prst="line">
                <a:avLst/>
              </a:prstGeom>
              <a:noFill/>
              <a:ln w="25400">
                <a:solidFill>
                  <a:srgbClr val="000000"/>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23" name="Line 51"/>
              <p:cNvSpPr>
                <a:spLocks noChangeShapeType="1"/>
              </p:cNvSpPr>
              <p:nvPr/>
            </p:nvSpPr>
            <p:spPr bwMode="auto">
              <a:xfrm>
                <a:off x="4464" y="2496"/>
                <a:ext cx="144" cy="0"/>
              </a:xfrm>
              <a:prstGeom prst="line">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cxnSp>
            <p:nvCxnSpPr>
              <p:cNvPr id="131124" name="AutoShape 52"/>
              <p:cNvCxnSpPr>
                <a:cxnSpLocks noChangeShapeType="1"/>
                <a:stCxn id="131092" idx="0"/>
                <a:endCxn id="131093" idx="1"/>
              </p:cNvCxnSpPr>
              <p:nvPr/>
            </p:nvCxnSpPr>
            <p:spPr bwMode="auto">
              <a:xfrm rot="5400000" flipH="1" flipV="1">
                <a:off x="4800" y="1728"/>
                <a:ext cx="216" cy="360"/>
              </a:xfrm>
              <a:prstGeom prst="bentConnector2">
                <a:avLst/>
              </a:prstGeom>
              <a:noFill/>
              <a:ln w="25400">
                <a:solidFill>
                  <a:srgbClr val="000000"/>
                </a:solidFill>
                <a:miter lim="800000"/>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1125" name="AutoShape 53"/>
              <p:cNvCxnSpPr>
                <a:cxnSpLocks noChangeShapeType="1"/>
                <a:stCxn id="131093" idx="2"/>
                <a:endCxn id="131094" idx="0"/>
              </p:cNvCxnSpPr>
              <p:nvPr/>
            </p:nvCxnSpPr>
            <p:spPr bwMode="auto">
              <a:xfrm>
                <a:off x="5208" y="2304"/>
                <a:ext cx="0" cy="288"/>
              </a:xfrm>
              <a:prstGeom prst="straightConnector1">
                <a:avLst/>
              </a:prstGeom>
              <a:noFill/>
              <a:ln w="25400">
                <a:solidFill>
                  <a:srgbClr val="000000"/>
                </a:solidFill>
                <a:rou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sp>
          <p:nvSpPr>
            <p:cNvPr id="131126" name="Line 54"/>
            <p:cNvSpPr>
              <a:spLocks noChangeAspect="1" noChangeShapeType="1"/>
            </p:cNvSpPr>
            <p:nvPr/>
          </p:nvSpPr>
          <p:spPr bwMode="auto">
            <a:xfrm rot="16200000" flipH="1">
              <a:off x="552" y="3768"/>
              <a:ext cx="0" cy="816"/>
            </a:xfrm>
            <a:prstGeom prst="line">
              <a:avLst/>
            </a:prstGeom>
            <a:noFill/>
            <a:ln w="12700">
              <a:solidFill>
                <a:srgbClr val="000000"/>
              </a:solidFill>
              <a:round/>
              <a:headEnd type="triangle" w="med" len="lg"/>
              <a:tailEnd type="triangle" w="med" len="lg"/>
            </a:ln>
            <a:extLst>
              <a:ext uri="{909E8E84-426E-40DD-AFC4-6F175D3DCCD1}">
                <a14:hiddenFill xmlns:a14="http://schemas.microsoft.com/office/drawing/2010/main">
                  <a:noFill/>
                </a14:hiddenFill>
              </a:ext>
            </a:extLst>
          </p:spPr>
          <p:txBody>
            <a:bodyPr/>
            <a:lstStyle/>
            <a:p>
              <a:endParaRPr lang="zh-CN" altLang="en-US"/>
            </a:p>
          </p:txBody>
        </p:sp>
        <p:sp>
          <p:nvSpPr>
            <p:cNvPr id="131127" name="Line 55"/>
            <p:cNvSpPr>
              <a:spLocks noChangeAspect="1" noChangeShapeType="1"/>
            </p:cNvSpPr>
            <p:nvPr/>
          </p:nvSpPr>
          <p:spPr bwMode="auto">
            <a:xfrm rot="16200000">
              <a:off x="340" y="3548"/>
              <a:ext cx="1241" cy="1"/>
            </a:xfrm>
            <a:prstGeom prst="line">
              <a:avLst/>
            </a:prstGeom>
            <a:noFill/>
            <a:ln w="12700">
              <a:solidFill>
                <a:srgbClr val="000000"/>
              </a:solidFill>
              <a:prstDash val="lgDash"/>
              <a:round/>
            </a:ln>
            <a:extLst>
              <a:ext uri="{909E8E84-426E-40DD-AFC4-6F175D3DCCD1}">
                <a14:hiddenFill xmlns:a14="http://schemas.microsoft.com/office/drawing/2010/main">
                  <a:noFill/>
                </a14:hiddenFill>
              </a:ext>
            </a:extLst>
          </p:spPr>
          <p:txBody>
            <a:bodyPr/>
            <a:lstStyle/>
            <a:p>
              <a:endParaRPr lang="zh-CN" altLang="en-US"/>
            </a:p>
          </p:txBody>
        </p:sp>
        <p:sp>
          <p:nvSpPr>
            <p:cNvPr id="131128" name="Line 56"/>
            <p:cNvSpPr>
              <a:spLocks noChangeAspect="1" noChangeShapeType="1"/>
            </p:cNvSpPr>
            <p:nvPr/>
          </p:nvSpPr>
          <p:spPr bwMode="auto">
            <a:xfrm rot="16200000">
              <a:off x="4779" y="3525"/>
              <a:ext cx="1292" cy="2"/>
            </a:xfrm>
            <a:prstGeom prst="line">
              <a:avLst/>
            </a:prstGeom>
            <a:noFill/>
            <a:ln w="12700">
              <a:solidFill>
                <a:srgbClr val="000000"/>
              </a:solidFill>
              <a:prstDash val="lgDash"/>
              <a:round/>
            </a:ln>
            <a:extLst>
              <a:ext uri="{909E8E84-426E-40DD-AFC4-6F175D3DCCD1}">
                <a14:hiddenFill xmlns:a14="http://schemas.microsoft.com/office/drawing/2010/main">
                  <a:noFill/>
                </a14:hiddenFill>
              </a:ext>
            </a:extLst>
          </p:spPr>
          <p:txBody>
            <a:bodyPr/>
            <a:lstStyle/>
            <a:p>
              <a:endParaRPr lang="zh-CN" altLang="en-US"/>
            </a:p>
          </p:txBody>
        </p:sp>
        <p:sp>
          <p:nvSpPr>
            <p:cNvPr id="131129" name="Line 57"/>
            <p:cNvSpPr>
              <a:spLocks noChangeAspect="1" noChangeShapeType="1"/>
            </p:cNvSpPr>
            <p:nvPr/>
          </p:nvSpPr>
          <p:spPr bwMode="auto">
            <a:xfrm rot="16200000">
              <a:off x="3048" y="3432"/>
              <a:ext cx="1488" cy="0"/>
            </a:xfrm>
            <a:prstGeom prst="line">
              <a:avLst/>
            </a:prstGeom>
            <a:noFill/>
            <a:ln w="12700">
              <a:solidFill>
                <a:srgbClr val="000000"/>
              </a:solidFill>
              <a:prstDash val="lgDash"/>
              <a:round/>
            </a:ln>
            <a:extLst>
              <a:ext uri="{909E8E84-426E-40DD-AFC4-6F175D3DCCD1}">
                <a14:hiddenFill xmlns:a14="http://schemas.microsoft.com/office/drawing/2010/main">
                  <a:noFill/>
                </a14:hiddenFill>
              </a:ext>
            </a:extLst>
          </p:spPr>
          <p:txBody>
            <a:bodyPr/>
            <a:lstStyle/>
            <a:p>
              <a:endParaRPr lang="zh-CN" altLang="en-US"/>
            </a:p>
          </p:txBody>
        </p:sp>
        <p:sp>
          <p:nvSpPr>
            <p:cNvPr id="131130" name="Text Box 58"/>
            <p:cNvSpPr txBox="1">
              <a:spLocks noChangeArrowheads="1"/>
            </p:cNvSpPr>
            <p:nvPr/>
          </p:nvSpPr>
          <p:spPr bwMode="auto">
            <a:xfrm>
              <a:off x="1920" y="3936"/>
              <a:ext cx="816" cy="220"/>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sz="1100">
                  <a:solidFill>
                    <a:schemeClr val="bg1"/>
                  </a:solidFill>
                  <a:latin typeface="Times New Roman" panose="02020603050405020304" pitchFamily="18" charset="0"/>
                  <a:ea typeface="黑体" panose="02010609060101010101" pitchFamily="49" charset="-122"/>
                </a:rPr>
                <a:t>投标准备阶段</a:t>
              </a:r>
            </a:p>
          </p:txBody>
        </p:sp>
        <p:sp>
          <p:nvSpPr>
            <p:cNvPr id="131131" name="Line 59"/>
            <p:cNvSpPr>
              <a:spLocks noChangeShapeType="1"/>
            </p:cNvSpPr>
            <p:nvPr/>
          </p:nvSpPr>
          <p:spPr bwMode="auto">
            <a:xfrm>
              <a:off x="144" y="3504"/>
              <a:ext cx="0" cy="696"/>
            </a:xfrm>
            <a:prstGeom prst="line">
              <a:avLst/>
            </a:prstGeom>
            <a:noFill/>
            <a:ln w="12700">
              <a:solidFill>
                <a:srgbClr val="000000"/>
              </a:solidFill>
              <a:prstDash val="lg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32" name="Text Box 60"/>
            <p:cNvSpPr txBox="1">
              <a:spLocks noChangeArrowheads="1"/>
            </p:cNvSpPr>
            <p:nvPr/>
          </p:nvSpPr>
          <p:spPr bwMode="auto">
            <a:xfrm>
              <a:off x="288" y="3792"/>
              <a:ext cx="480" cy="362"/>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sz="1100">
                  <a:solidFill>
                    <a:schemeClr val="bg1"/>
                  </a:solidFill>
                  <a:latin typeface="Times New Roman" panose="02020603050405020304" pitchFamily="18" charset="0"/>
                  <a:ea typeface="黑体" panose="02010609060101010101" pitchFamily="49" charset="-122"/>
                </a:rPr>
                <a:t>投标决策阶段</a:t>
              </a:r>
            </a:p>
          </p:txBody>
        </p:sp>
        <p:sp>
          <p:nvSpPr>
            <p:cNvPr id="131133" name="Text Box 61"/>
            <p:cNvSpPr txBox="1">
              <a:spLocks noChangeArrowheads="1"/>
            </p:cNvSpPr>
            <p:nvPr/>
          </p:nvSpPr>
          <p:spPr bwMode="auto">
            <a:xfrm>
              <a:off x="4224" y="3936"/>
              <a:ext cx="816" cy="220"/>
            </a:xfrm>
            <a:prstGeom prst="rect">
              <a:avLst/>
            </a:prstGeom>
            <a:solidFill>
              <a:schemeClr val="hlink">
                <a:alpha val="75999"/>
              </a:schemeClr>
            </a:solidFill>
            <a:ln w="12700" algn="ctr">
              <a:solidFill>
                <a:srgbClr val="3366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pPr>
              <a:r>
                <a:rPr lang="zh-CN" altLang="en-US" sz="1100">
                  <a:solidFill>
                    <a:schemeClr val="bg1"/>
                  </a:solidFill>
                  <a:latin typeface="Times New Roman" panose="02020603050405020304" pitchFamily="18" charset="0"/>
                  <a:ea typeface="黑体" panose="02010609060101010101" pitchFamily="49" charset="-122"/>
                </a:rPr>
                <a:t>投标报价阶段</a:t>
              </a:r>
            </a:p>
          </p:txBody>
        </p:sp>
        <p:sp>
          <p:nvSpPr>
            <p:cNvPr id="131134" name="Line 62"/>
            <p:cNvSpPr>
              <a:spLocks noChangeShapeType="1"/>
            </p:cNvSpPr>
            <p:nvPr/>
          </p:nvSpPr>
          <p:spPr bwMode="auto">
            <a:xfrm>
              <a:off x="960" y="4176"/>
              <a:ext cx="2832" cy="0"/>
            </a:xfrm>
            <a:prstGeom prst="line">
              <a:avLst/>
            </a:prstGeom>
            <a:noFill/>
            <a:ln w="12700">
              <a:solidFill>
                <a:srgbClr val="000000"/>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1135" name="Line 63"/>
            <p:cNvSpPr>
              <a:spLocks noChangeShapeType="1"/>
            </p:cNvSpPr>
            <p:nvPr/>
          </p:nvSpPr>
          <p:spPr bwMode="auto">
            <a:xfrm>
              <a:off x="3792" y="4176"/>
              <a:ext cx="1632" cy="0"/>
            </a:xfrm>
            <a:prstGeom prst="line">
              <a:avLst/>
            </a:prstGeom>
            <a:noFill/>
            <a:ln w="12700">
              <a:solidFill>
                <a:srgbClr val="000000"/>
              </a:solidFill>
              <a:round/>
              <a:headEnd type="triangle" w="med" len="lg"/>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Tree>
    <p:extLst>
      <p:ext uri="{BB962C8B-B14F-4D97-AF65-F5344CB8AC3E}">
        <p14:creationId xmlns:p14="http://schemas.microsoft.com/office/powerpoint/2010/main" val="70651498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nvSpPr>
        <p:spPr bwMode="auto">
          <a:xfrm>
            <a:off x="323851" y="712873"/>
            <a:ext cx="8640763" cy="3824124"/>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000" dirty="0">
                <a:latin typeface="楷体" panose="02010609060101010101" pitchFamily="49" charset="-122"/>
                <a:ea typeface="楷体" panose="02010609060101010101" pitchFamily="49" charset="-122"/>
              </a:rPr>
              <a:t>例</a:t>
            </a: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．根据</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招标投标法</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的规定，下列施工项目不属于必须招标范围的是</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a:t>
            </a:r>
            <a:r>
              <a:rPr lang="zh-CN" altLang="en-US" sz="900" dirty="0" smtClean="0">
                <a:latin typeface="楷体" panose="02010609060101010101" pitchFamily="49" charset="-122"/>
                <a:ea typeface="楷体" panose="02010609060101010101" pitchFamily="49" charset="-122"/>
              </a:rPr>
              <a:t>。</a:t>
            </a:r>
            <a:endParaRPr lang="en-US" altLang="zh-CN" sz="900" dirty="0" smtClean="0">
              <a:latin typeface="楷体" panose="02010609060101010101" pitchFamily="49" charset="-122"/>
              <a:ea typeface="楷体" panose="02010609060101010101" pitchFamily="49" charset="-122"/>
            </a:endParaRPr>
          </a:p>
          <a:p>
            <a:pPr algn="l">
              <a:lnSpc>
                <a:spcPct val="90000"/>
              </a:lnSpc>
              <a:spcBef>
                <a:spcPct val="20000"/>
              </a:spcBef>
            </a:pPr>
            <a:r>
              <a:rPr lang="zh-CN" altLang="en-US" sz="2000" dirty="0" smtClean="0">
                <a:latin typeface="楷体" panose="02010609060101010101" pitchFamily="49" charset="-122"/>
                <a:ea typeface="楷体" panose="02010609060101010101" pitchFamily="49" charset="-122"/>
              </a:rPr>
              <a:t>　　</a:t>
            </a:r>
            <a:r>
              <a:rPr lang="en-US" altLang="zh-CN" sz="2000" dirty="0" smtClean="0">
                <a:latin typeface="楷体" panose="02010609060101010101" pitchFamily="49" charset="-122"/>
                <a:ea typeface="楷体" panose="02010609060101010101" pitchFamily="49" charset="-122"/>
              </a:rPr>
              <a:t>A</a:t>
            </a:r>
            <a:r>
              <a:rPr lang="zh-CN" altLang="en-US" sz="2000" dirty="0" smtClean="0">
                <a:latin typeface="楷体" panose="02010609060101010101" pitchFamily="49" charset="-122"/>
                <a:ea typeface="楷体" panose="02010609060101010101" pitchFamily="49" charset="-122"/>
              </a:rPr>
              <a:t>．企业投资的体育场</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B</a:t>
            </a:r>
            <a:r>
              <a:rPr lang="zh-CN" altLang="en-US" sz="2000" dirty="0">
                <a:latin typeface="楷体" panose="02010609060101010101" pitchFamily="49" charset="-122"/>
                <a:ea typeface="楷体" panose="02010609060101010101" pitchFamily="49" charset="-122"/>
              </a:rPr>
              <a:t>．企业投资的廉租住房</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．企业投资的商品住房</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D</a:t>
            </a:r>
            <a:r>
              <a:rPr lang="zh-CN" altLang="en-US" sz="2000" dirty="0">
                <a:latin typeface="楷体" panose="02010609060101010101" pitchFamily="49" charset="-122"/>
                <a:ea typeface="楷体" panose="02010609060101010101" pitchFamily="49" charset="-122"/>
              </a:rPr>
              <a:t>．在资质等级许可范围内施工企业建设的自用办公楼</a:t>
            </a:r>
          </a:p>
          <a:p>
            <a:pPr algn="l">
              <a:spcBef>
                <a:spcPct val="20000"/>
              </a:spcBef>
            </a:pPr>
            <a:r>
              <a:rPr lang="zh-CN" altLang="en-US" sz="2000" dirty="0">
                <a:latin typeface="楷体" panose="02010609060101010101" pitchFamily="49" charset="-122"/>
                <a:ea typeface="楷体" panose="02010609060101010101" pitchFamily="49" charset="-122"/>
              </a:rPr>
              <a:t>例</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．咨询单位申请招标代理机构资质时，</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不是必备的条件。 </a:t>
            </a:r>
            <a:endParaRPr lang="en-US" altLang="zh-CN" sz="2000" dirty="0" smtClean="0">
              <a:latin typeface="楷体" panose="02010609060101010101" pitchFamily="49" charset="-122"/>
              <a:ea typeface="楷体" panose="02010609060101010101" pitchFamily="49" charset="-122"/>
            </a:endParaRPr>
          </a:p>
          <a:p>
            <a:pPr algn="l">
              <a:spcBef>
                <a:spcPct val="20000"/>
              </a:spcBef>
            </a:pPr>
            <a:r>
              <a:rPr lang="zh-CN" altLang="en-US" sz="2000" dirty="0" smtClean="0">
                <a:latin typeface="楷体" panose="02010609060101010101" pitchFamily="49" charset="-122"/>
                <a:ea typeface="楷体" panose="02010609060101010101" pitchFamily="49" charset="-122"/>
              </a:rPr>
              <a:t>　　</a:t>
            </a:r>
            <a:r>
              <a:rPr lang="en-US" altLang="zh-CN" sz="2000" dirty="0" smtClean="0">
                <a:latin typeface="楷体" panose="02010609060101010101" pitchFamily="49" charset="-122"/>
                <a:ea typeface="楷体" panose="02010609060101010101" pitchFamily="49" charset="-122"/>
              </a:rPr>
              <a:t>A</a:t>
            </a:r>
            <a:r>
              <a:rPr lang="zh-CN" altLang="en-US" sz="2000" dirty="0" smtClean="0">
                <a:latin typeface="楷体" panose="02010609060101010101" pitchFamily="49" charset="-122"/>
                <a:ea typeface="楷体" panose="02010609060101010101" pitchFamily="49" charset="-122"/>
              </a:rPr>
              <a:t>．有从事招标代理业务的营业场所</a:t>
            </a:r>
          </a:p>
          <a:p>
            <a:pPr algn="l">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B</a:t>
            </a:r>
            <a:r>
              <a:rPr lang="zh-CN" altLang="en-US" sz="2000" dirty="0">
                <a:latin typeface="楷体" panose="02010609060101010101" pitchFamily="49" charset="-122"/>
                <a:ea typeface="楷体" panose="02010609060101010101" pitchFamily="49" charset="-122"/>
              </a:rPr>
              <a:t>．有从事招标代理业务相应的资金</a:t>
            </a:r>
          </a:p>
          <a:p>
            <a:pPr algn="l">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．有编制招标文件和组织评标的相应专业力量</a:t>
            </a:r>
          </a:p>
          <a:p>
            <a:pPr algn="l">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D</a:t>
            </a:r>
            <a:r>
              <a:rPr lang="zh-CN" altLang="en-US" sz="2000" dirty="0">
                <a:latin typeface="楷体" panose="02010609060101010101" pitchFamily="49" charset="-122"/>
                <a:ea typeface="楷体" panose="02010609060101010101" pitchFamily="49" charset="-122"/>
              </a:rPr>
              <a:t>．有对投标人的财务状况进行审计的专业人才</a:t>
            </a:r>
          </a:p>
        </p:txBody>
      </p:sp>
      <p:sp>
        <p:nvSpPr>
          <p:cNvPr id="3" name="KSO_Shape"/>
          <p:cNvSpPr/>
          <p:nvPr/>
        </p:nvSpPr>
        <p:spPr bwMode="auto">
          <a:xfrm>
            <a:off x="517160" y="2215672"/>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 name="KSO_Shape"/>
          <p:cNvSpPr/>
          <p:nvPr/>
        </p:nvSpPr>
        <p:spPr bwMode="auto">
          <a:xfrm>
            <a:off x="517160" y="4218733"/>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340268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323850" y="712873"/>
            <a:ext cx="8640763" cy="4076501"/>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100" dirty="0">
                <a:latin typeface="楷体" panose="02010609060101010101" pitchFamily="49" charset="-122"/>
                <a:ea typeface="楷体" panose="02010609060101010101" pitchFamily="49" charset="-122"/>
              </a:rPr>
              <a:t>例</a:t>
            </a:r>
            <a:r>
              <a:rPr lang="en-US" altLang="zh-CN" sz="2100" dirty="0">
                <a:latin typeface="楷体" panose="02010609060101010101" pitchFamily="49" charset="-122"/>
                <a:ea typeface="楷体" panose="02010609060101010101" pitchFamily="49" charset="-122"/>
              </a:rPr>
              <a:t>3</a:t>
            </a:r>
            <a:r>
              <a:rPr lang="zh-CN" altLang="en-US" sz="2100" dirty="0">
                <a:latin typeface="楷体" panose="02010609060101010101" pitchFamily="49" charset="-122"/>
                <a:ea typeface="楷体" panose="02010609060101010101" pitchFamily="49" charset="-122"/>
              </a:rPr>
              <a:t>．根据</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招标投标法</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的规定，不属于评标专家库专家必备条件的是</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 </a:t>
            </a:r>
            <a:endParaRPr lang="en-US" altLang="zh-CN" sz="2100" dirty="0" smtClean="0">
              <a:latin typeface="楷体" panose="02010609060101010101" pitchFamily="49" charset="-122"/>
              <a:ea typeface="楷体" panose="02010609060101010101" pitchFamily="49" charset="-122"/>
            </a:endParaRPr>
          </a:p>
          <a:p>
            <a:pPr algn="l">
              <a:lnSpc>
                <a:spcPct val="90000"/>
              </a:lnSpc>
              <a:spcBef>
                <a:spcPct val="20000"/>
              </a:spcBef>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a:t>
            </a:r>
            <a:r>
              <a:rPr lang="zh-CN" altLang="en-US" sz="2100" dirty="0">
                <a:latin typeface="楷体" panose="02010609060101010101" pitchFamily="49" charset="-122"/>
                <a:ea typeface="楷体" panose="02010609060101010101" pitchFamily="49" charset="-122"/>
              </a:rPr>
              <a:t>．从事相关专业领域工作满</a:t>
            </a:r>
            <a:r>
              <a:rPr lang="en-US" altLang="zh-CN" sz="2100" dirty="0">
                <a:latin typeface="楷体" panose="02010609060101010101" pitchFamily="49" charset="-122"/>
                <a:ea typeface="楷体" panose="02010609060101010101" pitchFamily="49" charset="-122"/>
              </a:rPr>
              <a:t>8</a:t>
            </a:r>
            <a:r>
              <a:rPr lang="zh-CN" altLang="en-US" sz="2100" dirty="0">
                <a:latin typeface="楷体" panose="02010609060101010101" pitchFamily="49" charset="-122"/>
                <a:ea typeface="楷体" panose="02010609060101010101" pitchFamily="49" charset="-122"/>
              </a:rPr>
              <a:t>年并具有高级职称</a:t>
            </a:r>
          </a:p>
          <a:p>
            <a:pPr algn="l">
              <a:lnSpc>
                <a:spcPct val="90000"/>
              </a:lnSpc>
              <a:spcBef>
                <a:spcPct val="20000"/>
              </a:spcBef>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．熟悉有关招标投标的法律法规</a:t>
            </a:r>
          </a:p>
          <a:p>
            <a:pPr algn="l">
              <a:lnSpc>
                <a:spcPct val="90000"/>
              </a:lnSpc>
              <a:spcBef>
                <a:spcPct val="20000"/>
              </a:spcBef>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C</a:t>
            </a:r>
            <a:r>
              <a:rPr lang="zh-CN" altLang="en-US" sz="2100" dirty="0">
                <a:latin typeface="楷体" panose="02010609060101010101" pitchFamily="49" charset="-122"/>
                <a:ea typeface="楷体" panose="02010609060101010101" pitchFamily="49" charset="-122"/>
              </a:rPr>
              <a:t>．身体健康，能够承担评标工作</a:t>
            </a:r>
          </a:p>
          <a:p>
            <a:pPr algn="l">
              <a:lnSpc>
                <a:spcPct val="90000"/>
              </a:lnSpc>
              <a:spcBef>
                <a:spcPct val="20000"/>
              </a:spcBef>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．大学本科以上学历</a:t>
            </a:r>
          </a:p>
          <a:p>
            <a:pPr algn="l">
              <a:spcBef>
                <a:spcPct val="20000"/>
              </a:spcBef>
            </a:pPr>
            <a:r>
              <a:rPr lang="zh-CN" altLang="en-US" sz="2100" dirty="0">
                <a:latin typeface="楷体" panose="02010609060101010101" pitchFamily="49" charset="-122"/>
                <a:ea typeface="楷体" panose="02010609060101010101" pitchFamily="49" charset="-122"/>
              </a:rPr>
              <a:t>例</a:t>
            </a:r>
            <a:r>
              <a:rPr lang="en-US" altLang="zh-CN" sz="2100" dirty="0">
                <a:latin typeface="楷体" panose="02010609060101010101" pitchFamily="49" charset="-122"/>
                <a:ea typeface="楷体" panose="02010609060101010101" pitchFamily="49" charset="-122"/>
              </a:rPr>
              <a:t>4 </a:t>
            </a:r>
            <a:r>
              <a:rPr lang="zh-CN" altLang="en-US" sz="2100" dirty="0">
                <a:latin typeface="楷体" panose="02010609060101010101" pitchFamily="49" charset="-122"/>
                <a:ea typeface="楷体" panose="02010609060101010101" pitchFamily="49" charset="-122"/>
              </a:rPr>
              <a:t>．使用财政预算资金的建设项目，重要设备采购的单项合同估算价最低在（ 　）万元人民币以上的，必须进行招标。</a:t>
            </a:r>
            <a:br>
              <a:rPr lang="zh-CN" altLang="en-US"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50</a:t>
            </a:r>
            <a:br>
              <a:rPr lang="en-US" altLang="zh-CN"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100</a:t>
            </a:r>
            <a:br>
              <a:rPr lang="en-US" altLang="zh-CN"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C</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200</a:t>
            </a:r>
            <a:br>
              <a:rPr lang="en-US" altLang="zh-CN"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3000 </a:t>
            </a:r>
            <a:endParaRPr lang="zh-CN" altLang="en-US" sz="2100" dirty="0">
              <a:latin typeface="楷体" panose="02010609060101010101" pitchFamily="49" charset="-122"/>
              <a:ea typeface="楷体" panose="02010609060101010101" pitchFamily="49" charset="-122"/>
            </a:endParaRPr>
          </a:p>
        </p:txBody>
      </p:sp>
      <p:sp>
        <p:nvSpPr>
          <p:cNvPr id="3" name="KSO_Shape"/>
          <p:cNvSpPr/>
          <p:nvPr/>
        </p:nvSpPr>
        <p:spPr bwMode="auto">
          <a:xfrm>
            <a:off x="607101" y="2325562"/>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 name="KSO_Shape"/>
          <p:cNvSpPr/>
          <p:nvPr/>
        </p:nvSpPr>
        <p:spPr bwMode="auto">
          <a:xfrm>
            <a:off x="607101" y="3993004"/>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406234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ChangeArrowheads="1"/>
          </p:cNvSpPr>
          <p:nvPr/>
        </p:nvSpPr>
        <p:spPr bwMode="auto">
          <a:xfrm>
            <a:off x="323850" y="735358"/>
            <a:ext cx="8640763" cy="4193456"/>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000" dirty="0">
                <a:latin typeface="楷体" panose="02010609060101010101" pitchFamily="49" charset="-122"/>
                <a:ea typeface="楷体" panose="02010609060101010101" pitchFamily="49" charset="-122"/>
              </a:rPr>
              <a:t>例</a:t>
            </a: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、某施工项目招标，招标文件开始出售的时间为</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20</a:t>
            </a:r>
            <a:r>
              <a:rPr lang="zh-CN" altLang="en-US" sz="2000" dirty="0">
                <a:latin typeface="楷体" panose="02010609060101010101" pitchFamily="49" charset="-122"/>
                <a:ea typeface="楷体" panose="02010609060101010101" pitchFamily="49" charset="-122"/>
              </a:rPr>
              <a:t>日，停止出售的时间为</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日，提交投标文件的截止时间为</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25</a:t>
            </a:r>
            <a:r>
              <a:rPr lang="zh-CN" altLang="en-US" sz="2000" dirty="0">
                <a:latin typeface="楷体" panose="02010609060101010101" pitchFamily="49" charset="-122"/>
                <a:ea typeface="楷体" panose="02010609060101010101" pitchFamily="49" charset="-122"/>
              </a:rPr>
              <a:t>目，评标结束的时间为</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日，则投标有效期开始的时间为（ 　</a:t>
            </a:r>
            <a:r>
              <a:rPr lang="zh-CN" altLang="en-US" sz="2000" dirty="0" smtClean="0">
                <a:latin typeface="楷体" panose="02010609060101010101" pitchFamily="49" charset="-122"/>
                <a:ea typeface="楷体" panose="02010609060101010101" pitchFamily="49" charset="-122"/>
              </a:rPr>
              <a:t>）</a:t>
            </a:r>
            <a:endParaRPr lang="en-US" altLang="zh-CN" sz="2000" dirty="0" smtClean="0">
              <a:latin typeface="楷体" panose="02010609060101010101" pitchFamily="49" charset="-122"/>
              <a:ea typeface="楷体" panose="02010609060101010101" pitchFamily="49" charset="-122"/>
            </a:endParaRP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A</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20</a:t>
            </a:r>
            <a:r>
              <a:rPr lang="zh-CN" altLang="en-US" sz="2000" dirty="0">
                <a:latin typeface="楷体" panose="02010609060101010101" pitchFamily="49" charset="-122"/>
                <a:ea typeface="楷体" panose="02010609060101010101" pitchFamily="49" charset="-122"/>
              </a:rPr>
              <a:t>日</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B</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3</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日</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25</a:t>
            </a:r>
            <a:r>
              <a:rPr lang="zh-CN" altLang="en-US" sz="2000" dirty="0">
                <a:latin typeface="楷体" panose="02010609060101010101" pitchFamily="49" charset="-122"/>
                <a:ea typeface="楷体" panose="02010609060101010101" pitchFamily="49" charset="-122"/>
              </a:rPr>
              <a:t>日</a:t>
            </a:r>
          </a:p>
          <a:p>
            <a:pPr algn="l">
              <a:lnSpc>
                <a:spcPct val="90000"/>
              </a:lnSpc>
              <a:spcBef>
                <a:spcPct val="20000"/>
              </a:spcBef>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D</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月</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日</a:t>
            </a:r>
          </a:p>
          <a:p>
            <a:pPr algn="l">
              <a:spcBef>
                <a:spcPct val="20000"/>
              </a:spcBef>
            </a:pPr>
            <a:r>
              <a:rPr lang="zh-CN" altLang="en-US" sz="2000" dirty="0">
                <a:latin typeface="楷体" panose="02010609060101010101" pitchFamily="49" charset="-122"/>
                <a:ea typeface="楷体" panose="02010609060101010101" pitchFamily="49" charset="-122"/>
              </a:rPr>
              <a:t>例</a:t>
            </a:r>
            <a:r>
              <a:rPr lang="en-US" altLang="zh-CN" sz="2000" dirty="0">
                <a:latin typeface="楷体" panose="02010609060101010101" pitchFamily="49" charset="-122"/>
                <a:ea typeface="楷体" panose="02010609060101010101" pitchFamily="49" charset="-122"/>
              </a:rPr>
              <a:t>6</a:t>
            </a:r>
            <a:r>
              <a:rPr lang="zh-CN" altLang="en-US" sz="2000" dirty="0">
                <a:solidFill>
                  <a:srgbClr val="000000"/>
                </a:solidFill>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在项目评标委员会的成员中，无须回避的是（ 　）</a:t>
            </a:r>
            <a:r>
              <a:rPr lang="zh-CN" altLang="en-US" sz="2000" dirty="0" smtClean="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A</a:t>
            </a:r>
            <a:r>
              <a:rPr lang="zh-CN" altLang="en-US" sz="2000" dirty="0">
                <a:latin typeface="楷体" panose="02010609060101010101" pitchFamily="49" charset="-122"/>
                <a:ea typeface="楷体" panose="02010609060101010101" pitchFamily="49" charset="-122"/>
              </a:rPr>
              <a:t>．投标人主要负责人的近亲属</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B</a:t>
            </a:r>
            <a:r>
              <a:rPr lang="zh-CN" altLang="en-US" sz="2000" dirty="0">
                <a:latin typeface="楷体" panose="02010609060101010101" pitchFamily="49" charset="-122"/>
                <a:ea typeface="楷体" panose="02010609060101010101" pitchFamily="49" charset="-122"/>
              </a:rPr>
              <a:t>．项目主管部门的人员</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．项目行政监督部门的人员</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D</a:t>
            </a:r>
            <a:r>
              <a:rPr lang="zh-CN" altLang="en-US" sz="2000" dirty="0">
                <a:latin typeface="楷体" panose="02010609060101010101" pitchFamily="49" charset="-122"/>
                <a:ea typeface="楷体" panose="02010609060101010101" pitchFamily="49" charset="-122"/>
              </a:rPr>
              <a:t>．招标人代表 </a:t>
            </a:r>
          </a:p>
          <a:p>
            <a:pPr algn="l">
              <a:lnSpc>
                <a:spcPct val="90000"/>
              </a:lnSpc>
              <a:spcBef>
                <a:spcPct val="20000"/>
              </a:spcBef>
            </a:pPr>
            <a:endParaRPr lang="zh-CN" altLang="en-US" sz="2000" dirty="0">
              <a:latin typeface="黑体" panose="02010609060101010101" pitchFamily="49" charset="-122"/>
            </a:endParaRPr>
          </a:p>
        </p:txBody>
      </p:sp>
      <p:sp>
        <p:nvSpPr>
          <p:cNvPr id="3" name="KSO_Shape"/>
          <p:cNvSpPr/>
          <p:nvPr/>
        </p:nvSpPr>
        <p:spPr bwMode="auto">
          <a:xfrm>
            <a:off x="517160" y="2215672"/>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 name="KSO_Shape"/>
          <p:cNvSpPr/>
          <p:nvPr/>
        </p:nvSpPr>
        <p:spPr bwMode="auto">
          <a:xfrm>
            <a:off x="517160" y="4061336"/>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3007158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ChangeArrowheads="1"/>
          </p:cNvSpPr>
          <p:nvPr/>
        </p:nvSpPr>
        <p:spPr bwMode="auto">
          <a:xfrm>
            <a:off x="323850" y="993939"/>
            <a:ext cx="8280400" cy="2346796"/>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000" dirty="0">
                <a:latin typeface="楷体" panose="02010609060101010101" pitchFamily="49" charset="-122"/>
                <a:ea typeface="楷体" panose="02010609060101010101" pitchFamily="49" charset="-122"/>
              </a:rPr>
              <a:t>例</a:t>
            </a:r>
            <a:r>
              <a:rPr lang="en-US" altLang="zh-CN" sz="2000" dirty="0">
                <a:latin typeface="楷体" panose="02010609060101010101" pitchFamily="49" charset="-122"/>
                <a:ea typeface="楷体" panose="02010609060101010101" pitchFamily="49" charset="-122"/>
              </a:rPr>
              <a:t>7</a:t>
            </a:r>
            <a:r>
              <a:rPr lang="zh-CN" altLang="en-US" sz="2000" dirty="0">
                <a:latin typeface="楷体" panose="02010609060101010101" pitchFamily="49" charset="-122"/>
                <a:ea typeface="楷体" panose="02010609060101010101" pitchFamily="49" charset="-122"/>
              </a:rPr>
              <a:t>、某必须招标的建设项目，共有三家单位投标，其中一家未按招标文件要求提交投标保证金，则关于对投标的处理和是否重新发包，下列说法中，正确的是（ 　） </a:t>
            </a:r>
            <a:r>
              <a:rPr lang="zh-CN" altLang="en-US" sz="2000" dirty="0" smtClean="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A</a:t>
            </a:r>
            <a:r>
              <a:rPr lang="zh-CN" altLang="en-US" sz="2000" dirty="0">
                <a:latin typeface="楷体" panose="02010609060101010101" pitchFamily="49" charset="-122"/>
                <a:ea typeface="楷体" panose="02010609060101010101" pitchFamily="49" charset="-122"/>
              </a:rPr>
              <a:t>．评标委员会可以否决全部投标，招标人应当重新招标</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B</a:t>
            </a:r>
            <a:r>
              <a:rPr lang="zh-CN" altLang="en-US" sz="2000" dirty="0">
                <a:latin typeface="楷体" panose="02010609060101010101" pitchFamily="49" charset="-122"/>
                <a:ea typeface="楷体" panose="02010609060101010101" pitchFamily="49" charset="-122"/>
              </a:rPr>
              <a:t>．评标委员会可以否决全部投标，招标人可以直接发包</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C</a:t>
            </a:r>
            <a:r>
              <a:rPr lang="zh-CN" altLang="en-US" sz="2000" dirty="0">
                <a:latin typeface="楷体" panose="02010609060101010101" pitchFamily="49" charset="-122"/>
                <a:ea typeface="楷体" panose="02010609060101010101" pitchFamily="49" charset="-122"/>
              </a:rPr>
              <a:t>．评标委员会必须否决全部投标，招标人应当重新招标</a:t>
            </a:r>
            <a:br>
              <a:rPr lang="zh-CN" altLang="en-US" sz="2000" dirty="0">
                <a:latin typeface="楷体" panose="02010609060101010101" pitchFamily="49" charset="-122"/>
                <a:ea typeface="楷体" panose="02010609060101010101" pitchFamily="49" charset="-122"/>
              </a:rPr>
            </a:b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D</a:t>
            </a:r>
            <a:r>
              <a:rPr lang="zh-CN" altLang="en-US" sz="2000" dirty="0">
                <a:latin typeface="楷体" panose="02010609060101010101" pitchFamily="49" charset="-122"/>
                <a:ea typeface="楷体" panose="02010609060101010101" pitchFamily="49" charset="-122"/>
              </a:rPr>
              <a:t>．评标委员会必须否决全部投标，招标人可以直接发包</a:t>
            </a:r>
          </a:p>
          <a:p>
            <a:pPr algn="l">
              <a:lnSpc>
                <a:spcPct val="90000"/>
              </a:lnSpc>
              <a:spcBef>
                <a:spcPct val="20000"/>
              </a:spcBef>
            </a:pPr>
            <a:endParaRPr lang="zh-CN" altLang="en-US" sz="2000" dirty="0">
              <a:latin typeface="黑体" panose="02010609060101010101" pitchFamily="49" charset="-122"/>
            </a:endParaRPr>
          </a:p>
        </p:txBody>
      </p:sp>
      <p:sp>
        <p:nvSpPr>
          <p:cNvPr id="3" name="KSO_Shape"/>
          <p:cNvSpPr/>
          <p:nvPr/>
        </p:nvSpPr>
        <p:spPr bwMode="auto">
          <a:xfrm>
            <a:off x="598901" y="177395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343342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323850" y="646885"/>
            <a:ext cx="8640763" cy="449661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100" dirty="0">
                <a:latin typeface="楷体" panose="02010609060101010101" pitchFamily="49" charset="-122"/>
                <a:ea typeface="楷体" panose="02010609060101010101" pitchFamily="49" charset="-122"/>
              </a:rPr>
              <a:t>例8 某建设项目招标，采用经评审的最低投标价法评标，经评审的投标价格最低的投标人报价</a:t>
            </a:r>
            <a:r>
              <a:rPr lang="en-US" altLang="zh-CN" sz="2100" dirty="0">
                <a:latin typeface="楷体" panose="02010609060101010101" pitchFamily="49" charset="-122"/>
                <a:ea typeface="楷体" panose="02010609060101010101" pitchFamily="49" charset="-122"/>
              </a:rPr>
              <a:t>1020</a:t>
            </a:r>
            <a:r>
              <a:rPr lang="zh-CN" altLang="en-US" sz="2100" dirty="0">
                <a:latin typeface="楷体" panose="02010609060101010101" pitchFamily="49" charset="-122"/>
                <a:ea typeface="楷体" panose="02010609060101010101" pitchFamily="49" charset="-122"/>
              </a:rPr>
              <a:t>万元，评标价</a:t>
            </a:r>
            <a:r>
              <a:rPr lang="en-US" altLang="zh-CN" sz="2100" dirty="0">
                <a:latin typeface="楷体" panose="02010609060101010101" pitchFamily="49" charset="-122"/>
                <a:ea typeface="楷体" panose="02010609060101010101" pitchFamily="49" charset="-122"/>
              </a:rPr>
              <a:t>1010</a:t>
            </a:r>
            <a:r>
              <a:rPr lang="zh-CN" altLang="en-US" sz="2100" dirty="0">
                <a:latin typeface="楷体" panose="02010609060101010101" pitchFamily="49" charset="-122"/>
                <a:ea typeface="楷体" panose="02010609060101010101" pitchFamily="49" charset="-122"/>
              </a:rPr>
              <a:t>万元。评标结束后，该投标人向招标人表示，可以再降低报价，报</a:t>
            </a:r>
            <a:r>
              <a:rPr lang="en-US" altLang="zh-CN" sz="2100" dirty="0">
                <a:latin typeface="楷体" panose="02010609060101010101" pitchFamily="49" charset="-122"/>
                <a:ea typeface="楷体" panose="02010609060101010101" pitchFamily="49" charset="-122"/>
              </a:rPr>
              <a:t>1000</a:t>
            </a:r>
            <a:r>
              <a:rPr lang="zh-CN" altLang="en-US" sz="2100" dirty="0">
                <a:latin typeface="楷体" panose="02010609060101010101" pitchFamily="49" charset="-122"/>
                <a:ea typeface="楷体" panose="02010609060101010101" pitchFamily="49" charset="-122"/>
              </a:rPr>
              <a:t>万元，与此对应的评标价为</a:t>
            </a:r>
            <a:r>
              <a:rPr lang="en-US" altLang="zh-CN" sz="2100" dirty="0">
                <a:latin typeface="楷体" panose="02010609060101010101" pitchFamily="49" charset="-122"/>
                <a:ea typeface="楷体" panose="02010609060101010101" pitchFamily="49" charset="-122"/>
              </a:rPr>
              <a:t>990</a:t>
            </a:r>
            <a:r>
              <a:rPr lang="zh-CN" altLang="en-US" sz="2100" dirty="0">
                <a:latin typeface="楷体" panose="02010609060101010101" pitchFamily="49" charset="-122"/>
                <a:ea typeface="楷体" panose="02010609060101010101" pitchFamily="49" charset="-122"/>
              </a:rPr>
              <a:t>万元，则双方订立的合同价应为（ 　）</a:t>
            </a:r>
            <a:r>
              <a:rPr lang="zh-CN" altLang="en-US" sz="2100" dirty="0" smtClean="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
            </a:r>
            <a:br>
              <a:rPr lang="zh-CN" altLang="en-US"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1020</a:t>
            </a:r>
            <a:r>
              <a:rPr lang="zh-CN" altLang="en-US" sz="2100" dirty="0">
                <a:latin typeface="楷体" panose="02010609060101010101" pitchFamily="49" charset="-122"/>
                <a:ea typeface="楷体" panose="02010609060101010101" pitchFamily="49" charset="-122"/>
              </a:rPr>
              <a:t>万元</a:t>
            </a:r>
            <a:br>
              <a:rPr lang="zh-CN" altLang="en-US"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1010</a:t>
            </a:r>
            <a:r>
              <a:rPr lang="zh-CN" altLang="en-US" sz="2100" dirty="0">
                <a:latin typeface="楷体" panose="02010609060101010101" pitchFamily="49" charset="-122"/>
                <a:ea typeface="楷体" panose="02010609060101010101" pitchFamily="49" charset="-122"/>
              </a:rPr>
              <a:t>万元</a:t>
            </a:r>
            <a:br>
              <a:rPr lang="zh-CN" altLang="en-US"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C</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1000</a:t>
            </a:r>
            <a:r>
              <a:rPr lang="zh-CN" altLang="en-US" sz="2100" dirty="0">
                <a:latin typeface="楷体" panose="02010609060101010101" pitchFamily="49" charset="-122"/>
                <a:ea typeface="楷体" panose="02010609060101010101" pitchFamily="49" charset="-122"/>
              </a:rPr>
              <a:t>万元</a:t>
            </a:r>
            <a:br>
              <a:rPr lang="zh-CN" altLang="en-US"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990</a:t>
            </a:r>
            <a:r>
              <a:rPr lang="zh-CN" altLang="en-US" sz="2100" dirty="0">
                <a:latin typeface="楷体" panose="02010609060101010101" pitchFamily="49" charset="-122"/>
                <a:ea typeface="楷体" panose="02010609060101010101" pitchFamily="49" charset="-122"/>
              </a:rPr>
              <a:t>万元</a:t>
            </a:r>
          </a:p>
          <a:p>
            <a:pPr algn="l">
              <a:lnSpc>
                <a:spcPct val="90000"/>
              </a:lnSpc>
              <a:spcBef>
                <a:spcPct val="20000"/>
              </a:spcBef>
            </a:pPr>
            <a:r>
              <a:rPr lang="zh-CN" altLang="en-US" sz="2100" dirty="0">
                <a:latin typeface="楷体" panose="02010609060101010101" pitchFamily="49" charset="-122"/>
                <a:ea typeface="楷体" panose="02010609060101010101" pitchFamily="49" charset="-122"/>
              </a:rPr>
              <a:t>例</a:t>
            </a:r>
            <a:r>
              <a:rPr lang="en-US" altLang="zh-CN" sz="2100" dirty="0">
                <a:latin typeface="楷体" panose="02010609060101010101" pitchFamily="49" charset="-122"/>
                <a:ea typeface="楷体" panose="02010609060101010101" pitchFamily="49" charset="-122"/>
              </a:rPr>
              <a:t>9</a:t>
            </a:r>
            <a:r>
              <a:rPr lang="en-US" altLang="zh-CN" sz="2100" dirty="0">
                <a:latin typeface="楷体" panose="02010609060101010101" pitchFamily="49" charset="-122"/>
                <a:ea typeface="楷体" panose="02010609060101010101" pitchFamily="49" charset="-122"/>
                <a:cs typeface="宋体" panose="02010600030101010101" pitchFamily="2" charset="-122"/>
              </a:rPr>
              <a:t>.</a:t>
            </a:r>
            <a:r>
              <a:rPr lang="zh-CN" altLang="en-US" sz="2100" dirty="0">
                <a:latin typeface="楷体" panose="02010609060101010101" pitchFamily="49" charset="-122"/>
                <a:ea typeface="楷体" panose="02010609060101010101" pitchFamily="49" charset="-122"/>
                <a:cs typeface="宋体" panose="02010600030101010101" pitchFamily="2" charset="-122"/>
              </a:rPr>
              <a:t>根据</a:t>
            </a:r>
            <a:r>
              <a:rPr lang="en-US" altLang="zh-CN" sz="2100" dirty="0">
                <a:latin typeface="楷体" panose="02010609060101010101" pitchFamily="49" charset="-122"/>
                <a:ea typeface="楷体" panose="02010609060101010101" pitchFamily="49" charset="-122"/>
                <a:cs typeface="宋体" panose="02010600030101010101" pitchFamily="2" charset="-122"/>
              </a:rPr>
              <a:t>《</a:t>
            </a:r>
            <a:r>
              <a:rPr lang="zh-CN" altLang="en-US" sz="2100" dirty="0">
                <a:latin typeface="楷体" panose="02010609060101010101" pitchFamily="49" charset="-122"/>
                <a:ea typeface="楷体" panose="02010609060101010101" pitchFamily="49" charset="-122"/>
                <a:cs typeface="宋体" panose="02010600030101010101" pitchFamily="2" charset="-122"/>
              </a:rPr>
              <a:t>招标投标法</a:t>
            </a:r>
            <a:r>
              <a:rPr lang="en-US" altLang="zh-CN" sz="2100" dirty="0">
                <a:latin typeface="楷体" panose="02010609060101010101" pitchFamily="49" charset="-122"/>
                <a:ea typeface="楷体" panose="02010609060101010101" pitchFamily="49" charset="-122"/>
                <a:cs typeface="宋体" panose="02010600030101010101" pitchFamily="2" charset="-122"/>
              </a:rPr>
              <a:t>》</a:t>
            </a:r>
            <a:r>
              <a:rPr lang="zh-CN" altLang="en-US" sz="2100" dirty="0">
                <a:latin typeface="楷体" panose="02010609060101010101" pitchFamily="49" charset="-122"/>
                <a:ea typeface="楷体" panose="02010609060101010101" pitchFamily="49" charset="-122"/>
                <a:cs typeface="宋体" panose="02010600030101010101" pitchFamily="2" charset="-122"/>
              </a:rPr>
              <a:t>，招标人对已发出的招标文件进行修改的，应当在招标文件要求提交投标文件截止时间至少（　</a:t>
            </a:r>
            <a:r>
              <a:rPr lang="zh-CN" altLang="en-US" sz="2100" dirty="0">
                <a:latin typeface="楷体" panose="02010609060101010101" pitchFamily="49" charset="-122"/>
                <a:ea typeface="楷体" panose="02010609060101010101" pitchFamily="49" charset="-122"/>
              </a:rPr>
              <a:t> ）日前，通知所有招标文件收受人</a:t>
            </a:r>
            <a:r>
              <a:rPr lang="zh-CN" altLang="en-US" sz="2100" dirty="0" smtClean="0">
                <a:latin typeface="楷体" panose="02010609060101010101" pitchFamily="49" charset="-122"/>
                <a:ea typeface="楷体" panose="02010609060101010101" pitchFamily="49" charset="-122"/>
              </a:rPr>
              <a:t>。</a:t>
            </a:r>
            <a:r>
              <a:rPr lang="zh-CN" altLang="en-US" sz="1100" dirty="0">
                <a:latin typeface="楷体" panose="02010609060101010101" pitchFamily="49" charset="-122"/>
                <a:ea typeface="楷体" panose="02010609060101010101" pitchFamily="49" charset="-122"/>
              </a:rPr>
              <a:t/>
            </a:r>
            <a:br>
              <a:rPr lang="zh-CN" altLang="en-US" sz="1100" dirty="0">
                <a:latin typeface="楷体" panose="02010609060101010101" pitchFamily="49" charset="-122"/>
                <a:ea typeface="楷体" panose="02010609060101010101" pitchFamily="49" charset="-122"/>
              </a:rPr>
            </a:br>
            <a:r>
              <a:rPr lang="zh-CN" altLang="en-US" sz="1100" dirty="0">
                <a:latin typeface="楷体" panose="02010609060101010101" pitchFamily="49" charset="-122"/>
                <a:ea typeface="楷体" panose="02010609060101010101" pitchFamily="49" charset="-122"/>
              </a:rPr>
              <a:t>　</a:t>
            </a: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15</a:t>
            </a:r>
            <a:r>
              <a:rPr lang="en-US" altLang="zh-CN" sz="1100" dirty="0">
                <a:latin typeface="楷体" panose="02010609060101010101" pitchFamily="49" charset="-122"/>
                <a:ea typeface="楷体" panose="02010609060101010101" pitchFamily="49" charset="-122"/>
              </a:rPr>
              <a:t/>
            </a:r>
            <a:br>
              <a:rPr lang="en-US" altLang="zh-CN" sz="1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20</a:t>
            </a:r>
            <a:br>
              <a:rPr lang="en-US" altLang="zh-CN"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C</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30</a:t>
            </a:r>
            <a:br>
              <a:rPr lang="en-US" altLang="zh-CN" sz="2100" dirty="0">
                <a:latin typeface="楷体" panose="02010609060101010101" pitchFamily="49" charset="-122"/>
                <a:ea typeface="楷体" panose="02010609060101010101" pitchFamily="49" charset="-122"/>
              </a:rPr>
            </a:b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60</a:t>
            </a:r>
            <a:endParaRPr lang="zh-CN" altLang="en-US" sz="2100" dirty="0">
              <a:latin typeface="楷体" panose="02010609060101010101" pitchFamily="49" charset="-122"/>
              <a:ea typeface="楷体" panose="02010609060101010101" pitchFamily="49" charset="-122"/>
            </a:endParaRPr>
          </a:p>
        </p:txBody>
      </p:sp>
      <p:sp>
        <p:nvSpPr>
          <p:cNvPr id="3" name="KSO_Shape"/>
          <p:cNvSpPr/>
          <p:nvPr/>
        </p:nvSpPr>
        <p:spPr bwMode="auto">
          <a:xfrm>
            <a:off x="598901" y="177395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 name="KSO_Shape"/>
          <p:cNvSpPr/>
          <p:nvPr/>
        </p:nvSpPr>
        <p:spPr bwMode="auto">
          <a:xfrm>
            <a:off x="598901" y="3799497"/>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347911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ChangeArrowheads="1"/>
          </p:cNvSpPr>
          <p:nvPr/>
        </p:nvSpPr>
        <p:spPr bwMode="auto">
          <a:xfrm>
            <a:off x="211425" y="881512"/>
            <a:ext cx="8640763" cy="3134705"/>
          </a:xfrm>
          <a:prstGeom prst="rect">
            <a:avLst/>
          </a:prstGeom>
          <a:noFill/>
          <a:ln>
            <a:noFill/>
          </a:ln>
          <a:effectLst/>
          <a:extLst>
            <a:ext uri="{909E8E84-426E-40DD-AFC4-6F175D3DCCD1}">
              <a14:hiddenFill xmlns:a14="http://schemas.microsoft.com/office/drawing/2010/main">
                <a:solidFill>
                  <a:srgbClr val="000099"/>
                </a:solidFill>
              </a14:hiddenFill>
            </a:ext>
            <a:ext uri="{91240B29-F687-4F45-9708-019B960494DF}">
              <a14:hiddenLine xmlns:a14="http://schemas.microsoft.com/office/drawing/2010/main" w="9525">
                <a:solidFill>
                  <a:srgbClr val="F8F8F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l">
              <a:lnSpc>
                <a:spcPct val="90000"/>
              </a:lnSpc>
              <a:spcBef>
                <a:spcPct val="20000"/>
              </a:spcBef>
            </a:pPr>
            <a:r>
              <a:rPr lang="zh-CN" altLang="en-US" sz="2400" dirty="0">
                <a:latin typeface="楷体" panose="02010609060101010101" pitchFamily="49" charset="-122"/>
                <a:ea typeface="楷体" panose="02010609060101010101" pitchFamily="49" charset="-122"/>
              </a:rPr>
              <a:t>例</a:t>
            </a:r>
            <a:r>
              <a:rPr lang="en-US" altLang="zh-CN" sz="2400" dirty="0">
                <a:latin typeface="楷体" panose="02010609060101010101" pitchFamily="49" charset="-122"/>
                <a:ea typeface="楷体" panose="02010609060101010101" pitchFamily="49" charset="-122"/>
              </a:rPr>
              <a:t>10 </a:t>
            </a:r>
          </a:p>
          <a:p>
            <a:pPr algn="l">
              <a:lnSpc>
                <a:spcPct val="90000"/>
              </a:lnSpc>
              <a:spcBef>
                <a:spcPct val="20000"/>
              </a:spcBef>
            </a:pPr>
            <a:r>
              <a:rPr lang="zh-CN" altLang="en-US" sz="2400" dirty="0">
                <a:latin typeface="楷体" panose="02010609060101010101" pitchFamily="49" charset="-122"/>
                <a:ea typeface="楷体" panose="02010609060101010101" pitchFamily="49" charset="-122"/>
              </a:rPr>
              <a:t>   某投标人在提交投标文件时，挟带了一封修改投标报价的函件，但开标时该函件没有当众拆封宣读，只宣读了修改前的报价单上填报的投标价格，该投标人当时没有异议。这份修改投标报价的函件应视为（ ）。 </a:t>
            </a:r>
            <a:br>
              <a:rPr lang="zh-CN" altLang="en-US" sz="2400" dirty="0">
                <a:latin typeface="楷体" panose="02010609060101010101" pitchFamily="49" charset="-122"/>
                <a:ea typeface="楷体" panose="02010609060101010101" pitchFamily="49" charset="-122"/>
              </a:rPr>
            </a:b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A</a:t>
            </a:r>
            <a:r>
              <a:rPr lang="zh-CN" altLang="en-US" sz="2400" dirty="0">
                <a:latin typeface="楷体" panose="02010609060101010101" pitchFamily="49" charset="-122"/>
                <a:ea typeface="楷体" panose="02010609060101010101" pitchFamily="49" charset="-122"/>
              </a:rPr>
              <a:t>．有效 </a:t>
            </a:r>
            <a:br>
              <a:rPr lang="zh-CN" altLang="en-US" sz="2400" dirty="0">
                <a:latin typeface="楷体" panose="02010609060101010101" pitchFamily="49" charset="-122"/>
                <a:ea typeface="楷体" panose="02010609060101010101" pitchFamily="49" charset="-122"/>
              </a:rPr>
            </a:b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B</a:t>
            </a:r>
            <a:r>
              <a:rPr lang="zh-CN" altLang="en-US" sz="2400" dirty="0">
                <a:latin typeface="楷体" panose="02010609060101010101" pitchFamily="49" charset="-122"/>
                <a:ea typeface="楷体" panose="02010609060101010101" pitchFamily="49" charset="-122"/>
              </a:rPr>
              <a:t>．无效 </a:t>
            </a:r>
            <a:br>
              <a:rPr lang="zh-CN" altLang="en-US" sz="2400" dirty="0">
                <a:latin typeface="楷体" panose="02010609060101010101" pitchFamily="49" charset="-122"/>
                <a:ea typeface="楷体" panose="02010609060101010101" pitchFamily="49" charset="-122"/>
              </a:rPr>
            </a:b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C</a:t>
            </a:r>
            <a:r>
              <a:rPr lang="zh-CN" altLang="en-US" sz="2400" dirty="0">
                <a:latin typeface="楷体" panose="02010609060101010101" pitchFamily="49" charset="-122"/>
                <a:ea typeface="楷体" panose="02010609060101010101" pitchFamily="49" charset="-122"/>
              </a:rPr>
              <a:t>．经澄清说明后有效 </a:t>
            </a:r>
            <a:br>
              <a:rPr lang="zh-CN" altLang="en-US" sz="2400" dirty="0">
                <a:latin typeface="楷体" panose="02010609060101010101" pitchFamily="49" charset="-122"/>
                <a:ea typeface="楷体" panose="02010609060101010101" pitchFamily="49" charset="-122"/>
              </a:rPr>
            </a:b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D</a:t>
            </a:r>
            <a:r>
              <a:rPr lang="zh-CN" altLang="en-US" sz="2400" dirty="0">
                <a:latin typeface="楷体" panose="02010609060101010101" pitchFamily="49" charset="-122"/>
                <a:ea typeface="楷体" panose="02010609060101010101" pitchFamily="49" charset="-122"/>
              </a:rPr>
              <a:t>．在招标人同意接受的情况下有效</a:t>
            </a:r>
          </a:p>
        </p:txBody>
      </p:sp>
      <p:sp>
        <p:nvSpPr>
          <p:cNvPr id="3" name="KSO_Shape"/>
          <p:cNvSpPr/>
          <p:nvPr/>
        </p:nvSpPr>
        <p:spPr bwMode="auto">
          <a:xfrm>
            <a:off x="273725" y="3237366"/>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3805000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3687" y="691123"/>
            <a:ext cx="8787985" cy="3624069"/>
          </a:xfrm>
          <a:prstGeom prst="rect">
            <a:avLst/>
          </a:prstGeom>
        </p:spPr>
        <p:txBody>
          <a:bodyPr wrap="square" lIns="68580" tIns="34290" rIns="68580" bIns="34290">
            <a:spAutoFit/>
          </a:bodyPr>
          <a:lstStyle/>
          <a:p>
            <a:r>
              <a:rPr lang="en-US" altLang="zh-CN" sz="2100" dirty="0">
                <a:latin typeface="楷体" panose="02010609060101010101" pitchFamily="49" charset="-122"/>
                <a:ea typeface="楷体" panose="02010609060101010101" pitchFamily="49" charset="-122"/>
              </a:rPr>
              <a:t>1</a:t>
            </a:r>
            <a:r>
              <a:rPr lang="zh-CN" altLang="en-US" sz="2100" dirty="0">
                <a:latin typeface="楷体" panose="02010609060101010101" pitchFamily="49" charset="-122"/>
                <a:ea typeface="楷体" panose="02010609060101010101" pitchFamily="49" charset="-122"/>
              </a:rPr>
              <a:t>、采用邀请招标方式选择施工承包商时，业主在招标阶段的工作包括</a:t>
            </a:r>
            <a:r>
              <a:rPr lang="en-US" altLang="zh-CN" sz="2100" dirty="0">
                <a:latin typeface="楷体" panose="02010609060101010101" pitchFamily="49" charset="-122"/>
                <a:ea typeface="楷体" panose="02010609060101010101" pitchFamily="49" charset="-122"/>
              </a:rPr>
              <a:t>(  )</a:t>
            </a:r>
            <a:r>
              <a:rPr lang="zh-CN" altLang="en-US" sz="2100" dirty="0">
                <a:latin typeface="楷体" panose="02010609060101010101" pitchFamily="49" charset="-122"/>
                <a:ea typeface="楷体" panose="02010609060101010101" pitchFamily="49" charset="-122"/>
              </a:rPr>
              <a:t>。</a:t>
            </a:r>
          </a:p>
          <a:p>
            <a:r>
              <a:rPr lang="en-US" altLang="zh-CN" sz="2100" dirty="0">
                <a:latin typeface="楷体" panose="02010609060101010101" pitchFamily="49" charset="-122"/>
                <a:ea typeface="楷体" panose="02010609060101010101" pitchFamily="49" charset="-122"/>
              </a:rPr>
              <a:t>   A</a:t>
            </a:r>
            <a:r>
              <a:rPr lang="zh-CN" altLang="en-US" sz="2100" dirty="0">
                <a:latin typeface="楷体" panose="02010609060101010101" pitchFamily="49" charset="-122"/>
                <a:ea typeface="楷体" panose="02010609060101010101" pitchFamily="49" charset="-122"/>
              </a:rPr>
              <a:t>．发布招标广告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．发出投标邀请函</a:t>
            </a:r>
          </a:p>
          <a:p>
            <a:r>
              <a:rPr lang="en-US" altLang="zh-CN" sz="2100" dirty="0">
                <a:latin typeface="楷体" panose="02010609060101010101" pitchFamily="49" charset="-122"/>
                <a:ea typeface="楷体" panose="02010609060101010101" pitchFamily="49" charset="-122"/>
              </a:rPr>
              <a:t>   C</a:t>
            </a:r>
            <a:r>
              <a:rPr lang="zh-CN" altLang="en-US" sz="2100" dirty="0">
                <a:latin typeface="楷体" panose="02010609060101010101" pitchFamily="49" charset="-122"/>
                <a:ea typeface="楷体" panose="02010609060101010101" pitchFamily="49" charset="-122"/>
              </a:rPr>
              <a:t>．进行资格预审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．组织现场考察</a:t>
            </a:r>
          </a:p>
          <a:p>
            <a:r>
              <a:rPr lang="en-US" altLang="zh-CN" sz="2100" dirty="0">
                <a:latin typeface="楷体" panose="02010609060101010101" pitchFamily="49" charset="-122"/>
                <a:ea typeface="楷体" panose="02010609060101010101" pitchFamily="49" charset="-122"/>
              </a:rPr>
              <a:t>   E</a:t>
            </a:r>
            <a:r>
              <a:rPr lang="zh-CN" altLang="en-US" sz="2100" dirty="0">
                <a:latin typeface="楷体" panose="02010609060101010101" pitchFamily="49" charset="-122"/>
                <a:ea typeface="楷体" panose="02010609060101010101" pitchFamily="49" charset="-122"/>
              </a:rPr>
              <a:t>．召开标前答疑会</a:t>
            </a:r>
            <a:endParaRPr lang="en-US" altLang="zh-CN" sz="2100" dirty="0">
              <a:latin typeface="楷体" panose="02010609060101010101" pitchFamily="49" charset="-122"/>
              <a:ea typeface="楷体" panose="02010609060101010101" pitchFamily="49" charset="-122"/>
            </a:endParaRPr>
          </a:p>
          <a:p>
            <a:endParaRPr lang="en-US" altLang="zh-CN" sz="2100" dirty="0">
              <a:latin typeface="楷体" panose="02010609060101010101" pitchFamily="49" charset="-122"/>
              <a:ea typeface="楷体" panose="02010609060101010101" pitchFamily="49" charset="-122"/>
            </a:endParaRPr>
          </a:p>
          <a:p>
            <a:r>
              <a:rPr lang="en-US" altLang="zh-CN" sz="2100" dirty="0">
                <a:latin typeface="楷体" panose="02010609060101010101" pitchFamily="49" charset="-122"/>
                <a:ea typeface="楷体" panose="02010609060101010101" pitchFamily="49" charset="-122"/>
              </a:rPr>
              <a:t>2</a:t>
            </a:r>
            <a:r>
              <a:rPr lang="zh-CN" altLang="en-US" sz="2100" dirty="0">
                <a:latin typeface="楷体" panose="02010609060101010101" pitchFamily="49" charset="-122"/>
                <a:ea typeface="楷体" panose="02010609060101010101" pitchFamily="49" charset="-122"/>
              </a:rPr>
              <a:t>、进行施工招标应满足的条件包括</a:t>
            </a:r>
            <a:r>
              <a:rPr lang="en-US" altLang="zh-CN" sz="2100" dirty="0">
                <a:latin typeface="楷体" panose="02010609060101010101" pitchFamily="49" charset="-122"/>
                <a:ea typeface="楷体" panose="02010609060101010101" pitchFamily="49" charset="-122"/>
              </a:rPr>
              <a:t>(   )</a:t>
            </a:r>
            <a:r>
              <a:rPr lang="zh-CN" altLang="en-US" sz="2100" dirty="0">
                <a:latin typeface="楷体" panose="02010609060101010101" pitchFamily="49" charset="-122"/>
                <a:ea typeface="楷体" panose="02010609060101010101" pitchFamily="49" charset="-122"/>
              </a:rPr>
              <a:t>。</a:t>
            </a:r>
          </a:p>
          <a:p>
            <a:r>
              <a:rPr lang="en-US" altLang="zh-CN" sz="2100" dirty="0">
                <a:latin typeface="楷体" panose="02010609060101010101" pitchFamily="49" charset="-122"/>
                <a:ea typeface="楷体" panose="02010609060101010101" pitchFamily="49" charset="-122"/>
              </a:rPr>
              <a:t>   A</a:t>
            </a:r>
            <a:r>
              <a:rPr lang="zh-CN" altLang="en-US" sz="2100" dirty="0">
                <a:latin typeface="楷体" panose="02010609060101010101" pitchFamily="49" charset="-122"/>
                <a:ea typeface="楷体" panose="02010609060101010101" pitchFamily="49" charset="-122"/>
              </a:rPr>
              <a:t>．概算已批准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．有满足施工需要的施工图纸</a:t>
            </a:r>
          </a:p>
          <a:p>
            <a:r>
              <a:rPr lang="en-US" altLang="zh-CN" sz="2100" dirty="0">
                <a:latin typeface="楷体" panose="02010609060101010101" pitchFamily="49" charset="-122"/>
                <a:ea typeface="楷体" panose="02010609060101010101" pitchFamily="49" charset="-122"/>
              </a:rPr>
              <a:t>   C</a:t>
            </a:r>
            <a:r>
              <a:rPr lang="zh-CN" altLang="en-US" sz="2100" dirty="0">
                <a:latin typeface="楷体" panose="02010609060101010101" pitchFamily="49" charset="-122"/>
                <a:ea typeface="楷体" panose="02010609060101010101" pitchFamily="49" charset="-122"/>
              </a:rPr>
              <a:t>．已选择了监理单位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．建设资金来源已落实 </a:t>
            </a:r>
            <a:endParaRPr lang="en-US" altLang="zh-CN" sz="2100" dirty="0">
              <a:latin typeface="楷体" panose="02010609060101010101" pitchFamily="49" charset="-122"/>
              <a:ea typeface="楷体" panose="02010609060101010101" pitchFamily="49" charset="-122"/>
            </a:endParaRPr>
          </a:p>
          <a:p>
            <a:r>
              <a:rPr lang="en-US" altLang="zh-CN" sz="2100" dirty="0">
                <a:latin typeface="楷体" panose="02010609060101010101" pitchFamily="49" charset="-122"/>
                <a:ea typeface="楷体" panose="02010609060101010101" pitchFamily="49" charset="-122"/>
              </a:rPr>
              <a:t>   E</a:t>
            </a:r>
            <a:r>
              <a:rPr lang="zh-CN" altLang="en-US" sz="2100" dirty="0">
                <a:latin typeface="楷体" panose="02010609060101010101" pitchFamily="49" charset="-122"/>
                <a:ea typeface="楷体" panose="02010609060101010101" pitchFamily="49" charset="-122"/>
              </a:rPr>
              <a:t>．已有建筑许可证</a:t>
            </a:r>
          </a:p>
          <a:p>
            <a:endParaRPr lang="zh-CN" altLang="en-US" sz="2100" dirty="0">
              <a:latin typeface="楷体" panose="02010609060101010101" pitchFamily="49" charset="-122"/>
              <a:ea typeface="楷体" panose="02010609060101010101" pitchFamily="49" charset="-122"/>
            </a:endParaRPr>
          </a:p>
        </p:txBody>
      </p:sp>
      <p:sp>
        <p:nvSpPr>
          <p:cNvPr id="5" name="KSO_Shape"/>
          <p:cNvSpPr/>
          <p:nvPr/>
        </p:nvSpPr>
        <p:spPr bwMode="auto">
          <a:xfrm>
            <a:off x="2915741" y="136668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6" name="KSO_Shape"/>
          <p:cNvSpPr/>
          <p:nvPr/>
        </p:nvSpPr>
        <p:spPr bwMode="auto">
          <a:xfrm>
            <a:off x="2915741" y="170064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7" name="KSO_Shape"/>
          <p:cNvSpPr/>
          <p:nvPr/>
        </p:nvSpPr>
        <p:spPr bwMode="auto">
          <a:xfrm>
            <a:off x="273725" y="1989630"/>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8" name="KSO_Shape"/>
          <p:cNvSpPr/>
          <p:nvPr/>
        </p:nvSpPr>
        <p:spPr bwMode="auto">
          <a:xfrm>
            <a:off x="258185" y="292464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9" name="KSO_Shape"/>
          <p:cNvSpPr/>
          <p:nvPr/>
        </p:nvSpPr>
        <p:spPr bwMode="auto">
          <a:xfrm>
            <a:off x="6886261" y="2926200"/>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0" name="KSO_Shape"/>
          <p:cNvSpPr/>
          <p:nvPr/>
        </p:nvSpPr>
        <p:spPr bwMode="auto">
          <a:xfrm>
            <a:off x="6881964" y="3258601"/>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1" name="KSO_Shape"/>
          <p:cNvSpPr/>
          <p:nvPr/>
        </p:nvSpPr>
        <p:spPr bwMode="auto">
          <a:xfrm>
            <a:off x="273725" y="3571633"/>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436542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1125" y="697462"/>
            <a:ext cx="8679305" cy="3762569"/>
          </a:xfrm>
          <a:prstGeom prst="rect">
            <a:avLst/>
          </a:prstGeom>
        </p:spPr>
        <p:txBody>
          <a:bodyPr wrap="square" lIns="68580" tIns="34290" rIns="68580" bIns="34290">
            <a:spAutoFit/>
          </a:bodyPr>
          <a:lstStyle/>
          <a:p>
            <a:r>
              <a:rPr lang="en-US" altLang="zh-CN" sz="2400" dirty="0">
                <a:latin typeface="楷体" panose="02010609060101010101" pitchFamily="49" charset="-122"/>
                <a:ea typeface="楷体" panose="02010609060101010101" pitchFamily="49" charset="-122"/>
              </a:rPr>
              <a:t>3</a:t>
            </a:r>
            <a:r>
              <a:rPr lang="zh-CN" altLang="en-US" sz="2400" dirty="0">
                <a:latin typeface="楷体" panose="02010609060101010101" pitchFamily="49" charset="-122"/>
                <a:ea typeface="楷体" panose="02010609060101010101" pitchFamily="49" charset="-122"/>
              </a:rPr>
              <a:t>、下列关于评标委员会的叙述符合</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招标投标法</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有关规定的有（  ）。</a:t>
            </a:r>
          </a:p>
          <a:p>
            <a:r>
              <a:rPr lang="en-US" altLang="zh-CN" sz="2400" dirty="0">
                <a:latin typeface="楷体" panose="02010609060101010101" pitchFamily="49" charset="-122"/>
                <a:ea typeface="楷体" panose="02010609060101010101" pitchFamily="49" charset="-122"/>
              </a:rPr>
              <a:t>   A.</a:t>
            </a:r>
            <a:r>
              <a:rPr lang="zh-CN" altLang="en-US" sz="2400" dirty="0">
                <a:latin typeface="楷体" panose="02010609060101010101" pitchFamily="49" charset="-122"/>
                <a:ea typeface="楷体" panose="02010609060101010101" pitchFamily="49" charset="-122"/>
              </a:rPr>
              <a:t>评标由招标人依法组建的评标委员会负责</a:t>
            </a:r>
          </a:p>
          <a:p>
            <a:r>
              <a:rPr lang="en-US" altLang="zh-CN" sz="2400" dirty="0">
                <a:latin typeface="楷体" panose="02010609060101010101" pitchFamily="49" charset="-122"/>
                <a:ea typeface="楷体" panose="02010609060101010101" pitchFamily="49" charset="-122"/>
              </a:rPr>
              <a:t>   B.</a:t>
            </a:r>
            <a:r>
              <a:rPr lang="zh-CN" altLang="en-US" sz="2400" dirty="0">
                <a:latin typeface="楷体" panose="02010609060101010101" pitchFamily="49" charset="-122"/>
                <a:ea typeface="楷体" panose="02010609060101010101" pitchFamily="49" charset="-122"/>
              </a:rPr>
              <a:t>评标委员会由招标人的代表和有关技术、经济等方面的专家组成，成员人数为五人以上单数</a:t>
            </a:r>
          </a:p>
          <a:p>
            <a:r>
              <a:rPr lang="en-US" altLang="zh-CN" sz="2400" dirty="0">
                <a:latin typeface="楷体" panose="02010609060101010101" pitchFamily="49" charset="-122"/>
                <a:ea typeface="楷体" panose="02010609060101010101" pitchFamily="49" charset="-122"/>
              </a:rPr>
              <a:t>   C.</a:t>
            </a:r>
            <a:r>
              <a:rPr lang="zh-CN" altLang="en-US" sz="2400" dirty="0">
                <a:latin typeface="楷体" panose="02010609060101010101" pitchFamily="49" charset="-122"/>
                <a:ea typeface="楷体" panose="02010609060101010101" pitchFamily="49" charset="-122"/>
              </a:rPr>
              <a:t>评标委员会由招标人的代表和有关技术、经济等方面的专家组成，其中技术、经济等方面的专家不得少于成员总数的二分之一</a:t>
            </a:r>
          </a:p>
          <a:p>
            <a:r>
              <a:rPr lang="en-US" altLang="zh-CN" sz="2400" dirty="0">
                <a:latin typeface="楷体" panose="02010609060101010101" pitchFamily="49" charset="-122"/>
                <a:ea typeface="楷体" panose="02010609060101010101" pitchFamily="49" charset="-122"/>
              </a:rPr>
              <a:t>   D.</a:t>
            </a:r>
            <a:r>
              <a:rPr lang="zh-CN" altLang="en-US" sz="2400" dirty="0">
                <a:latin typeface="楷体" panose="02010609060101010101" pitchFamily="49" charset="-122"/>
                <a:ea typeface="楷体" panose="02010609060101010101" pitchFamily="49" charset="-122"/>
              </a:rPr>
              <a:t>与投标人有利害关系的人不得进入相关项目的评标委员会</a:t>
            </a:r>
          </a:p>
          <a:p>
            <a:r>
              <a:rPr lang="en-US" altLang="zh-CN" sz="2400" dirty="0">
                <a:latin typeface="楷体" panose="02010609060101010101" pitchFamily="49" charset="-122"/>
                <a:ea typeface="楷体" panose="02010609060101010101" pitchFamily="49" charset="-122"/>
              </a:rPr>
              <a:t>   E.</a:t>
            </a:r>
            <a:r>
              <a:rPr lang="zh-CN" altLang="en-US" sz="2400" dirty="0">
                <a:latin typeface="楷体" panose="02010609060101010101" pitchFamily="49" charset="-122"/>
                <a:ea typeface="楷体" panose="02010609060101010101" pitchFamily="49" charset="-122"/>
              </a:rPr>
              <a:t>评标委员会成员的名单在中标结果确定前应当保密</a:t>
            </a:r>
          </a:p>
        </p:txBody>
      </p:sp>
      <p:sp>
        <p:nvSpPr>
          <p:cNvPr id="5" name="KSO_Shape"/>
          <p:cNvSpPr/>
          <p:nvPr/>
        </p:nvSpPr>
        <p:spPr bwMode="auto">
          <a:xfrm>
            <a:off x="348126" y="1461226"/>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6" name="KSO_Shape"/>
          <p:cNvSpPr/>
          <p:nvPr/>
        </p:nvSpPr>
        <p:spPr bwMode="auto">
          <a:xfrm>
            <a:off x="349253" y="1822650"/>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7" name="KSO_Shape"/>
          <p:cNvSpPr/>
          <p:nvPr/>
        </p:nvSpPr>
        <p:spPr bwMode="auto">
          <a:xfrm>
            <a:off x="349253" y="3608568"/>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8" name="KSO_Shape"/>
          <p:cNvSpPr/>
          <p:nvPr/>
        </p:nvSpPr>
        <p:spPr bwMode="auto">
          <a:xfrm>
            <a:off x="349253" y="4035787"/>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282964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4872" y="679823"/>
            <a:ext cx="8428220" cy="2331407"/>
          </a:xfrm>
          <a:prstGeom prst="rect">
            <a:avLst/>
          </a:prstGeom>
        </p:spPr>
        <p:txBody>
          <a:bodyPr wrap="square" lIns="68580" tIns="34290" rIns="68580" bIns="34290">
            <a:spAutoFit/>
          </a:bodyPr>
          <a:lstStyle/>
          <a:p>
            <a:r>
              <a:rPr lang="en-US" altLang="zh-CN" sz="2100" dirty="0">
                <a:latin typeface="楷体" panose="02010609060101010101" pitchFamily="49" charset="-122"/>
                <a:ea typeface="楷体" panose="02010609060101010101" pitchFamily="49" charset="-122"/>
              </a:rPr>
              <a:t>4</a:t>
            </a:r>
            <a:r>
              <a:rPr lang="zh-CN" altLang="en-US" sz="2100" dirty="0">
                <a:latin typeface="楷体" panose="02010609060101010101" pitchFamily="49" charset="-122"/>
                <a:ea typeface="楷体" panose="02010609060101010101" pitchFamily="49" charset="-122"/>
              </a:rPr>
              <a:t>、投标单位有以下行为时，</a:t>
            </a:r>
            <a:r>
              <a:rPr lang="en-US" altLang="zh-CN" sz="2100" dirty="0">
                <a:latin typeface="楷体" panose="02010609060101010101" pitchFamily="49" charset="-122"/>
                <a:ea typeface="楷体" panose="02010609060101010101" pitchFamily="49" charset="-122"/>
              </a:rPr>
              <a:t>(   )</a:t>
            </a:r>
            <a:r>
              <a:rPr lang="zh-CN" altLang="en-US" sz="2100" dirty="0">
                <a:latin typeface="楷体" panose="02010609060101010101" pitchFamily="49" charset="-122"/>
                <a:ea typeface="楷体" panose="02010609060101010101" pitchFamily="49" charset="-122"/>
              </a:rPr>
              <a:t>招标单位可视其为严重违约行为而没收投标保证金。</a:t>
            </a:r>
          </a:p>
          <a:p>
            <a:r>
              <a:rPr lang="en-US" altLang="zh-CN" sz="2100" dirty="0">
                <a:latin typeface="楷体" panose="02010609060101010101" pitchFamily="49" charset="-122"/>
                <a:ea typeface="楷体" panose="02010609060101010101" pitchFamily="49" charset="-122"/>
              </a:rPr>
              <a:t>   A</a:t>
            </a:r>
            <a:r>
              <a:rPr lang="zh-CN" altLang="en-US" sz="2100" dirty="0">
                <a:latin typeface="楷体" panose="02010609060101010101" pitchFamily="49" charset="-122"/>
                <a:ea typeface="楷体" panose="02010609060101010101" pitchFamily="49" charset="-122"/>
              </a:rPr>
              <a:t>．通过资格预审后不投标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．不参加开标会议</a:t>
            </a:r>
          </a:p>
          <a:p>
            <a:r>
              <a:rPr lang="en-US" altLang="zh-CN" sz="2100" dirty="0">
                <a:latin typeface="楷体" panose="02010609060101010101" pitchFamily="49" charset="-122"/>
                <a:ea typeface="楷体" panose="02010609060101010101" pitchFamily="49" charset="-122"/>
              </a:rPr>
              <a:t>   C</a:t>
            </a:r>
            <a:r>
              <a:rPr lang="zh-CN" altLang="en-US" sz="2100" dirty="0">
                <a:latin typeface="楷体" panose="02010609060101010101" pitchFamily="49" charset="-122"/>
                <a:ea typeface="楷体" panose="02010609060101010101" pitchFamily="49" charset="-122"/>
              </a:rPr>
              <a:t>．中标后拒绝签订合同         </a:t>
            </a:r>
            <a:r>
              <a:rPr lang="en-US" altLang="zh-CN" sz="2100" dirty="0">
                <a:latin typeface="楷体" panose="02010609060101010101" pitchFamily="49" charset="-122"/>
                <a:ea typeface="楷体" panose="02010609060101010101" pitchFamily="49" charset="-122"/>
              </a:rPr>
              <a:t>D</a:t>
            </a:r>
            <a:r>
              <a:rPr lang="zh-CN" altLang="en-US" sz="2100" dirty="0">
                <a:latin typeface="楷体" panose="02010609060101010101" pitchFamily="49" charset="-122"/>
                <a:ea typeface="楷体" panose="02010609060101010101" pitchFamily="49" charset="-122"/>
              </a:rPr>
              <a:t>．开标后要求撤回投标书</a:t>
            </a:r>
          </a:p>
          <a:p>
            <a:r>
              <a:rPr lang="en-US" altLang="zh-CN" sz="2100" dirty="0">
                <a:latin typeface="楷体" panose="02010609060101010101" pitchFamily="49" charset="-122"/>
                <a:ea typeface="楷体" panose="02010609060101010101" pitchFamily="49" charset="-122"/>
              </a:rPr>
              <a:t>   E</a:t>
            </a:r>
            <a:r>
              <a:rPr lang="zh-CN" altLang="en-US" sz="2100" dirty="0">
                <a:latin typeface="楷体" panose="02010609060101010101" pitchFamily="49" charset="-122"/>
                <a:ea typeface="楷体" panose="02010609060101010101" pitchFamily="49" charset="-122"/>
              </a:rPr>
              <a:t>．不参加现场考察</a:t>
            </a:r>
            <a:endParaRPr lang="en-US" altLang="zh-CN" sz="2100" dirty="0">
              <a:latin typeface="楷体" panose="02010609060101010101" pitchFamily="49" charset="-122"/>
              <a:ea typeface="楷体" panose="02010609060101010101" pitchFamily="49" charset="-122"/>
            </a:endParaRPr>
          </a:p>
          <a:p>
            <a:endParaRPr lang="en-US" altLang="zh-CN" sz="2100" dirty="0">
              <a:latin typeface="楷体" panose="02010609060101010101" pitchFamily="49" charset="-122"/>
              <a:ea typeface="楷体" panose="02010609060101010101" pitchFamily="49" charset="-122"/>
            </a:endParaRPr>
          </a:p>
          <a:p>
            <a:endParaRPr lang="zh-CN" altLang="en-US" sz="2100" dirty="0">
              <a:latin typeface="楷体" panose="02010609060101010101" pitchFamily="49" charset="-122"/>
              <a:ea typeface="楷体" panose="02010609060101010101" pitchFamily="49" charset="-122"/>
            </a:endParaRPr>
          </a:p>
        </p:txBody>
      </p:sp>
      <p:sp>
        <p:nvSpPr>
          <p:cNvPr id="5" name="KSO_Shape"/>
          <p:cNvSpPr/>
          <p:nvPr/>
        </p:nvSpPr>
        <p:spPr bwMode="auto">
          <a:xfrm>
            <a:off x="273725" y="1666598"/>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6" name="KSO_Shape"/>
          <p:cNvSpPr/>
          <p:nvPr/>
        </p:nvSpPr>
        <p:spPr bwMode="auto">
          <a:xfrm>
            <a:off x="4250063" y="1666598"/>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1129949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idx="4294967295"/>
          </p:nvPr>
        </p:nvSpPr>
        <p:spPr>
          <a:xfrm>
            <a:off x="0" y="554038"/>
            <a:ext cx="8131175" cy="690562"/>
          </a:xfrm>
          <a:prstGeom prst="rect">
            <a:avLst/>
          </a:prstGeom>
          <a:noFill/>
        </p:spPr>
        <p:txBody>
          <a:bodyPr/>
          <a:lstStyle/>
          <a:p>
            <a:pPr algn="ctr"/>
            <a:r>
              <a:rPr lang="zh-CN" altLang="en-US" dirty="0" smtClean="0">
                <a:ea typeface="宋体" pitchFamily="2" charset="-122"/>
              </a:rPr>
              <a:t>任务一 学习建设工程投标程序</a:t>
            </a:r>
          </a:p>
        </p:txBody>
      </p:sp>
      <p:sp>
        <p:nvSpPr>
          <p:cNvPr id="10242" name="Rectangle 3"/>
          <p:cNvSpPr>
            <a:spLocks noGrp="1" noChangeArrowheads="1"/>
          </p:cNvSpPr>
          <p:nvPr>
            <p:ph idx="4294967295"/>
          </p:nvPr>
        </p:nvSpPr>
        <p:spPr>
          <a:xfrm>
            <a:off x="0" y="1363663"/>
            <a:ext cx="8131175" cy="3659187"/>
          </a:xfrm>
          <a:prstGeom prst="rect">
            <a:avLst/>
          </a:prstGeom>
        </p:spPr>
        <p:txBody>
          <a:bodyPr/>
          <a:lstStyle/>
          <a:p>
            <a:pPr>
              <a:lnSpc>
                <a:spcPct val="130000"/>
              </a:lnSpc>
            </a:pPr>
            <a:r>
              <a:rPr lang="zh-CN" altLang="en-US" dirty="0" smtClean="0">
                <a:solidFill>
                  <a:srgbClr val="CC0000"/>
                </a:solidFill>
                <a:ea typeface="宋体" pitchFamily="2" charset="-122"/>
              </a:rPr>
              <a:t>建设工程投标的概念：</a:t>
            </a:r>
          </a:p>
          <a:p>
            <a:pPr>
              <a:lnSpc>
                <a:spcPct val="130000"/>
              </a:lnSpc>
              <a:buFontTx/>
              <a:buNone/>
            </a:pPr>
            <a:r>
              <a:rPr lang="zh-CN" altLang="en-US" dirty="0" smtClean="0">
                <a:ea typeface="宋体" pitchFamily="2" charset="-122"/>
              </a:rPr>
              <a:t>建设工程投标，指投标人（或承包人）根据所掌握的信息，按照招标人的要求，参与投标竞争，以获得建设工程承包权的法律活动。</a:t>
            </a:r>
            <a:endParaRPr lang="en-US" altLang="zh-CN" dirty="0" smtClean="0">
              <a:ea typeface="宋体" pitchFamily="2" charset="-122"/>
            </a:endParaRPr>
          </a:p>
          <a:p>
            <a:r>
              <a:rPr lang="zh-CN" altLang="en-US" dirty="0">
                <a:solidFill>
                  <a:srgbClr val="CC0000"/>
                </a:solidFill>
                <a:ea typeface="宋体" pitchFamily="2" charset="-122"/>
              </a:rPr>
              <a:t>什么是投标人？</a:t>
            </a:r>
          </a:p>
          <a:p>
            <a:pPr>
              <a:buFontTx/>
              <a:buNone/>
            </a:pPr>
            <a:r>
              <a:rPr lang="zh-CN" altLang="en-US" dirty="0">
                <a:ea typeface="宋体" pitchFamily="2" charset="-122"/>
              </a:rPr>
              <a:t>建筑工程投标人是建筑工程招标投标活动中的另一个主体，它是响应招标并购买招标文件参加投标的法人或其他组织。</a:t>
            </a:r>
          </a:p>
          <a:p>
            <a:pPr>
              <a:lnSpc>
                <a:spcPct val="130000"/>
              </a:lnSpc>
              <a:buFontTx/>
              <a:buNone/>
            </a:pPr>
            <a:endParaRPr lang="en-US" altLang="zh-CN" dirty="0" smtClean="0">
              <a:ea typeface="宋体" pitchFamily="2" charset="-122"/>
            </a:endParaRPr>
          </a:p>
          <a:p>
            <a:pPr>
              <a:lnSpc>
                <a:spcPct val="130000"/>
              </a:lnSpc>
              <a:buFontTx/>
              <a:buNone/>
            </a:pPr>
            <a:endParaRPr lang="zh-CN" altLang="en-US" dirty="0">
              <a:solidFill>
                <a:srgbClr val="CC0000"/>
              </a:solidFill>
              <a:ea typeface="宋体" pitchFamily="2" charset="-122"/>
            </a:endParaRPr>
          </a:p>
          <a:p>
            <a:endParaRPr lang="zh-CN" altLang="en-US" dirty="0" smtClean="0">
              <a:ea typeface="宋体" pitchFamily="2" charset="-122"/>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1125" y="756845"/>
            <a:ext cx="8746760" cy="3624069"/>
          </a:xfrm>
          <a:prstGeom prst="rect">
            <a:avLst/>
          </a:prstGeom>
        </p:spPr>
        <p:txBody>
          <a:bodyPr wrap="square" lIns="68580" tIns="34290" rIns="68580" bIns="34290">
            <a:spAutoFit/>
          </a:bodyPr>
          <a:lstStyle/>
          <a:p>
            <a:r>
              <a:rPr lang="en-US" altLang="zh-CN" sz="2100" dirty="0">
                <a:latin typeface="楷体" panose="02010609060101010101" pitchFamily="49" charset="-122"/>
                <a:ea typeface="楷体" panose="02010609060101010101" pitchFamily="49" charset="-122"/>
              </a:rPr>
              <a:t>5</a:t>
            </a:r>
            <a:r>
              <a:rPr lang="zh-CN" altLang="en-US" sz="2100" dirty="0">
                <a:latin typeface="楷体" panose="02010609060101010101" pitchFamily="49" charset="-122"/>
                <a:ea typeface="楷体" panose="02010609060101010101" pitchFamily="49" charset="-122"/>
              </a:rPr>
              <a:t>、下列关于评标的规定，符合</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招标投标法</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有关规定的有（   ）。</a:t>
            </a:r>
          </a:p>
          <a:p>
            <a:r>
              <a:rPr lang="en-US" altLang="zh-CN" sz="2100" dirty="0">
                <a:latin typeface="楷体" panose="02010609060101010101" pitchFamily="49" charset="-122"/>
                <a:ea typeface="楷体" panose="02010609060101010101" pitchFamily="49" charset="-122"/>
              </a:rPr>
              <a:t>    A.</a:t>
            </a:r>
            <a:r>
              <a:rPr lang="zh-CN" altLang="en-US" sz="2100" dirty="0">
                <a:latin typeface="楷体" panose="02010609060101010101" pitchFamily="49" charset="-122"/>
                <a:ea typeface="楷体" panose="02010609060101010101" pitchFamily="49" charset="-122"/>
              </a:rPr>
              <a:t>招标人应当采取必要的措施，保证评标在严格保密的情况下进行</a:t>
            </a:r>
          </a:p>
          <a:p>
            <a:r>
              <a:rPr lang="en-US" altLang="zh-CN" sz="2100" dirty="0">
                <a:latin typeface="楷体" panose="02010609060101010101" pitchFamily="49" charset="-122"/>
                <a:ea typeface="楷体" panose="02010609060101010101" pitchFamily="49" charset="-122"/>
              </a:rPr>
              <a:t>    B.</a:t>
            </a:r>
            <a:r>
              <a:rPr lang="zh-CN" altLang="en-US" sz="2100" dirty="0">
                <a:latin typeface="楷体" panose="02010609060101010101" pitchFamily="49" charset="-122"/>
                <a:ea typeface="楷体" panose="02010609060101010101" pitchFamily="49" charset="-122"/>
              </a:rPr>
              <a:t>评标委员会完成评标后，应当向招标人提出书面评标报告，并决定合的中标候选人</a:t>
            </a:r>
          </a:p>
          <a:p>
            <a:r>
              <a:rPr lang="en-US" altLang="zh-CN" sz="2100" dirty="0">
                <a:latin typeface="楷体" panose="02010609060101010101" pitchFamily="49" charset="-122"/>
                <a:ea typeface="楷体" panose="02010609060101010101" pitchFamily="49" charset="-122"/>
              </a:rPr>
              <a:t>    C.</a:t>
            </a:r>
            <a:r>
              <a:rPr lang="zh-CN" altLang="en-US" sz="2100" dirty="0">
                <a:latin typeface="楷体" panose="02010609060101010101" pitchFamily="49" charset="-122"/>
                <a:ea typeface="楷体" panose="02010609060101010101" pitchFamily="49" charset="-122"/>
              </a:rPr>
              <a:t>招标人可以授权评标委员会直接确定中标人</a:t>
            </a:r>
          </a:p>
          <a:p>
            <a:r>
              <a:rPr lang="en-US" altLang="zh-CN" sz="2100" dirty="0">
                <a:latin typeface="楷体" panose="02010609060101010101" pitchFamily="49" charset="-122"/>
                <a:ea typeface="楷体" panose="02010609060101010101" pitchFamily="49" charset="-122"/>
              </a:rPr>
              <a:t>    D.</a:t>
            </a:r>
            <a:r>
              <a:rPr lang="zh-CN" altLang="en-US" sz="2100" dirty="0">
                <a:latin typeface="楷体" panose="02010609060101010101" pitchFamily="49" charset="-122"/>
                <a:ea typeface="楷体" panose="02010609060101010101" pitchFamily="49" charset="-122"/>
              </a:rPr>
              <a:t>评标委员会经评审，认为所有投标都不符合招标文件要求的，可以否决所有投标</a:t>
            </a:r>
          </a:p>
          <a:p>
            <a:r>
              <a:rPr lang="en-US" altLang="zh-CN" sz="2100" dirty="0">
                <a:latin typeface="楷体" panose="02010609060101010101" pitchFamily="49" charset="-122"/>
                <a:ea typeface="楷体" panose="02010609060101010101" pitchFamily="49" charset="-122"/>
              </a:rPr>
              <a:t>    E.</a:t>
            </a:r>
            <a:r>
              <a:rPr lang="zh-CN" altLang="en-US" sz="2100" dirty="0">
                <a:latin typeface="楷体" panose="02010609060101010101" pitchFamily="49" charset="-122"/>
                <a:ea typeface="楷体" panose="02010609060101010101" pitchFamily="49" charset="-122"/>
              </a:rPr>
              <a:t>任何单位和个人不得非法干预、影响评标的过程和结果评标委员会经招标人授权可以直接确定中标人，若无此授权，评标委员会完成评标后，应当向招标人提出书面评标报告，并推荐合格的中标候选人，由招标人根据评标委员会提出的书面评标报告和推荐的中标候选人确定中标人。</a:t>
            </a:r>
          </a:p>
        </p:txBody>
      </p:sp>
      <p:sp>
        <p:nvSpPr>
          <p:cNvPr id="5" name="KSO_Shape"/>
          <p:cNvSpPr/>
          <p:nvPr/>
        </p:nvSpPr>
        <p:spPr bwMode="auto">
          <a:xfrm>
            <a:off x="432644" y="1149437"/>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6" name="KSO_Shape"/>
          <p:cNvSpPr/>
          <p:nvPr/>
        </p:nvSpPr>
        <p:spPr bwMode="auto">
          <a:xfrm>
            <a:off x="432644" y="2000557"/>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7" name="KSO_Shape"/>
          <p:cNvSpPr/>
          <p:nvPr/>
        </p:nvSpPr>
        <p:spPr bwMode="auto">
          <a:xfrm>
            <a:off x="432644" y="2401900"/>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8" name="KSO_Shape"/>
          <p:cNvSpPr/>
          <p:nvPr/>
        </p:nvSpPr>
        <p:spPr bwMode="auto">
          <a:xfrm>
            <a:off x="432644" y="3026956"/>
            <a:ext cx="317838" cy="333959"/>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val="1669751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6515623" y="2878023"/>
            <a:ext cx="333008" cy="392906"/>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latin typeface="Arial" panose="020B0604020202020204" pitchFamily="34" charset="0"/>
            </a:endParaRPr>
          </a:p>
        </p:txBody>
      </p:sp>
      <p:sp>
        <p:nvSpPr>
          <p:cNvPr id="5" name="Oval 61">
            <a:hlinkClick r:id="rId3"/>
          </p:cNvPr>
          <p:cNvSpPr>
            <a:spLocks noChangeArrowheads="1"/>
          </p:cNvSpPr>
          <p:nvPr/>
        </p:nvSpPr>
        <p:spPr bwMode="auto">
          <a:xfrm>
            <a:off x="6524594" y="3484346"/>
            <a:ext cx="315065" cy="391121"/>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latin typeface="Arial" panose="020B0604020202020204" pitchFamily="34" charset="0"/>
            </a:endParaRPr>
          </a:p>
        </p:txBody>
      </p:sp>
      <p:sp>
        <p:nvSpPr>
          <p:cNvPr id="6" name="Line 33"/>
          <p:cNvSpPr>
            <a:spLocks noChangeShapeType="1"/>
          </p:cNvSpPr>
          <p:nvPr/>
        </p:nvSpPr>
        <p:spPr bwMode="auto">
          <a:xfrm flipV="1">
            <a:off x="7108497" y="2063632"/>
            <a:ext cx="1190" cy="2025254"/>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7" name="Line 5"/>
          <p:cNvSpPr>
            <a:spLocks noChangeShapeType="1"/>
          </p:cNvSpPr>
          <p:nvPr/>
        </p:nvSpPr>
        <p:spPr bwMode="auto">
          <a:xfrm>
            <a:off x="1" y="3756703"/>
            <a:ext cx="3482249"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8" name="Line 19"/>
          <p:cNvSpPr>
            <a:spLocks noChangeShapeType="1"/>
          </p:cNvSpPr>
          <p:nvPr/>
        </p:nvSpPr>
        <p:spPr bwMode="auto">
          <a:xfrm flipH="1">
            <a:off x="3482250" y="2865520"/>
            <a:ext cx="150019" cy="891183"/>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0" name="Line 21"/>
          <p:cNvSpPr>
            <a:spLocks noChangeShapeType="1"/>
          </p:cNvSpPr>
          <p:nvPr/>
        </p:nvSpPr>
        <p:spPr bwMode="auto">
          <a:xfrm>
            <a:off x="4391885" y="2731573"/>
            <a:ext cx="5954" cy="1354634"/>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1" name="Oval 22"/>
          <p:cNvSpPr>
            <a:spLocks noChangeArrowheads="1"/>
          </p:cNvSpPr>
          <p:nvPr/>
        </p:nvSpPr>
        <p:spPr bwMode="auto">
          <a:xfrm>
            <a:off x="6448632" y="897564"/>
            <a:ext cx="1201115" cy="1166069"/>
          </a:xfrm>
          <a:prstGeom prst="ellipse">
            <a:avLst/>
          </a:prstGeom>
          <a:noFill/>
          <a:ln w="33338">
            <a:solidFill>
              <a:srgbClr val="FFFFFF"/>
            </a:solidFill>
            <a:miter lim="800000"/>
          </a:ln>
        </p:spPr>
        <p:txBody>
          <a:bodyPr lIns="68563" tIns="34281" rIns="68563" bIns="34281"/>
          <a:lstStyle/>
          <a:p>
            <a:pPr>
              <a:defRPr/>
            </a:pPr>
            <a:endParaRPr lang="zh-CN" altLang="en-US" sz="15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2905990" y="2863732"/>
            <a:ext cx="735806"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3" name="Freeform 13"/>
          <p:cNvSpPr/>
          <p:nvPr/>
        </p:nvSpPr>
        <p:spPr bwMode="auto">
          <a:xfrm>
            <a:off x="3617980" y="2654780"/>
            <a:ext cx="1175147"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4" name="Freeform 15"/>
          <p:cNvSpPr/>
          <p:nvPr/>
        </p:nvSpPr>
        <p:spPr bwMode="auto">
          <a:xfrm>
            <a:off x="2985762" y="1519815"/>
            <a:ext cx="1906190"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5" name="Freeform 16"/>
          <p:cNvSpPr/>
          <p:nvPr/>
        </p:nvSpPr>
        <p:spPr bwMode="auto">
          <a:xfrm>
            <a:off x="2744060" y="2144002"/>
            <a:ext cx="244079"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6" name="Freeform 17"/>
          <p:cNvSpPr/>
          <p:nvPr/>
        </p:nvSpPr>
        <p:spPr bwMode="auto">
          <a:xfrm>
            <a:off x="4795508" y="1524280"/>
            <a:ext cx="981075"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7" name="Line 51"/>
          <p:cNvSpPr>
            <a:spLocks noChangeShapeType="1"/>
          </p:cNvSpPr>
          <p:nvPr/>
        </p:nvSpPr>
        <p:spPr bwMode="auto">
          <a:xfrm>
            <a:off x="4387124" y="4084422"/>
            <a:ext cx="2721372"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latin typeface="Arial" panose="020B0604020202020204" pitchFamily="34" charset="0"/>
            </a:endParaRPr>
          </a:p>
        </p:txBody>
      </p:sp>
      <p:sp>
        <p:nvSpPr>
          <p:cNvPr id="18" name="TextBox 17"/>
          <p:cNvSpPr txBox="1"/>
          <p:nvPr/>
        </p:nvSpPr>
        <p:spPr>
          <a:xfrm rot="20445248">
            <a:off x="3072114" y="1928070"/>
            <a:ext cx="2215957" cy="692479"/>
          </a:xfrm>
          <a:prstGeom prst="rect">
            <a:avLst/>
          </a:prstGeom>
          <a:noFill/>
        </p:spPr>
        <p:txBody>
          <a:bodyPr wrap="none" lIns="68563" tIns="34281" rIns="68563" bIns="34281">
            <a:spAutoFit/>
          </a:bodyPr>
          <a:lstStyle/>
          <a:p>
            <a:pPr>
              <a:defRPr/>
            </a:pPr>
            <a:r>
              <a:rPr lang="zh-CN" altLang="en-US" sz="4050"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6524108" y="1089013"/>
            <a:ext cx="1075632" cy="1200329"/>
          </a:xfrm>
          <a:prstGeom prst="rect">
            <a:avLst/>
          </a:prstGeom>
          <a:noFill/>
        </p:spPr>
        <p:txBody>
          <a:bodyPr wrap="square" rtlCol="0">
            <a:spAutoFit/>
          </a:bodyPr>
          <a:lstStyle/>
          <a:p>
            <a:pPr algn="ctr" fontAlgn="auto">
              <a:spcBef>
                <a:spcPts val="0"/>
              </a:spcBef>
              <a:spcAft>
                <a:spcPts val="0"/>
              </a:spcAft>
              <a:defRPr/>
            </a:pPr>
            <a:r>
              <a:rPr lang="zh-CN" altLang="en-US" b="1" dirty="0">
                <a:solidFill>
                  <a:prstClr val="white"/>
                </a:solidFill>
                <a:latin typeface="Calibri"/>
              </a:rPr>
              <a:t>工程招投标与合同管理</a:t>
            </a:r>
          </a:p>
        </p:txBody>
      </p:sp>
    </p:spTree>
    <p:extLst>
      <p:ext uri="{BB962C8B-B14F-4D97-AF65-F5344CB8AC3E}">
        <p14:creationId xmlns:p14="http://schemas.microsoft.com/office/powerpoint/2010/main" val="934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4294967295"/>
          </p:nvPr>
        </p:nvSpPr>
        <p:spPr>
          <a:xfrm>
            <a:off x="0" y="1363663"/>
            <a:ext cx="8131175" cy="3659187"/>
          </a:xfrm>
          <a:prstGeom prst="rect">
            <a:avLst/>
          </a:prstGeom>
        </p:spPr>
        <p:txBody>
          <a:bodyPr/>
          <a:lstStyle/>
          <a:p>
            <a:pPr>
              <a:lnSpc>
                <a:spcPct val="130000"/>
              </a:lnSpc>
              <a:buFontTx/>
              <a:buNone/>
            </a:pPr>
            <a:r>
              <a:rPr lang="zh-CN" altLang="en-US" dirty="0">
                <a:solidFill>
                  <a:srgbClr val="CC0000"/>
                </a:solidFill>
                <a:ea typeface="宋体" pitchFamily="2" charset="-122"/>
              </a:rPr>
              <a:t>一、投标人应具备的</a:t>
            </a:r>
            <a:r>
              <a:rPr lang="zh-CN" altLang="en-US" dirty="0" smtClean="0">
                <a:solidFill>
                  <a:srgbClr val="CC0000"/>
                </a:solidFill>
                <a:ea typeface="宋体" pitchFamily="2" charset="-122"/>
              </a:rPr>
              <a:t>条件</a:t>
            </a:r>
            <a:endParaRPr lang="en-US" altLang="zh-CN" dirty="0" smtClean="0">
              <a:solidFill>
                <a:srgbClr val="CC0000"/>
              </a:solidFill>
              <a:ea typeface="宋体" pitchFamily="2" charset="-122"/>
            </a:endParaRPr>
          </a:p>
          <a:p>
            <a:r>
              <a:rPr lang="zh-CN" altLang="zh-CN" dirty="0" smtClean="0"/>
              <a:t>（</a:t>
            </a:r>
            <a:r>
              <a:rPr lang="en-US" altLang="zh-CN" dirty="0"/>
              <a:t>1</a:t>
            </a:r>
            <a:r>
              <a:rPr lang="zh-CN" altLang="zh-CN" dirty="0"/>
              <a:t>）与招标文件要求相适应的人力、物力和财力。</a:t>
            </a:r>
          </a:p>
          <a:p>
            <a:r>
              <a:rPr lang="zh-CN" altLang="zh-CN" dirty="0"/>
              <a:t>（</a:t>
            </a:r>
            <a:r>
              <a:rPr lang="en-US" altLang="zh-CN" dirty="0"/>
              <a:t>2</a:t>
            </a:r>
            <a:r>
              <a:rPr lang="zh-CN" altLang="zh-CN" dirty="0"/>
              <a:t>）招标文件要求的资质证书和相应的工作经验与业绩证明。</a:t>
            </a:r>
          </a:p>
          <a:p>
            <a:r>
              <a:rPr lang="zh-CN" altLang="zh-CN" dirty="0"/>
              <a:t>（</a:t>
            </a:r>
            <a:r>
              <a:rPr lang="en-US" altLang="zh-CN" dirty="0"/>
              <a:t>3</a:t>
            </a:r>
            <a:r>
              <a:rPr lang="zh-CN" altLang="zh-CN" dirty="0"/>
              <a:t>）法律、法规规定的其他条件。</a:t>
            </a:r>
          </a:p>
          <a:p>
            <a:endParaRPr lang="zh-CN" altLang="en-US" dirty="0" smtClean="0">
              <a:ea typeface="宋体"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92075"/>
            <a:ext cx="7061200" cy="434975"/>
          </a:xfrm>
          <a:prstGeom prst="rect">
            <a:avLst/>
          </a:prstGeom>
        </p:spPr>
        <p:txBody>
          <a:bodyPr>
            <a:normAutofit/>
          </a:bodyPr>
          <a:lstStyle/>
          <a:p>
            <a:r>
              <a:rPr lang="zh-CN" altLang="en-US" dirty="0" smtClean="0">
                <a:latin typeface="宋体" panose="02010600030101010101" pitchFamily="2" charset="-122"/>
                <a:ea typeface="宋体" panose="02010600030101010101" pitchFamily="2" charset="-122"/>
              </a:rPr>
              <a:t>**建设工程投标人的权利和义务</a:t>
            </a:r>
            <a:endParaRPr lang="zh-CN" altLang="en-US" dirty="0">
              <a:latin typeface="宋体" panose="02010600030101010101" pitchFamily="2" charset="-122"/>
              <a:ea typeface="宋体" panose="02010600030101010101" pitchFamily="2" charset="-122"/>
            </a:endParaRPr>
          </a:p>
        </p:txBody>
      </p:sp>
      <p:sp>
        <p:nvSpPr>
          <p:cNvPr id="3" name="内容占位符 2"/>
          <p:cNvSpPr>
            <a:spLocks noGrp="1"/>
          </p:cNvSpPr>
          <p:nvPr>
            <p:ph sz="quarter" idx="4294967295"/>
          </p:nvPr>
        </p:nvSpPr>
        <p:spPr>
          <a:xfrm>
            <a:off x="617538" y="782638"/>
            <a:ext cx="8526462" cy="3887787"/>
          </a:xfrm>
          <a:prstGeom prst="rect">
            <a:avLst/>
          </a:prstGeom>
        </p:spPr>
        <p:txBody>
          <a:bodyPr>
            <a:normAutofit/>
          </a:bodyPr>
          <a:lstStyle/>
          <a:p>
            <a:r>
              <a:rPr lang="zh-CN" altLang="en-US" dirty="0" smtClean="0">
                <a:solidFill>
                  <a:schemeClr val="tx2"/>
                </a:solidFill>
                <a:latin typeface="宋体" panose="02010600030101010101" pitchFamily="2" charset="-122"/>
                <a:ea typeface="宋体" panose="02010600030101010101" pitchFamily="2" charset="-122"/>
              </a:rPr>
              <a:t>建设工程投标人的权利</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有权平等地获得和利用招标信息；</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权按照招标文件的要求自主投标或组成联合体投标；</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权要求招标人或招标代理机构对招标文件中的有关问题进行答疑；</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权确定自己的投标报价；</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权参与投标竞争或放弃参与竞争；</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权要求优质优价；</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有</a:t>
            </a:r>
            <a:r>
              <a:rPr lang="zh-CN" altLang="en-US" dirty="0" smtClean="0">
                <a:latin typeface="宋体" panose="02010600030101010101" pitchFamily="2" charset="-122"/>
                <a:ea typeface="宋体" panose="02010600030101010101" pitchFamily="2" charset="-122"/>
              </a:rPr>
              <a:t>权控告、检举招标过程中的违法、违规行为。</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485146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Effect transition="in" filter="fade">
                                      <p:cBhvr>
                                        <p:cTn id="51" dur="1000"/>
                                        <p:tgtEl>
                                          <p:spTgt spid="3">
                                            <p:txEl>
                                              <p:pRg st="7" end="7"/>
                                            </p:txEl>
                                          </p:spTgt>
                                        </p:tgtEl>
                                      </p:cBhvr>
                                    </p:animEffect>
                                    <p:anim calcmode="lin" valueType="num">
                                      <p:cBhvr>
                                        <p:cTn id="5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4294967295"/>
          </p:nvPr>
        </p:nvSpPr>
        <p:spPr>
          <a:xfrm>
            <a:off x="0" y="771525"/>
            <a:ext cx="8207375" cy="3887788"/>
          </a:xfrm>
          <a:prstGeom prst="rect">
            <a:avLst/>
          </a:prstGeom>
        </p:spPr>
        <p:txBody>
          <a:bodyPr>
            <a:normAutofit/>
          </a:bodyPr>
          <a:lstStyle/>
          <a:p>
            <a:r>
              <a:rPr lang="zh-CN" altLang="en-US" dirty="0">
                <a:solidFill>
                  <a:schemeClr val="tx2"/>
                </a:solidFill>
                <a:latin typeface="宋体" panose="02010600030101010101" pitchFamily="2" charset="-122"/>
                <a:ea typeface="宋体" panose="02010600030101010101" pitchFamily="2" charset="-122"/>
              </a:rPr>
              <a:t>建设工程投标人</a:t>
            </a:r>
            <a:r>
              <a:rPr lang="zh-CN" altLang="en-US" dirty="0" smtClean="0">
                <a:solidFill>
                  <a:schemeClr val="tx2"/>
                </a:solidFill>
                <a:latin typeface="宋体" panose="02010600030101010101" pitchFamily="2" charset="-122"/>
                <a:ea typeface="宋体" panose="02010600030101010101" pitchFamily="2" charset="-122"/>
              </a:rPr>
              <a:t>的义务：</a:t>
            </a:r>
            <a:endParaRPr lang="en-US" altLang="zh-CN" dirty="0" smtClean="0">
              <a:solidFill>
                <a:schemeClr val="tx2"/>
              </a:solidFill>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遵守法律、法规、规章和方针、政策；</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接受招标投标管理机构的监督管理；</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保证所提供的投标文件的真实性，提供投标保证金或其他形式的担保；</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按招标人或招标代理人的要求对投标文件的有关问题进行答疑；</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a:latin typeface="宋体" panose="02010600030101010101" pitchFamily="2" charset="-122"/>
                <a:ea typeface="宋体" panose="02010600030101010101" pitchFamily="2" charset="-122"/>
              </a:rPr>
              <a:t>中标</a:t>
            </a:r>
            <a:r>
              <a:rPr lang="zh-CN" altLang="en-US" dirty="0" smtClean="0">
                <a:latin typeface="宋体" panose="02010600030101010101" pitchFamily="2" charset="-122"/>
                <a:ea typeface="宋体" panose="02010600030101010101" pitchFamily="2" charset="-122"/>
              </a:rPr>
              <a:t>后与招标人签订合同并履行合同，不得转包合同，未经招标人同意不得分包合同；</a:t>
            </a:r>
            <a:endParaRPr lang="en-US" altLang="zh-CN" dirty="0" smtClean="0">
              <a:latin typeface="宋体" panose="02010600030101010101" pitchFamily="2" charset="-122"/>
              <a:ea typeface="宋体" panose="02010600030101010101" pitchFamily="2" charset="-122"/>
            </a:endParaRPr>
          </a:p>
          <a:p>
            <a:pPr marL="514350" indent="-514350">
              <a:buFont typeface="+mj-ea"/>
              <a:buAutoNum type="circleNumDbPlain"/>
            </a:pPr>
            <a:r>
              <a:rPr lang="zh-CN" altLang="en-US" dirty="0" smtClean="0">
                <a:latin typeface="宋体" panose="02010600030101010101" pitchFamily="2" charset="-122"/>
                <a:ea typeface="宋体" panose="02010600030101010101" pitchFamily="2" charset="-122"/>
              </a:rPr>
              <a:t>履行依法约定的其他各项义务。</a:t>
            </a:r>
            <a:endParaRPr lang="zh-CN" altLang="en-US" dirty="0"/>
          </a:p>
        </p:txBody>
      </p:sp>
    </p:spTree>
    <p:extLst>
      <p:ext uri="{BB962C8B-B14F-4D97-AF65-F5344CB8AC3E}">
        <p14:creationId xmlns:p14="http://schemas.microsoft.com/office/powerpoint/2010/main" val="115059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1000"/>
                                        <p:tgtEl>
                                          <p:spTgt spid="3">
                                            <p:txEl>
                                              <p:pRg st="5" end="5"/>
                                            </p:txEl>
                                          </p:spTgt>
                                        </p:tgtEl>
                                      </p:cBhvr>
                                    </p:animEffect>
                                    <p:anim calcmode="lin" valueType="num">
                                      <p:cBhvr>
                                        <p:cTn id="3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0" y="1363663"/>
            <a:ext cx="8131175" cy="3659187"/>
          </a:xfrm>
          <a:prstGeom prst="rect">
            <a:avLst/>
          </a:prstGeom>
        </p:spPr>
        <p:txBody>
          <a:bodyPr/>
          <a:lstStyle/>
          <a:p>
            <a:r>
              <a:rPr lang="zh-CN" altLang="en-US" dirty="0" smtClean="0"/>
              <a:t>二、建设工程施工投标程序</a:t>
            </a:r>
            <a:endParaRPr lang="en-US" altLang="zh-CN" dirty="0" smtClean="0"/>
          </a:p>
          <a:p>
            <a:endParaRPr lang="zh-CN" altLang="en-US" dirty="0"/>
          </a:p>
        </p:txBody>
      </p:sp>
      <p:graphicFrame>
        <p:nvGraphicFramePr>
          <p:cNvPr id="4" name="图示 3"/>
          <p:cNvGraphicFramePr/>
          <p:nvPr>
            <p:extLst>
              <p:ext uri="{D42A27DB-BD31-4B8C-83A1-F6EECF244321}">
                <p14:modId xmlns:p14="http://schemas.microsoft.com/office/powerpoint/2010/main" val="2990093463"/>
              </p:ext>
            </p:extLst>
          </p:nvPr>
        </p:nvGraphicFramePr>
        <p:xfrm>
          <a:off x="1066892" y="819196"/>
          <a:ext cx="6857980" cy="2946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图示 4"/>
          <p:cNvGraphicFramePr/>
          <p:nvPr>
            <p:extLst>
              <p:ext uri="{D42A27DB-BD31-4B8C-83A1-F6EECF244321}">
                <p14:modId xmlns:p14="http://schemas.microsoft.com/office/powerpoint/2010/main" val="416090086"/>
              </p:ext>
            </p:extLst>
          </p:nvPr>
        </p:nvGraphicFramePr>
        <p:xfrm>
          <a:off x="990694" y="1504978"/>
          <a:ext cx="6705584" cy="43687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右弧形箭头 6"/>
          <p:cNvSpPr/>
          <p:nvPr/>
        </p:nvSpPr>
        <p:spPr>
          <a:xfrm>
            <a:off x="7924712" y="2495552"/>
            <a:ext cx="533386" cy="106677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9974036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383">
    <a:dk1>
      <a:srgbClr val="5F5F5F"/>
    </a:dk1>
    <a:lt1>
      <a:srgbClr val="FFFFFF"/>
    </a:lt1>
    <a:dk2>
      <a:srgbClr val="5F5F5F"/>
    </a:dk2>
    <a:lt2>
      <a:srgbClr val="FFFFFF"/>
    </a:lt2>
    <a:accent1>
      <a:srgbClr val="888696"/>
    </a:accent1>
    <a:accent2>
      <a:srgbClr val="92A181"/>
    </a:accent2>
    <a:accent3>
      <a:srgbClr val="6D8A8C"/>
    </a:accent3>
    <a:accent4>
      <a:srgbClr val="7FA6BA"/>
    </a:accent4>
    <a:accent5>
      <a:srgbClr val="C8D1BA"/>
    </a:accent5>
    <a:accent6>
      <a:srgbClr val="FFC000"/>
    </a:accent6>
    <a:hlink>
      <a:srgbClr val="00B0F0"/>
    </a:hlink>
    <a:folHlink>
      <a:srgbClr val="AFB2B4"/>
    </a:folHlink>
  </a:clrScheme>
</a:themeOverride>
</file>

<file path=docProps/app.xml><?xml version="1.0" encoding="utf-8"?>
<Properties xmlns="http://schemas.openxmlformats.org/officeDocument/2006/extended-properties" xmlns:vt="http://schemas.openxmlformats.org/officeDocument/2006/docPropsVTypes">
  <Template/>
  <TotalTime>241</TotalTime>
  <Pages>0</Pages>
  <Words>3994</Words>
  <Characters>0</Characters>
  <Application>Microsoft Office PowerPoint</Application>
  <DocSecurity>0</DocSecurity>
  <PresentationFormat>全屏显示(16:9)</PresentationFormat>
  <Lines>0</Lines>
  <Paragraphs>337</Paragraphs>
  <Slides>51</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51</vt:i4>
      </vt:variant>
    </vt:vector>
  </HeadingPairs>
  <TitlesOfParts>
    <vt:vector size="64" baseType="lpstr">
      <vt:lpstr>黑体</vt:lpstr>
      <vt:lpstr>楷体</vt:lpstr>
      <vt:lpstr>宋体</vt:lpstr>
      <vt:lpstr>微软雅黑</vt:lpstr>
      <vt:lpstr>Arial</vt:lpstr>
      <vt:lpstr>Calibri</vt:lpstr>
      <vt:lpstr>Calibri Light</vt:lpstr>
      <vt:lpstr>Times New Roman</vt:lpstr>
      <vt:lpstr>Verdana</vt:lpstr>
      <vt:lpstr>Wingdings</vt:lpstr>
      <vt:lpstr>1_Office 主题</vt:lpstr>
      <vt:lpstr>2_Office 主题</vt:lpstr>
      <vt:lpstr>多媒體項目</vt:lpstr>
      <vt:lpstr>                                                                                      </vt:lpstr>
      <vt:lpstr>PowerPoint 演示文稿</vt:lpstr>
      <vt:lpstr>PowerPoint 演示文稿</vt:lpstr>
      <vt:lpstr>任务</vt:lpstr>
      <vt:lpstr>任务一 学习建设工程投标程序</vt:lpstr>
      <vt:lpstr>PowerPoint 演示文稿</vt:lpstr>
      <vt:lpstr>**建设工程投标人的权利和义务</vt:lpstr>
      <vt:lpstr>PowerPoint 演示文稿</vt:lpstr>
      <vt:lpstr>PowerPoint 演示文稿</vt:lpstr>
      <vt:lpstr>第三节 国内工程施工投标</vt:lpstr>
      <vt:lpstr>第三节 国内工程施工投标</vt:lpstr>
      <vt:lpstr>第三节 国内工程施工投标</vt:lpstr>
      <vt:lpstr>PowerPoint 演示文稿</vt:lpstr>
      <vt:lpstr>第三节 国内工程施工投标</vt:lpstr>
      <vt:lpstr>第三节 国内工程施工投标</vt:lpstr>
      <vt:lpstr>第三节 国内工程施工投标</vt:lpstr>
      <vt:lpstr>第三节 国内工程施工投标</vt:lpstr>
      <vt:lpstr>第三节 国内工程施工投标</vt:lpstr>
      <vt:lpstr>第三节 国内工程施工投标</vt:lpstr>
      <vt:lpstr>第三节 国内工程施工投标</vt:lpstr>
      <vt:lpstr>任务二   编制建设工程投标文件</vt:lpstr>
      <vt:lpstr>二、投标文件的编制内容</vt:lpstr>
      <vt:lpstr>　编制依据</vt:lpstr>
      <vt:lpstr>三、投标文件的格式</vt:lpstr>
      <vt:lpstr>五、联合体投标</vt:lpstr>
      <vt:lpstr>**制作投标文件应注意的问题</vt:lpstr>
      <vt:lpstr>**编制要点 </vt:lpstr>
      <vt:lpstr>任务三 编制投标报价</vt:lpstr>
      <vt:lpstr>PowerPoint 演示文稿</vt:lpstr>
      <vt:lpstr>影响投标报价计算的主要因素</vt:lpstr>
      <vt:lpstr>二、工程投标报价的构成</vt:lpstr>
      <vt:lpstr>PowerPoint 演示文稿</vt:lpstr>
      <vt:lpstr>一、投标决策的含义</vt:lpstr>
      <vt:lpstr>PowerPoint 演示文稿</vt:lpstr>
      <vt:lpstr>不平衡报价</vt:lpstr>
      <vt:lpstr>多方案报价法</vt:lpstr>
      <vt:lpstr>突然降价法</vt:lpstr>
      <vt:lpstr>无利润报价法</vt:lpstr>
      <vt:lpstr>其他报价技巧</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时尚商务</dc:title>
  <dc:creator>锐普</dc:creator>
  <cp:lastModifiedBy>Wang</cp:lastModifiedBy>
  <cp:revision>118</cp:revision>
  <cp:lastPrinted>1601-01-01T00:00:00Z</cp:lastPrinted>
  <dcterms:created xsi:type="dcterms:W3CDTF">1601-01-01T00:00:00Z</dcterms:created>
  <dcterms:modified xsi:type="dcterms:W3CDTF">2022-09-01T04:00:24Z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2052-8.1.0.3089</vt:lpwstr>
  </property>
</Properties>
</file>