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 id="2147483699" r:id="rId2"/>
  </p:sldMasterIdLst>
  <p:handoutMasterIdLst>
    <p:handoutMasterId r:id="rId54"/>
  </p:handoutMasterIdLst>
  <p:sldIdLst>
    <p:sldId id="727" r:id="rId3"/>
    <p:sldId id="638" r:id="rId4"/>
    <p:sldId id="643" r:id="rId5"/>
    <p:sldId id="645" r:id="rId6"/>
    <p:sldId id="640" r:id="rId7"/>
    <p:sldId id="463" r:id="rId8"/>
    <p:sldId id="669" r:id="rId9"/>
    <p:sldId id="289" r:id="rId10"/>
    <p:sldId id="543" r:id="rId11"/>
    <p:sldId id="646" r:id="rId12"/>
    <p:sldId id="529" r:id="rId13"/>
    <p:sldId id="530" r:id="rId14"/>
    <p:sldId id="681" r:id="rId15"/>
    <p:sldId id="682" r:id="rId16"/>
    <p:sldId id="683" r:id="rId17"/>
    <p:sldId id="684" r:id="rId18"/>
    <p:sldId id="685" r:id="rId19"/>
    <p:sldId id="686" r:id="rId20"/>
    <p:sldId id="687" r:id="rId21"/>
    <p:sldId id="688" r:id="rId22"/>
    <p:sldId id="532" r:id="rId23"/>
    <p:sldId id="637" r:id="rId24"/>
    <p:sldId id="544" r:id="rId25"/>
    <p:sldId id="534" r:id="rId26"/>
    <p:sldId id="667" r:id="rId27"/>
    <p:sldId id="670" r:id="rId28"/>
    <p:sldId id="676" r:id="rId29"/>
    <p:sldId id="689" r:id="rId30"/>
    <p:sldId id="690" r:id="rId31"/>
    <p:sldId id="691" r:id="rId32"/>
    <p:sldId id="692" r:id="rId33"/>
    <p:sldId id="694" r:id="rId34"/>
    <p:sldId id="695" r:id="rId35"/>
    <p:sldId id="672" r:id="rId36"/>
    <p:sldId id="673" r:id="rId37"/>
    <p:sldId id="674" r:id="rId38"/>
    <p:sldId id="707" r:id="rId39"/>
    <p:sldId id="716" r:id="rId40"/>
    <p:sldId id="723" r:id="rId41"/>
    <p:sldId id="717" r:id="rId42"/>
    <p:sldId id="718" r:id="rId43"/>
    <p:sldId id="719" r:id="rId44"/>
    <p:sldId id="551" r:id="rId45"/>
    <p:sldId id="724" r:id="rId46"/>
    <p:sldId id="725" r:id="rId47"/>
    <p:sldId id="678" r:id="rId48"/>
    <p:sldId id="679" r:id="rId49"/>
    <p:sldId id="552" r:id="rId50"/>
    <p:sldId id="642" r:id="rId51"/>
    <p:sldId id="668" r:id="rId52"/>
    <p:sldId id="726" r:id="rId53"/>
  </p:sldIdLst>
  <p:sldSz cx="9144000" cy="5143500" type="screen16x9"/>
  <p:notesSz cx="6858000" cy="9144000"/>
  <p:defaultTextStyle>
    <a:defPPr>
      <a:defRPr lang="zh-CN"/>
    </a:defPPr>
    <a:lvl1pPr algn="l" rtl="0" fontAlgn="base">
      <a:spcBef>
        <a:spcPct val="0"/>
      </a:spcBef>
      <a:spcAft>
        <a:spcPct val="0"/>
      </a:spcAft>
      <a:defRPr sz="1600"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sz="1600"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sz="1600"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sz="1600"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sz="1600" kern="1200">
        <a:solidFill>
          <a:schemeClr val="tx1"/>
        </a:solidFill>
        <a:latin typeface="Arial" pitchFamily="34" charset="0"/>
        <a:ea typeface="宋体" pitchFamily="2" charset="-122"/>
        <a:cs typeface="+mn-cs"/>
      </a:defRPr>
    </a:lvl5pPr>
    <a:lvl6pPr marL="2286000" algn="l" defTabSz="914400" rtl="0" eaLnBrk="1" latinLnBrk="0" hangingPunct="1">
      <a:defRPr sz="1600" kern="1200">
        <a:solidFill>
          <a:schemeClr val="tx1"/>
        </a:solidFill>
        <a:latin typeface="Arial" pitchFamily="34" charset="0"/>
        <a:ea typeface="宋体" pitchFamily="2" charset="-122"/>
        <a:cs typeface="+mn-cs"/>
      </a:defRPr>
    </a:lvl6pPr>
    <a:lvl7pPr marL="2743200" algn="l" defTabSz="914400" rtl="0" eaLnBrk="1" latinLnBrk="0" hangingPunct="1">
      <a:defRPr sz="1600" kern="1200">
        <a:solidFill>
          <a:schemeClr val="tx1"/>
        </a:solidFill>
        <a:latin typeface="Arial" pitchFamily="34" charset="0"/>
        <a:ea typeface="宋体" pitchFamily="2" charset="-122"/>
        <a:cs typeface="+mn-cs"/>
      </a:defRPr>
    </a:lvl7pPr>
    <a:lvl8pPr marL="3200400" algn="l" defTabSz="914400" rtl="0" eaLnBrk="1" latinLnBrk="0" hangingPunct="1">
      <a:defRPr sz="1600" kern="1200">
        <a:solidFill>
          <a:schemeClr val="tx1"/>
        </a:solidFill>
        <a:latin typeface="Arial" pitchFamily="34" charset="0"/>
        <a:ea typeface="宋体" pitchFamily="2" charset="-122"/>
        <a:cs typeface="+mn-cs"/>
      </a:defRPr>
    </a:lvl8pPr>
    <a:lvl9pPr marL="3657600" algn="l" defTabSz="914400" rtl="0" eaLnBrk="1" latinLnBrk="0" hangingPunct="1">
      <a:defRPr sz="1600"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3300"/>
    <a:srgbClr val="99FFCC"/>
    <a:srgbClr val="FFCCFF"/>
    <a:srgbClr val="339966"/>
    <a:srgbClr val="00CC00"/>
    <a:srgbClr val="9966FF"/>
    <a:srgbClr val="54B1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3617" autoAdjust="0"/>
  </p:normalViewPr>
  <p:slideViewPr>
    <p:cSldViewPr>
      <p:cViewPr varScale="1">
        <p:scale>
          <a:sx n="98" d="100"/>
          <a:sy n="98" d="100"/>
        </p:scale>
        <p:origin x="600" y="7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032"/>
    </p:cViewPr>
  </p:sorterViewPr>
  <p:notesViewPr>
    <p:cSldViewPr>
      <p:cViewPr varScale="1">
        <p:scale>
          <a:sx n="50" d="100"/>
          <a:sy n="50" d="100"/>
        </p:scale>
        <p:origin x="-2772"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1229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1229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1229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FEC97C0-C0E0-40A2-8B6D-20396515EB02}" type="slidenum">
              <a:rPr lang="en-US" altLang="zh-CN"/>
              <a:pPr/>
              <a:t>‹#›</a:t>
            </a:fld>
            <a:endParaRPr lang="en-US" altLang="zh-CN"/>
          </a:p>
        </p:txBody>
      </p:sp>
    </p:spTree>
    <p:extLst>
      <p:ext uri="{BB962C8B-B14F-4D97-AF65-F5344CB8AC3E}">
        <p14:creationId xmlns:p14="http://schemas.microsoft.com/office/powerpoint/2010/main" val="16727759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414464"/>
            <a:ext cx="9143762" cy="1715929"/>
          </a:xfrm>
          <a:prstGeom prst="rect">
            <a:avLst/>
          </a:prstGeom>
          <a:solidFill>
            <a:srgbClr val="005969"/>
          </a:solidFill>
          <a:ln w="9525">
            <a:noFill/>
            <a:miter lim="800000"/>
          </a:ln>
        </p:spPr>
        <p:txBody>
          <a:bodyPr lIns="91440" tIns="45720" rIns="91440" bIns="45720"/>
          <a:lstStyle/>
          <a:p>
            <a:pPr>
              <a:defRPr/>
            </a:pPr>
            <a:endParaRPr lang="zh-CN" altLang="en-US" sz="1350">
              <a:solidFill>
                <a:prstClr val="black"/>
              </a:solidFill>
            </a:endParaRPr>
          </a:p>
        </p:txBody>
      </p:sp>
      <p:cxnSp>
        <p:nvCxnSpPr>
          <p:cNvPr id="4" name="直接连接符 3"/>
          <p:cNvCxnSpPr/>
          <p:nvPr userDrawn="1"/>
        </p:nvCxnSpPr>
        <p:spPr>
          <a:xfrm>
            <a:off x="0" y="3233261"/>
            <a:ext cx="914376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3584257"/>
            <a:ext cx="9143762" cy="145733"/>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6105561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656408"/>
            <a:ext cx="9143999" cy="4237600"/>
          </a:xfrm>
          <a:prstGeom prst="rect">
            <a:avLst/>
          </a:prstGeom>
          <a:solidFill>
            <a:srgbClr val="005969"/>
          </a:solidFill>
          <a:ln w="9525" cmpd="sng">
            <a:noFill/>
            <a:miter lim="800000"/>
          </a:ln>
        </p:spPr>
        <p:txBody>
          <a:bodyPr lIns="215945" tIns="34281" rIns="68563" bIns="34281" anchor="b"/>
          <a:lstStyle/>
          <a:p>
            <a:endParaRPr lang="zh-CN" altLang="zh-CN" sz="21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99776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26" y="273968"/>
            <a:ext cx="7886495" cy="99462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90062" y="1334435"/>
            <a:ext cx="3655085"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90062" y="1999944"/>
            <a:ext cx="3655085"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92582" y="1334435"/>
            <a:ext cx="3673086"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92582" y="1999944"/>
            <a:ext cx="3673086"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8" name="页脚占位符 7"/>
          <p:cNvSpPr>
            <a:spLocks noGrp="1"/>
          </p:cNvSpPr>
          <p:nvPr>
            <p:ph type="ftr" sz="quarter" idx="1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9" name="灯片编号占位符 8"/>
          <p:cNvSpPr>
            <a:spLocks noGrp="1"/>
          </p:cNvSpPr>
          <p:nvPr>
            <p:ph type="sldNum" sz="quarter" idx="1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334323581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33" y="273968"/>
            <a:ext cx="7886495" cy="994623"/>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76240664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3" name="页脚占位符 2"/>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4" name="灯片编号占位符 3"/>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3054943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25" y="343058"/>
            <a:ext cx="3123930" cy="1200694"/>
          </a:xfrm>
        </p:spPr>
        <p:txBody>
          <a:bodyPr anchor="b"/>
          <a:lstStyle>
            <a:lvl1pPr>
              <a:defRPr sz="18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3887291" y="343058"/>
            <a:ext cx="4629029" cy="4054725"/>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4003" indent="0">
              <a:buNone/>
              <a:defRPr sz="1125"/>
            </a:lvl7pPr>
            <a:lvl8pPr marL="1801178" indent="0">
              <a:buNone/>
              <a:defRPr sz="1125"/>
            </a:lvl8pPr>
            <a:lvl9pPr marL="2058829" indent="0">
              <a:buNone/>
              <a:defRPr sz="1125"/>
            </a:lvl9pPr>
          </a:lstStyle>
          <a:p>
            <a:pPr marL="0" marR="0" lvl="0" indent="0" algn="l" defTabSz="514350" rtl="0" eaLnBrk="1" fontAlgn="base" latinLnBrk="0" hangingPunct="1">
              <a:lnSpc>
                <a:spcPct val="90000"/>
              </a:lnSpc>
              <a:spcBef>
                <a:spcPts val="563"/>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25" y="1543751"/>
            <a:ext cx="3123930" cy="2859987"/>
          </a:xfrm>
        </p:spPr>
        <p:txBody>
          <a:bodyPr/>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4003" indent="0">
              <a:buNone/>
              <a:defRPr sz="788"/>
            </a:lvl7pPr>
            <a:lvl8pPr marL="1801178" indent="0">
              <a:buNone/>
              <a:defRPr sz="788"/>
            </a:lvl8pPr>
            <a:lvl9pPr marL="2058829" indent="0">
              <a:buNone/>
              <a:defRPr sz="788"/>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6" name="页脚占位符 5"/>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7" name="灯片编号占位符 6"/>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1748905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507" y="273968"/>
            <a:ext cx="1971623" cy="4360854"/>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38" y="273968"/>
            <a:ext cx="5800574" cy="4360854"/>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5" name="页脚占位符 4"/>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6" name="灯片编号占位符 5"/>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40058297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33" y="273968"/>
            <a:ext cx="7886495" cy="436085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36984212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1789974" y="2112590"/>
            <a:ext cx="5314811" cy="1227510"/>
          </a:xfrm>
        </p:spPr>
        <p:txBody>
          <a:bodyPr>
            <a:noAutofit/>
          </a:bodyPr>
          <a:lstStyle>
            <a:lvl1pPr algn="ctr">
              <a:defRPr sz="3375">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5549755" y="959798"/>
            <a:ext cx="1447762" cy="1313507"/>
          </a:xfrm>
        </p:spPr>
        <p:txBody>
          <a:bodyPr anchor="ctr" anchorCtr="0">
            <a:normAutofit/>
          </a:bodyPr>
          <a:lstStyle>
            <a:lvl1pPr marL="0" indent="0" algn="ctr">
              <a:buNone/>
              <a:defRPr sz="2025">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628635" y="4767265"/>
            <a:ext cx="2057346" cy="275035"/>
          </a:xfrm>
        </p:spPr>
        <p:txBody>
          <a:bodyPr/>
          <a:lstStyle>
            <a:lvl1pPr>
              <a:defRPr noProof="1">
                <a:latin typeface="Calibri" panose="020F0502020204030204" pitchFamily="34" charset="0"/>
                <a:cs typeface="+mn-ea"/>
              </a:defRPr>
            </a:lvl1pPr>
          </a:lstStyle>
          <a:p>
            <a:pPr>
              <a:defRPr/>
            </a:pPr>
            <a:endParaRPr lang="zh-CN" altLang="en-US" sz="1350">
              <a:solidFill>
                <a:prstClr val="black"/>
              </a:solidFill>
            </a:endParaRPr>
          </a:p>
        </p:txBody>
      </p:sp>
      <p:sp>
        <p:nvSpPr>
          <p:cNvPr id="4" name="Footer Placeholder 3"/>
          <p:cNvSpPr>
            <a:spLocks noGrp="1"/>
          </p:cNvSpPr>
          <p:nvPr>
            <p:ph type="ftr" sz="quarter" idx="3"/>
          </p:nvPr>
        </p:nvSpPr>
        <p:spPr>
          <a:xfrm>
            <a:off x="3028872" y="4767265"/>
            <a:ext cx="3086020" cy="275035"/>
          </a:xfrm>
        </p:spPr>
        <p:txBody>
          <a:bodyPr/>
          <a:lstStyle>
            <a:lvl1pPr>
              <a:defRPr noProof="1"/>
            </a:lvl1pPr>
          </a:lstStyle>
          <a:p>
            <a:pPr>
              <a:defRPr/>
            </a:pPr>
            <a:endParaRPr lang="zh-CN" altLang="en-US" sz="1350">
              <a:solidFill>
                <a:prstClr val="black"/>
              </a:solidFill>
            </a:endParaRPr>
          </a:p>
        </p:txBody>
      </p:sp>
      <p:sp>
        <p:nvSpPr>
          <p:cNvPr id="5" name="Slide Number Placeholder 4"/>
          <p:cNvSpPr>
            <a:spLocks noGrp="1"/>
          </p:cNvSpPr>
          <p:nvPr>
            <p:ph type="sldNum" sz="quarter" idx="4"/>
          </p:nvPr>
        </p:nvSpPr>
        <p:spPr>
          <a:xfrm>
            <a:off x="6457782" y="4767265"/>
            <a:ext cx="2057346" cy="275035"/>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37304812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844732" y="1253"/>
            <a:ext cx="7132320" cy="553921"/>
          </a:xfrm>
          <a:prstGeom prst="rect">
            <a:avLst/>
          </a:prstGeom>
        </p:spPr>
        <p:txBody>
          <a:bodyPr>
            <a:normAutofit/>
          </a:bodyPr>
          <a:lstStyle>
            <a:lvl1pPr>
              <a:defRPr sz="2400"/>
            </a:lvl1pPr>
          </a:lstStyle>
          <a:p>
            <a:r>
              <a:rPr lang="zh-CN" altLang="en-US" smtClean="0"/>
              <a:t>单击此处编辑母版标题样式</a:t>
            </a:r>
            <a:endParaRPr lang="en-US" dirty="0"/>
          </a:p>
        </p:txBody>
      </p:sp>
      <p:sp>
        <p:nvSpPr>
          <p:cNvPr id="3" name="KSO_BC1"/>
          <p:cNvSpPr>
            <a:spLocks noGrp="1"/>
          </p:cNvSpPr>
          <p:nvPr>
            <p:ph idx="1"/>
          </p:nvPr>
        </p:nvSpPr>
        <p:spPr>
          <a:xfrm>
            <a:off x="550069" y="1064419"/>
            <a:ext cx="8072438" cy="3647328"/>
          </a:xfrm>
          <a:prstGeom prst="rect">
            <a:avLst/>
          </a:prstGeom>
        </p:spPr>
        <p:txBody>
          <a:bodyPr>
            <a:normAutofit/>
          </a:bodyPr>
          <a:lstStyle>
            <a:lvl1pPr>
              <a:defRPr sz="1800">
                <a:solidFill>
                  <a:schemeClr val="accent1"/>
                </a:solidFill>
              </a:defRPr>
            </a:lvl1pPr>
            <a:lvl2pPr>
              <a:defRPr sz="1400"/>
            </a:lvl2pPr>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a:xfrm>
            <a:off x="628650" y="4767266"/>
            <a:ext cx="2057400" cy="273844"/>
          </a:xfrm>
          <a:prstGeom prst="rect">
            <a:avLst/>
          </a:prstGeom>
        </p:spPr>
        <p:txBody>
          <a:bodyPr/>
          <a:lstStyle/>
          <a:p>
            <a:fld id="{13D0CE79-49FB-443D-BEF8-6B709DE8FD0C}" type="datetimeFigureOut">
              <a:rPr lang="zh-CN" altLang="en-US" smtClean="0"/>
              <a:t>2022/9/1</a:t>
            </a:fld>
            <a:endParaRPr lang="zh-CN" altLang="en-US"/>
          </a:p>
        </p:txBody>
      </p:sp>
      <p:sp>
        <p:nvSpPr>
          <p:cNvPr id="5" name="KSO_FT"/>
          <p:cNvSpPr>
            <a:spLocks noGrp="1"/>
          </p:cNvSpPr>
          <p:nvPr>
            <p:ph type="ftr" sz="quarter" idx="11"/>
          </p:nvPr>
        </p:nvSpPr>
        <p:spPr>
          <a:xfrm>
            <a:off x="3028950" y="4767266"/>
            <a:ext cx="3086100" cy="273844"/>
          </a:xfrm>
          <a:prstGeom prst="rect">
            <a:avLst/>
          </a:prstGeom>
        </p:spPr>
        <p:txBody>
          <a:bodyPr/>
          <a:lstStyle/>
          <a:p>
            <a:endParaRPr lang="zh-CN" altLang="en-US"/>
          </a:p>
        </p:txBody>
      </p:sp>
      <p:sp>
        <p:nvSpPr>
          <p:cNvPr id="6" name="KSO_FN"/>
          <p:cNvSpPr>
            <a:spLocks noGrp="1"/>
          </p:cNvSpPr>
          <p:nvPr>
            <p:ph type="sldNum" sz="quarter" idx="12"/>
          </p:nvPr>
        </p:nvSpPr>
        <p:spPr>
          <a:xfrm>
            <a:off x="6457950" y="4767266"/>
            <a:ext cx="2057400" cy="273844"/>
          </a:xfrm>
          <a:prstGeom prst="rect">
            <a:avLst/>
          </a:prstGeom>
        </p:spPr>
        <p:txBody>
          <a:bodyPr/>
          <a:lstStyle/>
          <a:p>
            <a:fld id="{EF906490-237C-474C-BA2E-D98840BC1F8F}" type="slidenum">
              <a:rPr lang="zh-CN" altLang="en-US" smtClean="0"/>
              <a:t>‹#›</a:t>
            </a:fld>
            <a:endParaRPr lang="zh-CN" altLang="en-US"/>
          </a:p>
        </p:txBody>
      </p:sp>
    </p:spTree>
    <p:extLst>
      <p:ext uri="{BB962C8B-B14F-4D97-AF65-F5344CB8AC3E}">
        <p14:creationId xmlns:p14="http://schemas.microsoft.com/office/powerpoint/2010/main" val="4239352752"/>
      </p:ext>
    </p:extLst>
  </p:cSld>
  <p:clrMapOvr>
    <a:masterClrMapping/>
  </p:clrMapOvr>
  <p:transition>
    <p:random/>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200151"/>
            <a:ext cx="4038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80034354"/>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708721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dgm">
  <p:cSld name="标题和图示或组织结构图">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SmartArt 占位符 2"/>
          <p:cNvSpPr>
            <a:spLocks noGrp="1"/>
          </p:cNvSpPr>
          <p:nvPr>
            <p:ph type="dgm" idx="1"/>
          </p:nvPr>
        </p:nvSpPr>
        <p:spPr>
          <a:xfrm>
            <a:off x="457200" y="1200151"/>
            <a:ext cx="8229600" cy="3394472"/>
          </a:xfrm>
          <a:prstGeom prst="rect">
            <a:avLst/>
          </a:prstGeom>
        </p:spPr>
        <p:txBody>
          <a:bodyPr/>
          <a:lstStyle/>
          <a:p>
            <a:endParaRPr lang="zh-CN" altLang="en-US"/>
          </a:p>
        </p:txBody>
      </p:sp>
    </p:spTree>
    <p:extLst>
      <p:ext uri="{BB962C8B-B14F-4D97-AF65-F5344CB8AC3E}">
        <p14:creationId xmlns:p14="http://schemas.microsoft.com/office/powerpoint/2010/main" val="377347816"/>
      </p:ext>
    </p:extLst>
  </p:cSld>
  <p:clrMapOvr>
    <a:masterClrMapping/>
  </p:clrMapOvr>
  <p:transition>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cSld name="2_标题幻灯片">
    <p:spTree>
      <p:nvGrpSpPr>
        <p:cNvPr id="1" name=""/>
        <p:cNvGrpSpPr/>
        <p:nvPr/>
      </p:nvGrpSpPr>
      <p:grpSpPr>
        <a:xfrm>
          <a:off x="0" y="0"/>
          <a:ext cx="0" cy="0"/>
          <a:chOff x="0" y="0"/>
          <a:chExt cx="0" cy="0"/>
        </a:xfrm>
      </p:grpSpPr>
      <p:sp>
        <p:nvSpPr>
          <p:cNvPr id="4" name="KSO_FD"/>
          <p:cNvSpPr>
            <a:spLocks noGrp="1"/>
          </p:cNvSpPr>
          <p:nvPr>
            <p:ph type="dt" sz="half" idx="10"/>
          </p:nvPr>
        </p:nvSpPr>
        <p:spPr>
          <a:xfrm>
            <a:off x="628650" y="4767266"/>
            <a:ext cx="2057400" cy="273844"/>
          </a:xfrm>
          <a:prstGeom prst="rect">
            <a:avLst/>
          </a:prstGeom>
        </p:spPr>
        <p:txBody>
          <a:bodyPr/>
          <a:lstStyle/>
          <a:p>
            <a:fld id="{C9E60F58-3108-4415-857A-6D0360DF626E}" type="datetimeFigureOut">
              <a:rPr lang="zh-CN" altLang="en-US" smtClean="0"/>
              <a:t>2022/9/1</a:t>
            </a:fld>
            <a:endParaRPr lang="zh-CN" altLang="en-US"/>
          </a:p>
        </p:txBody>
      </p:sp>
      <p:sp>
        <p:nvSpPr>
          <p:cNvPr id="5" name="KSO_FT"/>
          <p:cNvSpPr>
            <a:spLocks noGrp="1"/>
          </p:cNvSpPr>
          <p:nvPr>
            <p:ph type="ftr" sz="quarter" idx="11"/>
          </p:nvPr>
        </p:nvSpPr>
        <p:spPr>
          <a:xfrm>
            <a:off x="3028950" y="4767266"/>
            <a:ext cx="3086100" cy="273844"/>
          </a:xfrm>
          <a:prstGeom prst="rect">
            <a:avLst/>
          </a:prstGeom>
        </p:spPr>
        <p:txBody>
          <a:bodyPr/>
          <a:lstStyle/>
          <a:p>
            <a:endParaRPr lang="zh-CN" altLang="en-US"/>
          </a:p>
        </p:txBody>
      </p:sp>
      <p:sp>
        <p:nvSpPr>
          <p:cNvPr id="6" name="KSO_FN"/>
          <p:cNvSpPr>
            <a:spLocks noGrp="1"/>
          </p:cNvSpPr>
          <p:nvPr>
            <p:ph type="sldNum" sz="quarter" idx="12"/>
          </p:nvPr>
        </p:nvSpPr>
        <p:spPr>
          <a:xfrm>
            <a:off x="6457950" y="4767266"/>
            <a:ext cx="2057400" cy="273844"/>
          </a:xfrm>
          <a:prstGeom prst="rect">
            <a:avLst/>
          </a:prstGeom>
        </p:spPr>
        <p:txBody>
          <a:bodyPr/>
          <a:lstStyle/>
          <a:p>
            <a:fld id="{4AE85CE2-CEAD-46BB-861E-7D62265DC969}" type="slidenum">
              <a:rPr lang="zh-CN" altLang="en-US" smtClean="0"/>
              <a:t>‹#›</a:t>
            </a:fld>
            <a:endParaRPr lang="zh-CN" altLang="en-US"/>
          </a:p>
        </p:txBody>
      </p:sp>
      <p:sp>
        <p:nvSpPr>
          <p:cNvPr id="3" name="KSO_CT2"/>
          <p:cNvSpPr>
            <a:spLocks noGrp="1"/>
          </p:cNvSpPr>
          <p:nvPr>
            <p:ph type="subTitle" idx="1" hasCustomPrompt="1"/>
          </p:nvPr>
        </p:nvSpPr>
        <p:spPr>
          <a:xfrm>
            <a:off x="1045028" y="4277479"/>
            <a:ext cx="7027817" cy="350408"/>
          </a:xfrm>
          <a:prstGeom prst="rect">
            <a:avLst/>
          </a:prstGeom>
          <a:noFill/>
        </p:spPr>
        <p:txBody>
          <a:bodyPr>
            <a:noAutofit/>
          </a:bodyPr>
          <a:lstStyle>
            <a:lvl1pPr marL="0" indent="0" algn="ctr">
              <a:buNone/>
              <a:defRPr sz="1200">
                <a:solidFill>
                  <a:schemeClr val="accent1">
                    <a:lumMod val="50000"/>
                  </a:schemeClr>
                </a:solidFill>
                <a:effectLst/>
                <a:latin typeface="+mn-ea"/>
                <a:ea typeface="+mn-ea"/>
              </a:defRPr>
            </a:lvl1pPr>
            <a:lvl2pPr marL="257175" indent="0" algn="ctr">
              <a:buNone/>
              <a:defRPr sz="1100"/>
            </a:lvl2pPr>
            <a:lvl3pPr marL="514350" indent="0" algn="ctr">
              <a:buNone/>
              <a:defRPr sz="1000"/>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dirty="0" smtClean="0"/>
              <a:t>单击此处添加您的副标题</a:t>
            </a:r>
          </a:p>
        </p:txBody>
      </p:sp>
      <p:sp>
        <p:nvSpPr>
          <p:cNvPr id="7" name="KSO_CT1"/>
          <p:cNvSpPr>
            <a:spLocks noGrp="1"/>
          </p:cNvSpPr>
          <p:nvPr>
            <p:ph type="title" hasCustomPrompt="1"/>
          </p:nvPr>
        </p:nvSpPr>
        <p:spPr>
          <a:xfrm>
            <a:off x="1045028" y="3384507"/>
            <a:ext cx="7027817" cy="874660"/>
          </a:xfrm>
          <a:prstGeom prst="rect">
            <a:avLst/>
          </a:prstGeom>
        </p:spPr>
        <p:txBody>
          <a:bodyPr>
            <a:noAutofit/>
          </a:bodyPr>
          <a:lstStyle>
            <a:lvl1pPr algn="ctr">
              <a:lnSpc>
                <a:spcPct val="100000"/>
              </a:lnSpc>
              <a:defRPr sz="2700" b="1" kern="1000" baseline="0">
                <a:solidFill>
                  <a:schemeClr val="accent1"/>
                </a:solidFill>
                <a:effectLst/>
                <a:latin typeface="+mj-ea"/>
                <a:ea typeface="+mj-ea"/>
              </a:defRPr>
            </a:lvl1pPr>
          </a:lstStyle>
          <a:p>
            <a:r>
              <a:rPr lang="zh-CN" altLang="en-US" dirty="0" smtClean="0"/>
              <a:t>单击此处添加您的标题文字</a:t>
            </a:r>
            <a:endParaRPr lang="zh-CN" altLang="en-US" dirty="0"/>
          </a:p>
        </p:txBody>
      </p:sp>
    </p:spTree>
    <p:extLst>
      <p:ext uri="{BB962C8B-B14F-4D97-AF65-F5344CB8AC3E}">
        <p14:creationId xmlns:p14="http://schemas.microsoft.com/office/powerpoint/2010/main" val="2551347498"/>
      </p:ext>
    </p:extLst>
  </p:cSld>
  <p:clrMapOvr>
    <a:masterClrMapping/>
  </p:clrMapOvr>
  <p:transition>
    <p:random/>
  </p:transition>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2F2F2"/>
        </a:solidFill>
        <a:effectLst/>
      </p:bgPr>
    </p:bg>
    <p:spTree>
      <p:nvGrpSpPr>
        <p:cNvPr id="1" name=""/>
        <p:cNvGrpSpPr/>
        <p:nvPr/>
      </p:nvGrpSpPr>
      <p:grpSpPr>
        <a:xfrm>
          <a:off x="0" y="0"/>
          <a:ext cx="0" cy="0"/>
          <a:chOff x="0" y="0"/>
          <a:chExt cx="0" cy="0"/>
        </a:xfrm>
      </p:grpSpPr>
      <p:sp>
        <p:nvSpPr>
          <p:cNvPr id="3" name="矩形 9"/>
          <p:cNvSpPr>
            <a:spLocks noChangeArrowheads="1"/>
          </p:cNvSpPr>
          <p:nvPr userDrawn="1"/>
        </p:nvSpPr>
        <p:spPr bwMode="auto">
          <a:xfrm>
            <a:off x="0" y="1414464"/>
            <a:ext cx="9143762" cy="1715929"/>
          </a:xfrm>
          <a:prstGeom prst="rect">
            <a:avLst/>
          </a:prstGeom>
          <a:solidFill>
            <a:srgbClr val="005969"/>
          </a:solidFill>
          <a:ln w="9525">
            <a:noFill/>
            <a:miter lim="800000"/>
          </a:ln>
        </p:spPr>
        <p:txBody>
          <a:bodyPr lIns="91440" tIns="45720" rIns="91440" bIns="45720"/>
          <a:lstStyle/>
          <a:p>
            <a:pPr>
              <a:defRPr/>
            </a:pPr>
            <a:endParaRPr lang="zh-CN" altLang="en-US" sz="1350">
              <a:solidFill>
                <a:prstClr val="black"/>
              </a:solidFill>
            </a:endParaRPr>
          </a:p>
        </p:txBody>
      </p:sp>
      <p:cxnSp>
        <p:nvCxnSpPr>
          <p:cNvPr id="4" name="直接连接符 3"/>
          <p:cNvCxnSpPr/>
          <p:nvPr userDrawn="1"/>
        </p:nvCxnSpPr>
        <p:spPr>
          <a:xfrm>
            <a:off x="0" y="3233261"/>
            <a:ext cx="9143762" cy="0"/>
          </a:xfrm>
          <a:prstGeom prst="line">
            <a:avLst/>
          </a:prstGeom>
          <a:ln w="28575" cmpd="sng">
            <a:solidFill>
              <a:schemeClr val="accent1">
                <a:shade val="5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2" name="组合 1"/>
          <p:cNvGrpSpPr/>
          <p:nvPr userDrawn="1"/>
        </p:nvGrpSpPr>
        <p:grpSpPr>
          <a:xfrm>
            <a:off x="0" y="3584257"/>
            <a:ext cx="9143762" cy="145733"/>
            <a:chOff x="0" y="7526"/>
            <a:chExt cx="6802" cy="306"/>
          </a:xfrm>
        </p:grpSpPr>
        <p:cxnSp>
          <p:nvCxnSpPr>
            <p:cNvPr id="8" name="直接连接符 7"/>
            <p:cNvCxnSpPr/>
            <p:nvPr userDrawn="1"/>
          </p:nvCxnSpPr>
          <p:spPr>
            <a:xfrm>
              <a:off x="0" y="7526"/>
              <a:ext cx="6802" cy="27"/>
            </a:xfrm>
            <a:prstGeom prst="line">
              <a:avLst/>
            </a:prstGeom>
            <a:ln w="3175">
              <a:solidFill>
                <a:srgbClr val="CC881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userDrawn="1"/>
          </p:nvCxnSpPr>
          <p:spPr>
            <a:xfrm>
              <a:off x="0" y="7666"/>
              <a:ext cx="6802" cy="27"/>
            </a:xfrm>
            <a:prstGeom prst="line">
              <a:avLst/>
            </a:prstGeom>
            <a:ln w="3175">
              <a:solidFill>
                <a:srgbClr val="855FFF"/>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userDrawn="1"/>
          </p:nvCxnSpPr>
          <p:spPr>
            <a:xfrm>
              <a:off x="0" y="7806"/>
              <a:ext cx="6802" cy="27"/>
            </a:xfrm>
            <a:prstGeom prst="line">
              <a:avLst/>
            </a:prstGeom>
            <a:ln w="3175">
              <a:solidFill>
                <a:srgbClr val="005969"/>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0527038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674219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8" name="矩形 7"/>
          <p:cNvSpPr/>
          <p:nvPr userDrawn="1"/>
        </p:nvSpPr>
        <p:spPr>
          <a:xfrm>
            <a:off x="0" y="696502"/>
            <a:ext cx="9144002"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Tree>
    <p:extLst>
      <p:ext uri="{BB962C8B-B14F-4D97-AF65-F5344CB8AC3E}">
        <p14:creationId xmlns:p14="http://schemas.microsoft.com/office/powerpoint/2010/main" val="191624247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263617" y="1734742"/>
            <a:ext cx="6616527" cy="1674019"/>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05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2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4050"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425321674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698041"/>
            <a:ext cx="4021931"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4672013" y="696502"/>
            <a:ext cx="4471988"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grpSp>
        <p:nvGrpSpPr>
          <p:cNvPr id="34" name="组合 2"/>
          <p:cNvGrpSpPr/>
          <p:nvPr userDrawn="1"/>
        </p:nvGrpSpPr>
        <p:grpSpPr>
          <a:xfrm>
            <a:off x="-7937" y="-17859"/>
            <a:ext cx="9161223" cy="170259"/>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41" name="矩形 40"/>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2" name="任意多边形 41"/>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Tree>
    <p:extLst>
      <p:ext uri="{BB962C8B-B14F-4D97-AF65-F5344CB8AC3E}">
        <p14:creationId xmlns:p14="http://schemas.microsoft.com/office/powerpoint/2010/main" val="37576163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40" name="矩形 39"/>
          <p:cNvSpPr/>
          <p:nvPr userDrawn="1"/>
        </p:nvSpPr>
        <p:spPr>
          <a:xfrm>
            <a:off x="340563" y="1991677"/>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1"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2" name="组合 22"/>
            <p:cNvGrpSpPr/>
            <p:nvPr/>
          </p:nvGrpSpPr>
          <p:grpSpPr>
            <a:xfrm>
              <a:off x="0" y="3028847"/>
              <a:ext cx="1774726" cy="430886"/>
              <a:chOff x="0" y="1675097"/>
              <a:chExt cx="1774726" cy="430886"/>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5" name="TextBox 78">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992034484"/>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40" name="矩形 39"/>
          <p:cNvSpPr/>
          <p:nvPr userDrawn="1"/>
        </p:nvSpPr>
        <p:spPr>
          <a:xfrm>
            <a:off x="340563" y="2498886"/>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0"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346453439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40" name="矩形 39"/>
          <p:cNvSpPr/>
          <p:nvPr userDrawn="1"/>
        </p:nvSpPr>
        <p:spPr>
          <a:xfrm>
            <a:off x="340563" y="3006093"/>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2"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281446026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grpSp>
        <p:nvGrpSpPr>
          <p:cNvPr id="2"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8" name="矩形 7"/>
          <p:cNvSpPr/>
          <p:nvPr userDrawn="1"/>
        </p:nvSpPr>
        <p:spPr>
          <a:xfrm>
            <a:off x="0" y="696502"/>
            <a:ext cx="9144002"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Tree>
    <p:extLst>
      <p:ext uri="{BB962C8B-B14F-4D97-AF65-F5344CB8AC3E}">
        <p14:creationId xmlns:p14="http://schemas.microsoft.com/office/powerpoint/2010/main" val="2419484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40" name="矩形 39"/>
          <p:cNvSpPr/>
          <p:nvPr userDrawn="1"/>
        </p:nvSpPr>
        <p:spPr>
          <a:xfrm>
            <a:off x="340563" y="3514249"/>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3" name="组合 9"/>
          <p:cNvGrpSpPr/>
          <p:nvPr userDrawn="1"/>
        </p:nvGrpSpPr>
        <p:grpSpPr>
          <a:xfrm>
            <a:off x="-6910" y="1483705"/>
            <a:ext cx="315319" cy="2313518"/>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307564" y="3514331"/>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125150659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1_标题幻灯片">
    <p:bg>
      <p:bgPr>
        <a:noFill/>
        <a:effectLst/>
      </p:bgPr>
    </p:bg>
    <p:spTree>
      <p:nvGrpSpPr>
        <p:cNvPr id="1" name=""/>
        <p:cNvGrpSpPr/>
        <p:nvPr/>
      </p:nvGrpSpPr>
      <p:grpSpPr>
        <a:xfrm>
          <a:off x="0" y="0"/>
          <a:ext cx="0" cy="0"/>
          <a:chOff x="0" y="0"/>
          <a:chExt cx="0" cy="0"/>
        </a:xfrm>
      </p:grpSpPr>
      <p:sp>
        <p:nvSpPr>
          <p:cNvPr id="4" name="矩形​​ 5"/>
          <p:cNvSpPr>
            <a:spLocks noChangeArrowheads="1"/>
          </p:cNvSpPr>
          <p:nvPr userDrawn="1"/>
        </p:nvSpPr>
        <p:spPr bwMode="auto">
          <a:xfrm>
            <a:off x="1" y="656408"/>
            <a:ext cx="9143999" cy="4237600"/>
          </a:xfrm>
          <a:prstGeom prst="rect">
            <a:avLst/>
          </a:prstGeom>
          <a:solidFill>
            <a:srgbClr val="005969"/>
          </a:solidFill>
          <a:ln w="9525" cmpd="sng">
            <a:noFill/>
            <a:miter lim="800000"/>
          </a:ln>
        </p:spPr>
        <p:txBody>
          <a:bodyPr lIns="215945" tIns="34281" rIns="68563" bIns="34281" anchor="b"/>
          <a:lstStyle/>
          <a:p>
            <a:endParaRPr lang="zh-CN" altLang="zh-CN" sz="2100" dirty="0">
              <a:ln>
                <a:solidFill>
                  <a:srgbClr val="92D050"/>
                </a:solidFill>
              </a:ln>
              <a:solidFill>
                <a:srgbClr val="92D050"/>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24010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300"/>
                                        <p:tgtEl>
                                          <p:spTgt spid="4"/>
                                        </p:tgtEl>
                                      </p:cBhvr>
                                    </p:animEffect>
                                  </p:childTnLst>
                                </p:cTn>
                              </p:par>
                              <p:par>
                                <p:cTn id="8" presetID="2" presetClass="entr" presetSubtype="9" fill="hold" grpId="1"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1000" fill="hold"/>
                                        <p:tgtEl>
                                          <p:spTgt spid="4"/>
                                        </p:tgtEl>
                                        <p:attrNameLst>
                                          <p:attrName>ppt_x</p:attrName>
                                        </p:attrNameLst>
                                      </p:cBhvr>
                                      <p:tavLst>
                                        <p:tav tm="0">
                                          <p:val>
                                            <p:strVal val="0-#ppt_w/2"/>
                                          </p:val>
                                        </p:tav>
                                        <p:tav tm="100000">
                                          <p:val>
                                            <p:strVal val="#ppt_x"/>
                                          </p:val>
                                        </p:tav>
                                      </p:tavLst>
                                    </p:anim>
                                    <p:anim calcmode="lin" valueType="num">
                                      <p:cBhvr additive="base">
                                        <p:cTn id="11"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4" grpId="1" bldLvl="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26" y="273968"/>
            <a:ext cx="7886495" cy="99462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90062" y="1334435"/>
            <a:ext cx="3655085"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890062" y="1999944"/>
            <a:ext cx="3655085"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4692582" y="1334435"/>
            <a:ext cx="3673086" cy="618214"/>
          </a:xfrm>
        </p:spPr>
        <p:txBody>
          <a:bodyPr anchor="ctr" anchorCtr="0"/>
          <a:lstStyle>
            <a:lvl1pPr marL="0" indent="0">
              <a:buNone/>
              <a:defRPr sz="1575"/>
            </a:lvl1pPr>
            <a:lvl2pPr marL="257175" indent="0">
              <a:buNone/>
              <a:defRPr sz="1350"/>
            </a:lvl2pPr>
            <a:lvl3pPr marL="514350" indent="0">
              <a:buNone/>
              <a:defRPr sz="1125"/>
            </a:lvl3pPr>
            <a:lvl4pPr marL="771525" indent="0">
              <a:buNone/>
              <a:defRPr sz="1013"/>
            </a:lvl4pPr>
            <a:lvl5pPr marL="1028700" indent="0">
              <a:buNone/>
              <a:defRPr sz="1013"/>
            </a:lvl5pPr>
            <a:lvl6pPr marL="1285875" indent="0">
              <a:buNone/>
              <a:defRPr sz="1013"/>
            </a:lvl6pPr>
            <a:lvl7pPr marL="1544003" indent="0">
              <a:buNone/>
              <a:defRPr sz="1013"/>
            </a:lvl7pPr>
            <a:lvl8pPr marL="1801178" indent="0">
              <a:buNone/>
              <a:defRPr sz="1013"/>
            </a:lvl8pPr>
            <a:lvl9pPr marL="2058829" indent="0">
              <a:buNone/>
              <a:defRPr sz="1013"/>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4692582" y="1999944"/>
            <a:ext cx="3673086" cy="2644411"/>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8" name="页脚占位符 7"/>
          <p:cNvSpPr>
            <a:spLocks noGrp="1"/>
          </p:cNvSpPr>
          <p:nvPr>
            <p:ph type="ftr" sz="quarter" idx="1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9" name="灯片编号占位符 8"/>
          <p:cNvSpPr>
            <a:spLocks noGrp="1"/>
          </p:cNvSpPr>
          <p:nvPr>
            <p:ph type="sldNum" sz="quarter" idx="1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27873809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33" y="273968"/>
            <a:ext cx="7886495" cy="994623"/>
          </a:xfrm>
        </p:spPr>
        <p:txBody>
          <a:bodyPr/>
          <a:lstStyle/>
          <a:p>
            <a:pPr fontAlgn="base"/>
            <a:r>
              <a:rPr lang="zh-CN" altLang="en-US" strike="noStrike" noProof="1"/>
              <a:t>单击此处编辑母版标题样式</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4143233889"/>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3" name="页脚占位符 2"/>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4" name="灯片编号占位符 3"/>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1826680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25" y="343058"/>
            <a:ext cx="3123930" cy="1200694"/>
          </a:xfrm>
        </p:spPr>
        <p:txBody>
          <a:bodyPr anchor="b"/>
          <a:lstStyle>
            <a:lvl1pPr>
              <a:defRPr sz="18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3887291" y="343058"/>
            <a:ext cx="4629029" cy="4054725"/>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4003" indent="0">
              <a:buNone/>
              <a:defRPr sz="1125"/>
            </a:lvl7pPr>
            <a:lvl8pPr marL="1801178" indent="0">
              <a:buNone/>
              <a:defRPr sz="1125"/>
            </a:lvl8pPr>
            <a:lvl9pPr marL="2058829" indent="0">
              <a:buNone/>
              <a:defRPr sz="1125"/>
            </a:lvl9pPr>
          </a:lstStyle>
          <a:p>
            <a:pPr marL="0" marR="0" lvl="0" indent="0" algn="l" defTabSz="514350" rtl="0" eaLnBrk="1" fontAlgn="base" latinLnBrk="0" hangingPunct="1">
              <a:lnSpc>
                <a:spcPct val="90000"/>
              </a:lnSpc>
              <a:spcBef>
                <a:spcPts val="563"/>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25" y="1543751"/>
            <a:ext cx="3123930" cy="2859987"/>
          </a:xfrm>
        </p:spPr>
        <p:txBody>
          <a:bodyPr/>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4003" indent="0">
              <a:buNone/>
              <a:defRPr sz="788"/>
            </a:lvl7pPr>
            <a:lvl8pPr marL="1801178" indent="0">
              <a:buNone/>
              <a:defRPr sz="788"/>
            </a:lvl8pPr>
            <a:lvl9pPr marL="2058829" indent="0">
              <a:buNone/>
              <a:defRPr sz="788"/>
            </a:lvl9pPr>
          </a:lstStyle>
          <a:p>
            <a:pPr lvl="0" fontAlgn="base"/>
            <a:r>
              <a:rPr lang="zh-CN" altLang="en-US" strike="noStrike" noProof="1"/>
              <a:t>单击此处编辑母版文本样式</a:t>
            </a:r>
          </a:p>
        </p:txBody>
      </p:sp>
      <p:sp>
        <p:nvSpPr>
          <p:cNvPr id="5" name="日期占位符 4"/>
          <p:cNvSpPr>
            <a:spLocks noGrp="1"/>
          </p:cNvSpPr>
          <p:nvPr>
            <p:ph type="dt" sz="half" idx="1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6" name="页脚占位符 5"/>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7" name="灯片编号占位符 6"/>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39986085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507" y="273968"/>
            <a:ext cx="1971623" cy="4360854"/>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28638" y="273968"/>
            <a:ext cx="5800574" cy="4360854"/>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5" name="页脚占位符 4"/>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6" name="灯片编号占位符 5"/>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28754431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33" y="273968"/>
            <a:ext cx="7886495" cy="436085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3" name="日期占位符 2"/>
          <p:cNvSpPr>
            <a:spLocks noGrp="1"/>
          </p:cNvSpPr>
          <p:nvPr>
            <p:ph type="dt" sz="half" idx="2"/>
          </p:nvPr>
        </p:nvSpPr>
        <p:spPr>
          <a:xfrm>
            <a:off x="628635" y="4770835"/>
            <a:ext cx="2057346" cy="272654"/>
          </a:xfrm>
        </p:spPr>
        <p:txBody>
          <a:bodyPr/>
          <a:lstStyle>
            <a:lvl1pPr fontAlgn="auto">
              <a:defRPr noProof="1">
                <a:latin typeface="+mn-lt"/>
                <a:ea typeface="+mn-ea"/>
              </a:defRPr>
            </a:lvl1pPr>
          </a:lstStyle>
          <a:p>
            <a:pPr>
              <a:defRPr/>
            </a:pPr>
            <a:endParaRPr lang="zh-CN" altLang="en-US" sz="1350">
              <a:solidFill>
                <a:prstClr val="black"/>
              </a:solidFill>
            </a:endParaRPr>
          </a:p>
        </p:txBody>
      </p:sp>
      <p:sp>
        <p:nvSpPr>
          <p:cNvPr id="4" name="页脚占位符 3"/>
          <p:cNvSpPr>
            <a:spLocks noGrp="1"/>
          </p:cNvSpPr>
          <p:nvPr>
            <p:ph type="ftr" sz="quarter" idx="3"/>
          </p:nvPr>
        </p:nvSpPr>
        <p:spPr>
          <a:xfrm>
            <a:off x="3028872" y="4770835"/>
            <a:ext cx="3086020" cy="272654"/>
          </a:xfrm>
        </p:spPr>
        <p:txBody>
          <a:bodyPr/>
          <a:lstStyle>
            <a:lvl1pPr fontAlgn="auto">
              <a:defRPr noProof="1"/>
            </a:lvl1pPr>
          </a:lstStyle>
          <a:p>
            <a:pPr>
              <a:defRPr/>
            </a:pPr>
            <a:endParaRPr lang="zh-CN" altLang="en-US" sz="1350">
              <a:solidFill>
                <a:prstClr val="black"/>
              </a:solidFill>
            </a:endParaRPr>
          </a:p>
        </p:txBody>
      </p:sp>
      <p:sp>
        <p:nvSpPr>
          <p:cNvPr id="5" name="灯片编号占位符 4"/>
          <p:cNvSpPr>
            <a:spLocks noGrp="1"/>
          </p:cNvSpPr>
          <p:nvPr>
            <p:ph type="sldNum" sz="quarter" idx="4"/>
          </p:nvPr>
        </p:nvSpPr>
        <p:spPr>
          <a:xfrm>
            <a:off x="6457782" y="4770835"/>
            <a:ext cx="2057346" cy="272654"/>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4063473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
        <p:nvSpPr>
          <p:cNvPr id="2" name="Title 1"/>
          <p:cNvSpPr>
            <a:spLocks noGrp="1"/>
          </p:cNvSpPr>
          <p:nvPr>
            <p:ph type="title"/>
          </p:nvPr>
        </p:nvSpPr>
        <p:spPr>
          <a:xfrm>
            <a:off x="1789974" y="2112590"/>
            <a:ext cx="5314811" cy="1227510"/>
          </a:xfrm>
        </p:spPr>
        <p:txBody>
          <a:bodyPr>
            <a:noAutofit/>
          </a:bodyPr>
          <a:lstStyle>
            <a:lvl1pPr algn="ctr">
              <a:defRPr sz="3375">
                <a:solidFill>
                  <a:schemeClr val="bg1"/>
                </a:solidFill>
              </a:defRPr>
            </a:lvl1pPr>
          </a:lstStyle>
          <a:p>
            <a:pPr fontAlgn="base"/>
            <a:r>
              <a:rPr lang="zh-CN" altLang="en-US" strike="noStrike" noProof="1"/>
              <a:t>单击此处编辑母版标题样式</a:t>
            </a:r>
            <a:endParaRPr lang="en-US" strike="noStrike" noProof="1"/>
          </a:p>
        </p:txBody>
      </p:sp>
      <p:sp>
        <p:nvSpPr>
          <p:cNvPr id="10" name="文本占位符 9"/>
          <p:cNvSpPr>
            <a:spLocks noGrp="1"/>
          </p:cNvSpPr>
          <p:nvPr>
            <p:ph type="body" sz="quarter" idx="13"/>
          </p:nvPr>
        </p:nvSpPr>
        <p:spPr>
          <a:xfrm>
            <a:off x="5549755" y="959798"/>
            <a:ext cx="1447762" cy="1313507"/>
          </a:xfrm>
        </p:spPr>
        <p:txBody>
          <a:bodyPr anchor="ctr" anchorCtr="0">
            <a:normAutofit/>
          </a:bodyPr>
          <a:lstStyle>
            <a:lvl1pPr marL="0" indent="0" algn="ctr">
              <a:buNone/>
              <a:defRPr sz="2025">
                <a:solidFill>
                  <a:schemeClr val="bg1"/>
                </a:solidFill>
              </a:defRPr>
            </a:lvl1pPr>
          </a:lstStyle>
          <a:p>
            <a:pPr lvl="0" fontAlgn="base"/>
            <a:r>
              <a:rPr lang="zh-CN" altLang="en-US" strike="noStrike" noProof="1"/>
              <a:t>单击此处编辑母版文本样式</a:t>
            </a:r>
          </a:p>
        </p:txBody>
      </p:sp>
      <p:sp>
        <p:nvSpPr>
          <p:cNvPr id="3" name="Date Placeholder 2"/>
          <p:cNvSpPr>
            <a:spLocks noGrp="1"/>
          </p:cNvSpPr>
          <p:nvPr>
            <p:ph type="dt" sz="half" idx="2"/>
          </p:nvPr>
        </p:nvSpPr>
        <p:spPr>
          <a:xfrm>
            <a:off x="628635" y="4767265"/>
            <a:ext cx="2057346" cy="275035"/>
          </a:xfrm>
        </p:spPr>
        <p:txBody>
          <a:bodyPr/>
          <a:lstStyle>
            <a:lvl1pPr>
              <a:defRPr noProof="1">
                <a:latin typeface="Calibri" panose="020F0502020204030204" pitchFamily="34" charset="0"/>
                <a:cs typeface="+mn-ea"/>
              </a:defRPr>
            </a:lvl1pPr>
          </a:lstStyle>
          <a:p>
            <a:pPr>
              <a:defRPr/>
            </a:pPr>
            <a:endParaRPr lang="zh-CN" altLang="en-US" sz="1350">
              <a:solidFill>
                <a:prstClr val="black"/>
              </a:solidFill>
            </a:endParaRPr>
          </a:p>
        </p:txBody>
      </p:sp>
      <p:sp>
        <p:nvSpPr>
          <p:cNvPr id="4" name="Footer Placeholder 3"/>
          <p:cNvSpPr>
            <a:spLocks noGrp="1"/>
          </p:cNvSpPr>
          <p:nvPr>
            <p:ph type="ftr" sz="quarter" idx="3"/>
          </p:nvPr>
        </p:nvSpPr>
        <p:spPr>
          <a:xfrm>
            <a:off x="3028872" y="4767265"/>
            <a:ext cx="3086020" cy="275035"/>
          </a:xfrm>
        </p:spPr>
        <p:txBody>
          <a:bodyPr/>
          <a:lstStyle>
            <a:lvl1pPr>
              <a:defRPr noProof="1"/>
            </a:lvl1pPr>
          </a:lstStyle>
          <a:p>
            <a:pPr>
              <a:defRPr/>
            </a:pPr>
            <a:endParaRPr lang="zh-CN" altLang="en-US" sz="1350">
              <a:solidFill>
                <a:prstClr val="black"/>
              </a:solidFill>
            </a:endParaRPr>
          </a:p>
        </p:txBody>
      </p:sp>
      <p:sp>
        <p:nvSpPr>
          <p:cNvPr id="5" name="Slide Number Placeholder 4"/>
          <p:cNvSpPr>
            <a:spLocks noGrp="1"/>
          </p:cNvSpPr>
          <p:nvPr>
            <p:ph type="sldNum" sz="quarter" idx="4"/>
          </p:nvPr>
        </p:nvSpPr>
        <p:spPr>
          <a:xfrm>
            <a:off x="6457782" y="4767265"/>
            <a:ext cx="2057346" cy="275035"/>
          </a:xfrm>
        </p:spPr>
        <p:txBody>
          <a:bodyPr vert="horz" wrap="square" lIns="91440" tIns="45720" rIns="91440" bIns="45720" numCol="1" anchor="t" anchorCtr="0" compatLnSpc="1"/>
          <a:lstStyle/>
          <a:p>
            <a:pPr>
              <a:spcBef>
                <a:spcPts val="0"/>
              </a:spcBef>
              <a:spcAft>
                <a:spcPts val="0"/>
              </a:spcAft>
            </a:pPr>
            <a:fld id="{9A0DB2DC-4C9A-4742-B13C-FB6460FD3503}" type="slidenum">
              <a:rPr lang="zh-CN" altLang="en-US" sz="1350" noProof="1" smtClean="0">
                <a:solidFill>
                  <a:prstClr val="black"/>
                </a:solidFill>
              </a:rPr>
              <a:pPr>
                <a:spcBef>
                  <a:spcPts val="0"/>
                </a:spcBef>
                <a:spcAft>
                  <a:spcPts val="0"/>
                </a:spcAft>
              </a:pPr>
              <a:t>‹#›</a:t>
            </a:fld>
            <a:endParaRPr lang="zh-CN" altLang="en-US" sz="1350" noProof="1">
              <a:solidFill>
                <a:prstClr val="black"/>
              </a:solidFill>
              <a:latin typeface="Calibri"/>
            </a:endParaRPr>
          </a:p>
        </p:txBody>
      </p:sp>
    </p:spTree>
    <p:extLst>
      <p:ext uri="{BB962C8B-B14F-4D97-AF65-F5344CB8AC3E}">
        <p14:creationId xmlns:p14="http://schemas.microsoft.com/office/powerpoint/2010/main" val="42651134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F2F2F2"/>
        </a:solidFill>
        <a:effectLst/>
      </p:bgPr>
    </p:bg>
    <p:spTree>
      <p:nvGrpSpPr>
        <p:cNvPr id="1" name=""/>
        <p:cNvGrpSpPr/>
        <p:nvPr/>
      </p:nvGrpSpPr>
      <p:grpSpPr>
        <a:xfrm>
          <a:off x="0" y="0"/>
          <a:ext cx="0" cy="0"/>
          <a:chOff x="0" y="0"/>
          <a:chExt cx="0" cy="0"/>
        </a:xfrm>
      </p:grpSpPr>
      <p:grpSp>
        <p:nvGrpSpPr>
          <p:cNvPr id="2" name="组合 11"/>
          <p:cNvGrpSpPr/>
          <p:nvPr userDrawn="1"/>
        </p:nvGrpSpPr>
        <p:grpSpPr>
          <a:xfrm>
            <a:off x="1263617" y="1734742"/>
            <a:ext cx="6616527" cy="1674019"/>
            <a:chOff x="1408" y="2483"/>
            <a:chExt cx="10419" cy="2634"/>
          </a:xfrm>
        </p:grpSpPr>
        <p:grpSp>
          <p:nvGrpSpPr>
            <p:cNvPr id="3" name="组合 4"/>
            <p:cNvGrpSpPr/>
            <p:nvPr userDrawn="1"/>
          </p:nvGrpSpPr>
          <p:grpSpPr>
            <a:xfrm>
              <a:off x="2571" y="3125"/>
              <a:ext cx="9257" cy="1850"/>
              <a:chOff x="2017564" y="2801257"/>
              <a:chExt cx="5878207" cy="1175657"/>
            </a:xfrm>
          </p:grpSpPr>
          <p:sp>
            <p:nvSpPr>
              <p:cNvPr id="7" name="矩形 3"/>
              <p:cNvSpPr/>
              <p:nvPr/>
            </p:nvSpPr>
            <p:spPr>
              <a:xfrm>
                <a:off x="2017176" y="2860180"/>
                <a:ext cx="390488" cy="1116450"/>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fontAlgn="auto">
                  <a:spcBef>
                    <a:spcPts val="0"/>
                  </a:spcBef>
                  <a:spcAft>
                    <a:spcPts val="0"/>
                  </a:spcAft>
                  <a:defRPr/>
                </a:pPr>
                <a:endParaRPr lang="zh-CN" altLang="en-US" sz="1050" noProof="1">
                  <a:solidFill>
                    <a:prstClr val="white"/>
                  </a:solidFill>
                  <a:latin typeface="Arial" panose="020B0604020202020204" pitchFamily="34" charset="0"/>
                  <a:ea typeface="黑体" panose="02010609060101010101" pitchFamily="2" charset="-122"/>
                </a:endParaRPr>
              </a:p>
            </p:txBody>
          </p:sp>
          <p:sp>
            <p:nvSpPr>
              <p:cNvPr id="8" name="矩形 7"/>
              <p:cNvSpPr/>
              <p:nvPr/>
            </p:nvSpPr>
            <p:spPr>
              <a:xfrm>
                <a:off x="2017176" y="2801419"/>
                <a:ext cx="5877960" cy="857586"/>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0" rIns="108000" bIns="0" anchor="ctr">
                <a:normAutofit/>
              </a:bodyPr>
              <a:lstStyle/>
              <a:p>
                <a:pPr fontAlgn="auto">
                  <a:defRPr/>
                </a:pPr>
                <a:endParaRPr lang="zh-CN" altLang="en-US" sz="1200" noProof="1">
                  <a:solidFill>
                    <a:srgbClr val="FFFFFF"/>
                  </a:solidFill>
                  <a:latin typeface="Arial" panose="020B0604020202020204" pitchFamily="34" charset="0"/>
                  <a:ea typeface="黑体" panose="02010609060101010101" pitchFamily="2" charset="-122"/>
                </a:endParaRPr>
              </a:p>
            </p:txBody>
          </p:sp>
        </p:grpSp>
        <p:grpSp>
          <p:nvGrpSpPr>
            <p:cNvPr id="4" name="组合 10"/>
            <p:cNvGrpSpPr/>
            <p:nvPr userDrawn="1"/>
          </p:nvGrpSpPr>
          <p:grpSpPr>
            <a:xfrm>
              <a:off x="1408" y="2483"/>
              <a:ext cx="2742" cy="2634"/>
              <a:chOff x="326" y="718"/>
              <a:chExt cx="5896" cy="5662"/>
            </a:xfrm>
          </p:grpSpPr>
          <p:sp>
            <p:nvSpPr>
              <p:cNvPr id="5" name="椭圆 4"/>
              <p:cNvSpPr/>
              <p:nvPr/>
            </p:nvSpPr>
            <p:spPr>
              <a:xfrm>
                <a:off x="326" y="718"/>
                <a:ext cx="5660" cy="5662"/>
              </a:xfrm>
              <a:prstGeom prst="ellipse">
                <a:avLst/>
              </a:prstGeom>
              <a:noFill/>
              <a:ln>
                <a:solidFill>
                  <a:srgbClr val="00596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350" noProof="1">
                  <a:solidFill>
                    <a:prstClr val="white"/>
                  </a:solidFill>
                </a:endParaRPr>
              </a:p>
            </p:txBody>
          </p:sp>
          <p:sp>
            <p:nvSpPr>
              <p:cNvPr id="6" name="椭圆 5"/>
              <p:cNvSpPr/>
              <p:nvPr/>
            </p:nvSpPr>
            <p:spPr>
              <a:xfrm>
                <a:off x="681" y="799"/>
                <a:ext cx="5542" cy="5538"/>
              </a:xfrm>
              <a:prstGeom prst="ellipse">
                <a:avLst/>
              </a:pr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endParaRPr lang="zh-CN" altLang="en-US" sz="4050" noProof="1">
                  <a:solidFill>
                    <a:prstClr val="white"/>
                  </a:solidFill>
                  <a:latin typeface="Arial" panose="020B0604020202020204" pitchFamily="34" charset="0"/>
                  <a:ea typeface="黑体" panose="02010609060101010101" pitchFamily="2" charset="-122"/>
                  <a:cs typeface="Verdana" panose="020B0604030504040204" pitchFamily="34" charset="0"/>
                </a:endParaRPr>
              </a:p>
            </p:txBody>
          </p:sp>
        </p:grpSp>
      </p:grpSp>
    </p:spTree>
    <p:extLst>
      <p:ext uri="{BB962C8B-B14F-4D97-AF65-F5344CB8AC3E}">
        <p14:creationId xmlns:p14="http://schemas.microsoft.com/office/powerpoint/2010/main" val="399386586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两栏内容">
    <p:spTree>
      <p:nvGrpSpPr>
        <p:cNvPr id="1" name=""/>
        <p:cNvGrpSpPr/>
        <p:nvPr/>
      </p:nvGrpSpPr>
      <p:grpSpPr>
        <a:xfrm>
          <a:off x="0" y="0"/>
          <a:ext cx="0" cy="0"/>
          <a:chOff x="0" y="0"/>
          <a:chExt cx="0" cy="0"/>
        </a:xfrm>
      </p:grpSpPr>
      <p:sp>
        <p:nvSpPr>
          <p:cNvPr id="2" name="矩形 1"/>
          <p:cNvSpPr/>
          <p:nvPr userDrawn="1"/>
        </p:nvSpPr>
        <p:spPr>
          <a:xfrm>
            <a:off x="1" y="698041"/>
            <a:ext cx="4021931"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4672013" y="696502"/>
            <a:ext cx="4471988"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grpSp>
        <p:nvGrpSpPr>
          <p:cNvPr id="34" name="组合 2"/>
          <p:cNvGrpSpPr/>
          <p:nvPr userDrawn="1"/>
        </p:nvGrpSpPr>
        <p:grpSpPr>
          <a:xfrm>
            <a:off x="-7937" y="-17859"/>
            <a:ext cx="9161223" cy="170259"/>
            <a:chOff x="-12" y="7780"/>
            <a:chExt cx="14426" cy="268"/>
          </a:xfrm>
        </p:grpSpPr>
        <p:sp>
          <p:nvSpPr>
            <p:cNvPr id="36" name="任意多边形 35"/>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39" name="任意多边形 38"/>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41" name="矩形 40"/>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2" name="任意多边形 41"/>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Tree>
    <p:extLst>
      <p:ext uri="{BB962C8B-B14F-4D97-AF65-F5344CB8AC3E}">
        <p14:creationId xmlns:p14="http://schemas.microsoft.com/office/powerpoint/2010/main" val="2410563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40" name="矩形 39"/>
          <p:cNvSpPr/>
          <p:nvPr userDrawn="1"/>
        </p:nvSpPr>
        <p:spPr>
          <a:xfrm>
            <a:off x="340563" y="1991677"/>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1"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2" name="组合 22"/>
            <p:cNvGrpSpPr/>
            <p:nvPr/>
          </p:nvGrpSpPr>
          <p:grpSpPr>
            <a:xfrm>
              <a:off x="0" y="3028847"/>
              <a:ext cx="1774726" cy="430886"/>
              <a:chOff x="0" y="1675097"/>
              <a:chExt cx="1774726" cy="430886"/>
            </a:xfrm>
          </p:grpSpPr>
          <p:sp>
            <p:nvSpPr>
              <p:cNvPr id="24" name="矩形 23"/>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5" name="TextBox 78">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gr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9"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系统组成</a:t>
            </a:r>
          </a:p>
        </p:txBody>
      </p:sp>
    </p:spTree>
    <p:extLst>
      <p:ext uri="{BB962C8B-B14F-4D97-AF65-F5344CB8AC3E}">
        <p14:creationId xmlns:p14="http://schemas.microsoft.com/office/powerpoint/2010/main" val="13393074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3_两栏内容">
    <p:spTree>
      <p:nvGrpSpPr>
        <p:cNvPr id="1" name=""/>
        <p:cNvGrpSpPr/>
        <p:nvPr/>
      </p:nvGrpSpPr>
      <p:grpSpPr>
        <a:xfrm>
          <a:off x="0" y="0"/>
          <a:ext cx="0" cy="0"/>
          <a:chOff x="0" y="0"/>
          <a:chExt cx="0" cy="0"/>
        </a:xfrm>
      </p:grpSpPr>
      <p:grpSp>
        <p:nvGrpSpPr>
          <p:cNvPr id="9"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40" name="矩形 39"/>
          <p:cNvSpPr/>
          <p:nvPr userDrawn="1"/>
        </p:nvSpPr>
        <p:spPr>
          <a:xfrm>
            <a:off x="340563" y="2498886"/>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0"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3" name="组合 25"/>
            <p:cNvGrpSpPr/>
            <p:nvPr/>
          </p:nvGrpSpPr>
          <p:grpSpPr>
            <a:xfrm>
              <a:off x="0" y="3705722"/>
              <a:ext cx="1774726" cy="430886"/>
              <a:chOff x="0" y="1675097"/>
              <a:chExt cx="1774726" cy="430886"/>
            </a:xfrm>
          </p:grpSpPr>
          <p:sp>
            <p:nvSpPr>
              <p:cNvPr id="27" name="矩形 26"/>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8" name="TextBox 82">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gr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12"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工作原理</a:t>
            </a:r>
          </a:p>
        </p:txBody>
      </p:sp>
    </p:spTree>
    <p:extLst>
      <p:ext uri="{BB962C8B-B14F-4D97-AF65-F5344CB8AC3E}">
        <p14:creationId xmlns:p14="http://schemas.microsoft.com/office/powerpoint/2010/main" val="224245449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4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40" name="矩形 39"/>
          <p:cNvSpPr/>
          <p:nvPr userDrawn="1"/>
        </p:nvSpPr>
        <p:spPr>
          <a:xfrm>
            <a:off x="340563" y="3006093"/>
            <a:ext cx="855456" cy="283369"/>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2" name="组合 9"/>
          <p:cNvGrpSpPr/>
          <p:nvPr userDrawn="1"/>
        </p:nvGrpSpPr>
        <p:grpSpPr>
          <a:xfrm>
            <a:off x="-6909" y="1483705"/>
            <a:ext cx="1331218" cy="2353790"/>
            <a:chOff x="0" y="1675097"/>
            <a:chExt cx="1774726" cy="3138386"/>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4" name="组合 28"/>
            <p:cNvGrpSpPr/>
            <p:nvPr/>
          </p:nvGrpSpPr>
          <p:grpSpPr>
            <a:xfrm>
              <a:off x="0" y="4382597"/>
              <a:ext cx="1774726" cy="430886"/>
              <a:chOff x="0" y="1675097"/>
              <a:chExt cx="1774726" cy="430886"/>
            </a:xfrm>
          </p:grpSpPr>
          <p:sp>
            <p:nvSpPr>
              <p:cNvPr id="30" name="矩形 29"/>
              <p:cNvSpPr/>
              <p:nvPr/>
            </p:nvSpPr>
            <p:spPr>
              <a:xfrm>
                <a:off x="0" y="16750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31" name="TextBox 86">
                <a:hlinkClick r:id="" action="ppaction://noaction"/>
              </p:cNvPr>
              <p:cNvSpPr txBox="1"/>
              <p:nvPr/>
            </p:nvSpPr>
            <p:spPr>
              <a:xfrm>
                <a:off x="419244" y="1675097"/>
                <a:ext cx="1355482" cy="430886"/>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应用发展</a:t>
                </a:r>
              </a:p>
            </p:txBody>
          </p:sp>
        </p:gr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3"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系统特点</a:t>
            </a:r>
          </a:p>
        </p:txBody>
      </p:sp>
    </p:spTree>
    <p:extLst>
      <p:ext uri="{BB962C8B-B14F-4D97-AF65-F5344CB8AC3E}">
        <p14:creationId xmlns:p14="http://schemas.microsoft.com/office/powerpoint/2010/main" val="83415968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5_两栏内容">
    <p:spTree>
      <p:nvGrpSpPr>
        <p:cNvPr id="1" name=""/>
        <p:cNvGrpSpPr/>
        <p:nvPr/>
      </p:nvGrpSpPr>
      <p:grpSpPr>
        <a:xfrm>
          <a:off x="0" y="0"/>
          <a:ext cx="0" cy="0"/>
          <a:chOff x="0" y="0"/>
          <a:chExt cx="0" cy="0"/>
        </a:xfrm>
      </p:grpSpPr>
      <p:grpSp>
        <p:nvGrpSpPr>
          <p:cNvPr id="10" name="组合 2"/>
          <p:cNvGrpSpPr/>
          <p:nvPr userDrawn="1"/>
        </p:nvGrpSpPr>
        <p:grpSpPr>
          <a:xfrm>
            <a:off x="-7937" y="-17859"/>
            <a:ext cx="9161223" cy="170259"/>
            <a:chOff x="-12" y="7780"/>
            <a:chExt cx="14426" cy="268"/>
          </a:xfrm>
        </p:grpSpPr>
        <p:sp>
          <p:nvSpPr>
            <p:cNvPr id="3" name="任意多边形 2"/>
            <p:cNvSpPr/>
            <p:nvPr/>
          </p:nvSpPr>
          <p:spPr>
            <a:xfrm>
              <a:off x="-12" y="7780"/>
              <a:ext cx="735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4" name="任意多边形 3"/>
            <p:cNvSpPr/>
            <p:nvPr/>
          </p:nvSpPr>
          <p:spPr>
            <a:xfrm rot="10800000">
              <a:off x="6830" y="7780"/>
              <a:ext cx="7584" cy="268"/>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grpSp>
      <p:sp>
        <p:nvSpPr>
          <p:cNvPr id="5" name="矩形 4"/>
          <p:cNvSpPr/>
          <p:nvPr userDrawn="1"/>
        </p:nvSpPr>
        <p:spPr>
          <a:xfrm>
            <a:off x="-7937" y="4872040"/>
            <a:ext cx="9158049" cy="275035"/>
          </a:xfrm>
          <a:prstGeom prst="rect">
            <a:avLst/>
          </a:prstGeom>
          <a:solidFill>
            <a:srgbClr val="00596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6" name="任意多边形 5"/>
          <p:cNvSpPr/>
          <p:nvPr userDrawn="1"/>
        </p:nvSpPr>
        <p:spPr>
          <a:xfrm rot="10800000" flipH="1">
            <a:off x="-7937" y="4870850"/>
            <a:ext cx="4297251" cy="107156"/>
          </a:xfrm>
          <a:custGeom>
            <a:avLst/>
            <a:gdLst>
              <a:gd name="connsiteX0" fmla="*/ 0 w 10334"/>
              <a:gd name="connsiteY0" fmla="*/ 0 h 393"/>
              <a:gd name="connsiteX1" fmla="*/ 9644 w 10334"/>
              <a:gd name="connsiteY1" fmla="*/ 4 h 393"/>
              <a:gd name="connsiteX2" fmla="*/ 10334 w 10334"/>
              <a:gd name="connsiteY2" fmla="*/ 393 h 393"/>
              <a:gd name="connsiteX3" fmla="*/ 0 w 10334"/>
              <a:gd name="connsiteY3" fmla="*/ 393 h 393"/>
              <a:gd name="connsiteX4" fmla="*/ 0 w 10334"/>
              <a:gd name="connsiteY4" fmla="*/ 0 h 3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34" h="393">
                <a:moveTo>
                  <a:pt x="0" y="0"/>
                </a:moveTo>
                <a:lnTo>
                  <a:pt x="9644" y="4"/>
                </a:lnTo>
                <a:lnTo>
                  <a:pt x="10334" y="393"/>
                </a:lnTo>
                <a:lnTo>
                  <a:pt x="0" y="393"/>
                </a:lnTo>
                <a:lnTo>
                  <a:pt x="0" y="0"/>
                </a:lnTo>
                <a:close/>
              </a:path>
            </a:pathLst>
          </a:custGeom>
          <a:solidFill>
            <a:srgbClr val="0080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sz="1013" noProof="1">
              <a:solidFill>
                <a:prstClr val="white"/>
              </a:solidFill>
            </a:endParaRPr>
          </a:p>
        </p:txBody>
      </p:sp>
      <p:sp>
        <p:nvSpPr>
          <p:cNvPr id="2" name="矩形 1"/>
          <p:cNvSpPr/>
          <p:nvPr userDrawn="1"/>
        </p:nvSpPr>
        <p:spPr>
          <a:xfrm>
            <a:off x="1" y="698041"/>
            <a:ext cx="1277084" cy="3909692"/>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8" name="矩形 7"/>
          <p:cNvSpPr/>
          <p:nvPr userDrawn="1"/>
        </p:nvSpPr>
        <p:spPr>
          <a:xfrm>
            <a:off x="1385232" y="696502"/>
            <a:ext cx="7758770" cy="3911231"/>
          </a:xfrm>
          <a:prstGeom prst="rect">
            <a:avLst/>
          </a:prstGeom>
          <a:solidFill>
            <a:srgbClr val="F9F9F9"/>
          </a:solidFill>
          <a:ln w="9525">
            <a:solidFill>
              <a:srgbClr val="E2E2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solidFill>
            </a:endParaRPr>
          </a:p>
        </p:txBody>
      </p:sp>
      <p:sp>
        <p:nvSpPr>
          <p:cNvPr id="40" name="矩形 39"/>
          <p:cNvSpPr/>
          <p:nvPr userDrawn="1"/>
        </p:nvSpPr>
        <p:spPr>
          <a:xfrm>
            <a:off x="340563" y="3514249"/>
            <a:ext cx="855456" cy="282893"/>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nvGrpSpPr>
          <p:cNvPr id="13" name="组合 9"/>
          <p:cNvGrpSpPr/>
          <p:nvPr userDrawn="1"/>
        </p:nvGrpSpPr>
        <p:grpSpPr>
          <a:xfrm>
            <a:off x="-6910" y="1483705"/>
            <a:ext cx="315319" cy="2313518"/>
            <a:chOff x="0" y="1675097"/>
            <a:chExt cx="420370" cy="3084690"/>
          </a:xfrm>
        </p:grpSpPr>
        <p:sp>
          <p:nvSpPr>
            <p:cNvPr id="17" name="矩形 16"/>
            <p:cNvSpPr/>
            <p:nvPr/>
          </p:nvSpPr>
          <p:spPr>
            <a:xfrm>
              <a:off x="0" y="1675097"/>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1" name="矩形 20"/>
            <p:cNvSpPr/>
            <p:nvPr/>
          </p:nvSpPr>
          <p:spPr>
            <a:xfrm>
              <a:off x="0" y="2351972"/>
              <a:ext cx="42037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4" name="矩形 23"/>
            <p:cNvSpPr/>
            <p:nvPr/>
          </p:nvSpPr>
          <p:spPr>
            <a:xfrm>
              <a:off x="0" y="302884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27" name="矩形 26"/>
            <p:cNvSpPr/>
            <p:nvPr/>
          </p:nvSpPr>
          <p:spPr>
            <a:xfrm>
              <a:off x="0" y="3705722"/>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sp>
          <p:nvSpPr>
            <p:cNvPr id="30" name="矩形 29"/>
            <p:cNvSpPr/>
            <p:nvPr/>
          </p:nvSpPr>
          <p:spPr>
            <a:xfrm>
              <a:off x="0" y="4382597"/>
              <a:ext cx="419100" cy="377190"/>
            </a:xfrm>
            <a:prstGeom prst="rect">
              <a:avLst/>
            </a:prstGeom>
            <a:solidFill>
              <a:srgbClr val="007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sz="1350">
                <a:solidFill>
                  <a:prstClr val="white">
                    <a:lumMod val="95000"/>
                  </a:prstClr>
                </a:solidFill>
              </a:endParaRPr>
            </a:p>
          </p:txBody>
        </p:sp>
      </p:grpSp>
      <p:sp>
        <p:nvSpPr>
          <p:cNvPr id="32" name="TextBox 34"/>
          <p:cNvSpPr txBox="1"/>
          <p:nvPr userDrawn="1"/>
        </p:nvSpPr>
        <p:spPr>
          <a:xfrm>
            <a:off x="-188058" y="1448983"/>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01</a:t>
            </a:r>
          </a:p>
        </p:txBody>
      </p:sp>
      <p:sp>
        <p:nvSpPr>
          <p:cNvPr id="33" name="TextBox 73"/>
          <p:cNvSpPr txBox="1"/>
          <p:nvPr userDrawn="1"/>
        </p:nvSpPr>
        <p:spPr>
          <a:xfrm>
            <a:off x="-188058" y="1956641"/>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02</a:t>
            </a:r>
          </a:p>
        </p:txBody>
      </p:sp>
      <p:sp>
        <p:nvSpPr>
          <p:cNvPr id="35" name="TextBox 77"/>
          <p:cNvSpPr txBox="1"/>
          <p:nvPr userDrawn="1"/>
        </p:nvSpPr>
        <p:spPr>
          <a:xfrm>
            <a:off x="-188058" y="2464297"/>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03</a:t>
            </a:r>
          </a:p>
        </p:txBody>
      </p:sp>
      <p:sp>
        <p:nvSpPr>
          <p:cNvPr id="37" name="TextBox 81"/>
          <p:cNvSpPr txBox="1"/>
          <p:nvPr userDrawn="1"/>
        </p:nvSpPr>
        <p:spPr>
          <a:xfrm>
            <a:off x="-188058" y="2971954"/>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04</a:t>
            </a:r>
          </a:p>
        </p:txBody>
      </p:sp>
      <p:sp>
        <p:nvSpPr>
          <p:cNvPr id="38" name="TextBox 85"/>
          <p:cNvSpPr txBox="1"/>
          <p:nvPr userDrawn="1"/>
        </p:nvSpPr>
        <p:spPr>
          <a:xfrm>
            <a:off x="-188058" y="3479610"/>
            <a:ext cx="675178" cy="357790"/>
          </a:xfrm>
          <a:prstGeom prst="rect">
            <a:avLst/>
          </a:prstGeom>
          <a:noFill/>
        </p:spPr>
        <p:txBody>
          <a:bodyPr wrap="square" rtlCol="0">
            <a:spAutoFit/>
          </a:bodyPr>
          <a:lstStyle/>
          <a:p>
            <a:pPr algn="ctr" fontAlgn="auto">
              <a:spcBef>
                <a:spcPts val="0"/>
              </a:spcBef>
              <a:spcAft>
                <a:spcPts val="0"/>
              </a:spcAft>
            </a:pPr>
            <a:r>
              <a:rPr lang="en-US" altLang="zh-CN" sz="1725" b="1" dirty="0">
                <a:solidFill>
                  <a:prstClr val="white">
                    <a:lumMod val="95000"/>
                  </a:prstClr>
                </a:solidFill>
                <a:latin typeface="微软雅黑" panose="020B0503020204020204" pitchFamily="34" charset="-122"/>
                <a:ea typeface="微软雅黑" panose="020B0503020204020204" pitchFamily="34" charset="-122"/>
              </a:rPr>
              <a:t>05</a:t>
            </a:r>
          </a:p>
        </p:txBody>
      </p:sp>
      <p:sp>
        <p:nvSpPr>
          <p:cNvPr id="7" name="TextBox 35">
            <a:hlinkClick r:id="" action="ppaction://noaction"/>
          </p:cNvPr>
          <p:cNvSpPr txBox="1"/>
          <p:nvPr userDrawn="1"/>
        </p:nvSpPr>
        <p:spPr>
          <a:xfrm>
            <a:off x="307564" y="1483706"/>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研究对象</a:t>
            </a:r>
          </a:p>
        </p:txBody>
      </p:sp>
      <p:sp>
        <p:nvSpPr>
          <p:cNvPr id="11" name="TextBox 74">
            <a:hlinkClick r:id="" action="ppaction://noaction"/>
          </p:cNvPr>
          <p:cNvSpPr txBox="1"/>
          <p:nvPr userDrawn="1"/>
        </p:nvSpPr>
        <p:spPr>
          <a:xfrm>
            <a:off x="307564" y="1991362"/>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系统组成</a:t>
            </a:r>
          </a:p>
        </p:txBody>
      </p:sp>
      <p:sp>
        <p:nvSpPr>
          <p:cNvPr id="9" name="TextBox 78">
            <a:hlinkClick r:id="" action="ppaction://noaction"/>
          </p:cNvPr>
          <p:cNvSpPr txBox="1"/>
          <p:nvPr userDrawn="1"/>
        </p:nvSpPr>
        <p:spPr>
          <a:xfrm>
            <a:off x="307564" y="2499018"/>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工作原理</a:t>
            </a:r>
          </a:p>
        </p:txBody>
      </p:sp>
      <p:sp>
        <p:nvSpPr>
          <p:cNvPr id="12" name="TextBox 82">
            <a:hlinkClick r:id="" action="ppaction://noaction"/>
          </p:cNvPr>
          <p:cNvSpPr txBox="1"/>
          <p:nvPr userDrawn="1"/>
        </p:nvSpPr>
        <p:spPr>
          <a:xfrm>
            <a:off x="307564" y="3006675"/>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black"/>
                </a:solidFill>
                <a:latin typeface="微软雅黑" panose="020B0503020204020204" pitchFamily="34" charset="-122"/>
                <a:ea typeface="微软雅黑" panose="020B0503020204020204" pitchFamily="34" charset="-122"/>
              </a:rPr>
              <a:t>系统特点</a:t>
            </a:r>
          </a:p>
        </p:txBody>
      </p:sp>
      <p:sp>
        <p:nvSpPr>
          <p:cNvPr id="14" name="TextBox 86">
            <a:hlinkClick r:id="" action="ppaction://noaction"/>
          </p:cNvPr>
          <p:cNvSpPr txBox="1"/>
          <p:nvPr userDrawn="1"/>
        </p:nvSpPr>
        <p:spPr>
          <a:xfrm>
            <a:off x="307564" y="3514331"/>
            <a:ext cx="1016744" cy="323165"/>
          </a:xfrm>
          <a:prstGeom prst="rect">
            <a:avLst/>
          </a:prstGeom>
          <a:noFill/>
        </p:spPr>
        <p:txBody>
          <a:bodyPr wrap="square" rtlCol="0">
            <a:spAutoFit/>
          </a:bodyPr>
          <a:lstStyle/>
          <a:p>
            <a:pPr fontAlgn="auto">
              <a:spcBef>
                <a:spcPts val="0"/>
              </a:spcBef>
              <a:spcAft>
                <a:spcPts val="0"/>
              </a:spcAft>
            </a:pPr>
            <a:r>
              <a:rPr lang="zh-CN" altLang="en-US" sz="1500" dirty="0">
                <a:solidFill>
                  <a:prstClr val="white"/>
                </a:solidFill>
                <a:latin typeface="微软雅黑" panose="020B0503020204020204" pitchFamily="34" charset="-122"/>
                <a:ea typeface="微软雅黑" panose="020B0503020204020204" pitchFamily="34" charset="-122"/>
              </a:rPr>
              <a:t>应用发展</a:t>
            </a:r>
          </a:p>
        </p:txBody>
      </p:sp>
    </p:spTree>
    <p:extLst>
      <p:ext uri="{BB962C8B-B14F-4D97-AF65-F5344CB8AC3E}">
        <p14:creationId xmlns:p14="http://schemas.microsoft.com/office/powerpoint/2010/main" val="137712275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theme" Target="../theme/theme2.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417588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 id="2147483696" r:id="rId19"/>
    <p:sldLayoutId id="2147483697" r:id="rId20"/>
    <p:sldLayoutId id="2147483698" r:id="rId21"/>
  </p:sldLayoutIdLst>
  <p:timing>
    <p:tnLst>
      <p:par>
        <p:cTn id="1" dur="indefinite" restart="never" nodeType="tmRoot"/>
      </p:par>
    </p:tnLst>
  </p:timing>
  <p:hf sldNum="0" hdr="0" ftr="0" dt="0"/>
  <p:txStyles>
    <p:titleStyle>
      <a:lvl1pPr algn="l" defTabSz="514350" rtl="0" fontAlgn="base">
        <a:lnSpc>
          <a:spcPct val="90000"/>
        </a:lnSpc>
        <a:spcBef>
          <a:spcPct val="0"/>
        </a:spcBef>
        <a:spcAft>
          <a:spcPct val="0"/>
        </a:spcAft>
        <a:defRPr sz="2475" kern="1200">
          <a:solidFill>
            <a:schemeClr val="tx1"/>
          </a:solidFill>
          <a:latin typeface="+mj-lt"/>
          <a:ea typeface="+mj-ea"/>
          <a:cs typeface="+mj-cs"/>
        </a:defRPr>
      </a:lvl1pPr>
      <a:lvl2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2pPr>
      <a:lvl3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3pPr>
      <a:lvl4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4pPr>
      <a:lvl5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9pPr>
    </p:titleStyle>
    <p:bodyStyle>
      <a:lvl1pPr marL="128588" indent="-126206" algn="l" defTabSz="514350" rtl="0" fontAlgn="base">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6206" algn="l" defTabSz="514350" rtl="0" fontAlgn="base">
        <a:lnSpc>
          <a:spcPct val="90000"/>
        </a:lnSpc>
        <a:spcBef>
          <a:spcPts val="281"/>
        </a:spcBef>
        <a:spcAft>
          <a:spcPct val="0"/>
        </a:spcAft>
        <a:buFont typeface="Arial" panose="020B0604020202020204" pitchFamily="34" charset="0"/>
        <a:buChar char="•"/>
        <a:defRPr kern="1200">
          <a:solidFill>
            <a:schemeClr val="tx1"/>
          </a:solidFill>
          <a:latin typeface="+mn-lt"/>
          <a:ea typeface="+mn-ea"/>
          <a:cs typeface="+mn-cs"/>
        </a:defRPr>
      </a:lvl2pPr>
      <a:lvl3pPr marL="642938" indent="-126206" algn="l" defTabSz="514350" rtl="0" fontAlgn="base">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541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2590"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976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7416"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4003" algn="l" defTabSz="514350" rtl="0" eaLnBrk="1" latinLnBrk="0" hangingPunct="1">
        <a:defRPr sz="1013" kern="1200">
          <a:solidFill>
            <a:schemeClr val="tx1"/>
          </a:solidFill>
          <a:latin typeface="+mn-lt"/>
          <a:ea typeface="+mn-ea"/>
          <a:cs typeface="+mn-cs"/>
        </a:defRPr>
      </a:lvl7pPr>
      <a:lvl8pPr marL="1801178" algn="l" defTabSz="514350" rtl="0" eaLnBrk="1" latinLnBrk="0" hangingPunct="1">
        <a:defRPr sz="1013" kern="1200">
          <a:solidFill>
            <a:schemeClr val="tx1"/>
          </a:solidFill>
          <a:latin typeface="+mn-lt"/>
          <a:ea typeface="+mn-ea"/>
          <a:cs typeface="+mn-cs"/>
        </a:defRPr>
      </a:lvl8pPr>
      <a:lvl9pPr marL="2058829"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3273523"/>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Lst>
  <p:timing>
    <p:tnLst>
      <p:par>
        <p:cTn id="1" dur="indefinite" restart="never" nodeType="tmRoot"/>
      </p:par>
    </p:tnLst>
  </p:timing>
  <p:hf sldNum="0" hdr="0" ftr="0" dt="0"/>
  <p:txStyles>
    <p:titleStyle>
      <a:lvl1pPr algn="l" defTabSz="514350" rtl="0" fontAlgn="base">
        <a:lnSpc>
          <a:spcPct val="90000"/>
        </a:lnSpc>
        <a:spcBef>
          <a:spcPct val="0"/>
        </a:spcBef>
        <a:spcAft>
          <a:spcPct val="0"/>
        </a:spcAft>
        <a:defRPr sz="2475" kern="1200">
          <a:solidFill>
            <a:schemeClr val="tx1"/>
          </a:solidFill>
          <a:latin typeface="+mj-lt"/>
          <a:ea typeface="+mj-ea"/>
          <a:cs typeface="+mj-cs"/>
        </a:defRPr>
      </a:lvl1pPr>
      <a:lvl2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2pPr>
      <a:lvl3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3pPr>
      <a:lvl4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4pPr>
      <a:lvl5pPr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5pPr>
      <a:lvl6pPr marL="3429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6pPr>
      <a:lvl7pPr marL="6858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7pPr>
      <a:lvl8pPr marL="10287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8pPr>
      <a:lvl9pPr marL="1371600" algn="l" defTabSz="514350" rtl="0" fontAlgn="base">
        <a:lnSpc>
          <a:spcPct val="90000"/>
        </a:lnSpc>
        <a:spcBef>
          <a:spcPct val="0"/>
        </a:spcBef>
        <a:spcAft>
          <a:spcPct val="0"/>
        </a:spcAft>
        <a:defRPr sz="2475">
          <a:solidFill>
            <a:schemeClr val="tx1"/>
          </a:solidFill>
          <a:latin typeface="Calibri Light" panose="020F0302020204030204" pitchFamily="34" charset="0"/>
          <a:ea typeface="宋体" panose="02010600030101010101" pitchFamily="2" charset="-122"/>
        </a:defRPr>
      </a:lvl9pPr>
    </p:titleStyle>
    <p:bodyStyle>
      <a:lvl1pPr marL="128588" indent="-126206" algn="l" defTabSz="514350" rtl="0" fontAlgn="base">
        <a:lnSpc>
          <a:spcPct val="90000"/>
        </a:lnSpc>
        <a:spcBef>
          <a:spcPts val="563"/>
        </a:spcBef>
        <a:spcAft>
          <a:spcPct val="0"/>
        </a:spcAft>
        <a:buFont typeface="Arial" panose="020B0604020202020204" pitchFamily="34" charset="0"/>
        <a:buChar char="•"/>
        <a:defRPr sz="1575" kern="1200">
          <a:solidFill>
            <a:schemeClr val="tx1"/>
          </a:solidFill>
          <a:latin typeface="+mn-lt"/>
          <a:ea typeface="+mn-ea"/>
          <a:cs typeface="+mn-cs"/>
        </a:defRPr>
      </a:lvl1pPr>
      <a:lvl2pPr marL="385763" indent="-126206" algn="l" defTabSz="514350" rtl="0" fontAlgn="base">
        <a:lnSpc>
          <a:spcPct val="90000"/>
        </a:lnSpc>
        <a:spcBef>
          <a:spcPts val="281"/>
        </a:spcBef>
        <a:spcAft>
          <a:spcPct val="0"/>
        </a:spcAft>
        <a:buFont typeface="Arial" panose="020B0604020202020204" pitchFamily="34" charset="0"/>
        <a:buChar char="•"/>
        <a:defRPr kern="1200">
          <a:solidFill>
            <a:schemeClr val="tx1"/>
          </a:solidFill>
          <a:latin typeface="+mn-lt"/>
          <a:ea typeface="+mn-ea"/>
          <a:cs typeface="+mn-cs"/>
        </a:defRPr>
      </a:lvl2pPr>
      <a:lvl3pPr marL="642938" indent="-126206" algn="l" defTabSz="514350" rtl="0" fontAlgn="base">
        <a:lnSpc>
          <a:spcPct val="90000"/>
        </a:lnSpc>
        <a:spcBef>
          <a:spcPts val="281"/>
        </a:spcBef>
        <a:spcAft>
          <a:spcPct val="0"/>
        </a:spcAft>
        <a:buFont typeface="Arial" panose="020B0604020202020204" pitchFamily="34" charset="0"/>
        <a:buChar char="•"/>
        <a:defRPr sz="1125" kern="1200">
          <a:solidFill>
            <a:schemeClr val="tx1"/>
          </a:solidFill>
          <a:latin typeface="+mn-lt"/>
          <a:ea typeface="+mn-ea"/>
          <a:cs typeface="+mn-cs"/>
        </a:defRPr>
      </a:lvl3pPr>
      <a:lvl4pPr marL="900113"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4pPr>
      <a:lvl5pPr marL="1157288" indent="-126206" algn="l" defTabSz="514350" rtl="0" fontAlgn="base">
        <a:lnSpc>
          <a:spcPct val="90000"/>
        </a:lnSpc>
        <a:spcBef>
          <a:spcPts val="281"/>
        </a:spcBef>
        <a:spcAft>
          <a:spcPct val="0"/>
        </a:spcAft>
        <a:buFont typeface="Arial" panose="020B0604020202020204" pitchFamily="34" charset="0"/>
        <a:buChar char="•"/>
        <a:defRPr sz="975" kern="1200">
          <a:solidFill>
            <a:schemeClr val="tx1"/>
          </a:solidFill>
          <a:latin typeface="+mn-lt"/>
          <a:ea typeface="+mn-ea"/>
          <a:cs typeface="+mn-cs"/>
        </a:defRPr>
      </a:lvl5pPr>
      <a:lvl6pPr marL="141541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2590"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9765"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7416" indent="-126683"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zh-CN"/>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4003" algn="l" defTabSz="514350" rtl="0" eaLnBrk="1" latinLnBrk="0" hangingPunct="1">
        <a:defRPr sz="1013" kern="1200">
          <a:solidFill>
            <a:schemeClr val="tx1"/>
          </a:solidFill>
          <a:latin typeface="+mn-lt"/>
          <a:ea typeface="+mn-ea"/>
          <a:cs typeface="+mn-cs"/>
        </a:defRPr>
      </a:lvl7pPr>
      <a:lvl8pPr marL="1801178" algn="l" defTabSz="514350" rtl="0" eaLnBrk="1" latinLnBrk="0" hangingPunct="1">
        <a:defRPr sz="1013" kern="1200">
          <a:solidFill>
            <a:schemeClr val="tx1"/>
          </a:solidFill>
          <a:latin typeface="+mn-lt"/>
          <a:ea typeface="+mn-ea"/>
          <a:cs typeface="+mn-cs"/>
        </a:defRPr>
      </a:lvl8pPr>
      <a:lvl9pPr marL="2058829"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 Target="slide3.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slideLayout" Target="../slideLayouts/slideLayout3.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hyperlink" Target="http://www.eyefulpresentations.co.uk/" TargetMode="External"/><Relationship Id="rId2" Type="http://schemas.openxmlformats.org/officeDocument/2006/relationships/hyperlink" Target="mailto:info@eyefulpresentations.co.uk" TargetMode="Externa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1004888" y="65088"/>
            <a:ext cx="8139112" cy="596900"/>
          </a:xfrm>
          <a:prstGeom prst="rect">
            <a:avLst/>
          </a:prstGeom>
          <a:noFill/>
        </p:spPr>
        <p:txBody>
          <a:bodyPr/>
          <a:lstStyle/>
          <a:p>
            <a:r>
              <a:rPr lang="en-US" altLang="zh-CN" smtClean="0"/>
              <a:t>                                                                                      </a:t>
            </a:r>
          </a:p>
        </p:txBody>
      </p:sp>
      <p:sp>
        <p:nvSpPr>
          <p:cNvPr id="3075" name="Rectangle 3"/>
          <p:cNvSpPr>
            <a:spLocks noChangeArrowheads="1"/>
          </p:cNvSpPr>
          <p:nvPr/>
        </p:nvSpPr>
        <p:spPr bwMode="auto">
          <a:xfrm>
            <a:off x="539552" y="1851670"/>
            <a:ext cx="8352928" cy="1323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36" tIns="45718" rIns="91436" bIns="45718">
            <a:spAutoFit/>
          </a:bodyPr>
          <a:lstStyle/>
          <a:p>
            <a:pPr algn="ctr" fontAlgn="auto">
              <a:spcBef>
                <a:spcPts val="0"/>
              </a:spcBef>
              <a:spcAft>
                <a:spcPts val="0"/>
              </a:spcAft>
              <a:defRPr/>
            </a:pPr>
            <a:r>
              <a:rPr lang="zh-CN" altLang="en-US"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项目四 </a:t>
            </a:r>
            <a:r>
              <a:rPr lang="zh-CN" altLang="en-US" sz="4000" b="1" dirty="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rPr>
              <a:t>建设工程开标、评标与定标</a:t>
            </a:r>
          </a:p>
          <a:p>
            <a:pPr algn="ctr" fontAlgn="auto">
              <a:spcBef>
                <a:spcPts val="0"/>
              </a:spcBef>
              <a:spcAft>
                <a:spcPts val="0"/>
              </a:spcAft>
              <a:defRPr/>
            </a:pPr>
            <a:endParaRPr lang="en-US" altLang="zh-CN" sz="4000" b="1" dirty="0" smtClean="0">
              <a:solidFill>
                <a:prstClr val="white"/>
              </a:solidFill>
              <a:effectLst>
                <a:outerShdw blurRad="38100" dist="38100" dir="2700000" algn="tl">
                  <a:srgbClr val="000000">
                    <a:alpha val="43137"/>
                  </a:srgbClr>
                </a:outerShdw>
                <a:reflection blurRad="25400" stA="30000" endPos="30000" dist="50800" dir="5400000" sy="-100000" algn="bl" rotWithShape="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41721402"/>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1" name="Rectangle 3"/>
          <p:cNvSpPr>
            <a:spLocks noGrp="1" noChangeArrowheads="1"/>
          </p:cNvSpPr>
          <p:nvPr>
            <p:ph idx="4294967295"/>
          </p:nvPr>
        </p:nvSpPr>
        <p:spPr bwMode="auto">
          <a:xfrm>
            <a:off x="1071563" y="1065213"/>
            <a:ext cx="8072437" cy="3646487"/>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ctr"/>
            <a:r>
              <a:rPr lang="zh-CN" altLang="en-US"/>
              <a:t>某工程开标现场视频播放。</a:t>
            </a:r>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498352"/>
            <a:ext cx="6588224" cy="31371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600" name="Rectangle 40"/>
          <p:cNvSpPr>
            <a:spLocks noChangeArrowheads="1"/>
          </p:cNvSpPr>
          <p:nvPr/>
        </p:nvSpPr>
        <p:spPr bwMode="auto">
          <a:xfrm>
            <a:off x="755650" y="1146573"/>
            <a:ext cx="3671888" cy="60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zh-CN" altLang="en-US" sz="2800" b="1">
                <a:solidFill>
                  <a:srgbClr val="FF3300"/>
                </a:solidFill>
              </a:rPr>
              <a:t>开标会纪律：</a:t>
            </a:r>
          </a:p>
        </p:txBody>
      </p:sp>
      <p:sp>
        <p:nvSpPr>
          <p:cNvPr id="322601" name="Rectangle 41"/>
          <p:cNvSpPr>
            <a:spLocks noGrp="1" noRot="1" noChangeArrowheads="1"/>
          </p:cNvSpPr>
          <p:nvPr>
            <p:ph type="body" sz="half" idx="4294967295"/>
          </p:nvPr>
        </p:nvSpPr>
        <p:spPr bwMode="auto">
          <a:xfrm>
            <a:off x="1071563" y="1760538"/>
            <a:ext cx="8072437" cy="280987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2500" lnSpcReduction="20000"/>
          </a:bodyPr>
          <a:lstStyle/>
          <a:p>
            <a:pPr>
              <a:lnSpc>
                <a:spcPct val="130000"/>
              </a:lnSpc>
              <a:buFontTx/>
              <a:buNone/>
            </a:pPr>
            <a:r>
              <a:rPr lang="zh-CN" altLang="en-US" sz="2400" b="1">
                <a:latin typeface="宋体" pitchFamily="2" charset="-122"/>
              </a:rPr>
              <a:t>（</a:t>
            </a:r>
            <a:r>
              <a:rPr lang="en-US" altLang="zh-CN" sz="2400" b="1">
                <a:latin typeface="宋体" pitchFamily="2" charset="-122"/>
              </a:rPr>
              <a:t>1</a:t>
            </a:r>
            <a:r>
              <a:rPr lang="zh-CN" altLang="en-US" sz="2400" b="1">
                <a:latin typeface="宋体" pitchFamily="2" charset="-122"/>
              </a:rPr>
              <a:t>）场内严禁吸烟；</a:t>
            </a:r>
          </a:p>
          <a:p>
            <a:pPr>
              <a:lnSpc>
                <a:spcPct val="130000"/>
              </a:lnSpc>
              <a:buFontTx/>
              <a:buNone/>
            </a:pPr>
            <a:r>
              <a:rPr lang="zh-CN" altLang="en-US" sz="2400" b="1">
                <a:latin typeface="宋体" pitchFamily="2" charset="-122"/>
              </a:rPr>
              <a:t>（</a:t>
            </a:r>
            <a:r>
              <a:rPr lang="en-US" altLang="zh-CN" sz="2400" b="1">
                <a:latin typeface="宋体" pitchFamily="2" charset="-122"/>
              </a:rPr>
              <a:t>2</a:t>
            </a:r>
            <a:r>
              <a:rPr lang="zh-CN" altLang="en-US" sz="2400" b="1">
                <a:latin typeface="宋体" pitchFamily="2" charset="-122"/>
              </a:rPr>
              <a:t>）凡与开标无关人员不得进入开标会场；</a:t>
            </a:r>
          </a:p>
          <a:p>
            <a:pPr>
              <a:lnSpc>
                <a:spcPct val="130000"/>
              </a:lnSpc>
              <a:buFontTx/>
              <a:buNone/>
            </a:pPr>
            <a:r>
              <a:rPr lang="zh-CN" altLang="en-US" sz="2400" b="1">
                <a:latin typeface="宋体" pitchFamily="2" charset="-122"/>
              </a:rPr>
              <a:t>（</a:t>
            </a:r>
            <a:r>
              <a:rPr lang="en-US" altLang="zh-CN" sz="2400" b="1">
                <a:latin typeface="宋体" pitchFamily="2" charset="-122"/>
              </a:rPr>
              <a:t>3</a:t>
            </a:r>
            <a:r>
              <a:rPr lang="zh-CN" altLang="en-US" sz="2400" b="1">
                <a:latin typeface="宋体" pitchFamily="2" charset="-122"/>
              </a:rPr>
              <a:t>）参加会议的所有人员应关闭寻呼机、手机等，开标期</a:t>
            </a:r>
          </a:p>
          <a:p>
            <a:pPr>
              <a:lnSpc>
                <a:spcPct val="130000"/>
              </a:lnSpc>
              <a:buFontTx/>
              <a:buNone/>
            </a:pPr>
            <a:r>
              <a:rPr lang="zh-CN" altLang="en-US" sz="2400" b="1">
                <a:latin typeface="宋体" pitchFamily="2" charset="-122"/>
              </a:rPr>
              <a:t>　　 间不得高声喧哗；</a:t>
            </a:r>
          </a:p>
          <a:p>
            <a:pPr>
              <a:lnSpc>
                <a:spcPct val="130000"/>
              </a:lnSpc>
              <a:buFontTx/>
              <a:buNone/>
            </a:pPr>
            <a:r>
              <a:rPr lang="zh-CN" altLang="en-US" sz="2400" b="1">
                <a:latin typeface="宋体" pitchFamily="2" charset="-122"/>
              </a:rPr>
              <a:t>（</a:t>
            </a:r>
            <a:r>
              <a:rPr lang="en-US" altLang="zh-CN" sz="2400" b="1">
                <a:latin typeface="宋体" pitchFamily="2" charset="-122"/>
              </a:rPr>
              <a:t>4</a:t>
            </a:r>
            <a:r>
              <a:rPr lang="zh-CN" altLang="en-US" sz="2400" b="1">
                <a:latin typeface="宋体" pitchFamily="2" charset="-122"/>
              </a:rPr>
              <a:t>）投标人代表有疑问应举手发言，参加会议人员未经主</a:t>
            </a:r>
          </a:p>
          <a:p>
            <a:pPr>
              <a:lnSpc>
                <a:spcPct val="130000"/>
              </a:lnSpc>
              <a:buFontTx/>
              <a:buNone/>
            </a:pPr>
            <a:r>
              <a:rPr lang="zh-CN" altLang="en-US" sz="2400" b="1">
                <a:latin typeface="宋体" pitchFamily="2" charset="-122"/>
              </a:rPr>
              <a:t> 　  持人同意不得在场内随意走动。 </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4628" name="Rectangle 20"/>
          <p:cNvSpPr>
            <a:spLocks noRot="1" noChangeArrowheads="1"/>
          </p:cNvSpPr>
          <p:nvPr/>
        </p:nvSpPr>
        <p:spPr bwMode="auto">
          <a:xfrm>
            <a:off x="2483768" y="2211710"/>
            <a:ext cx="4752975" cy="510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itchFamily="34" charset="0"/>
                <a:ea typeface="宋体" pitchFamily="2" charset="-122"/>
              </a:defRPr>
            </a:lvl1pPr>
            <a:lvl2pPr algn="ctr">
              <a:defRPr sz="4400">
                <a:solidFill>
                  <a:schemeClr val="tx2"/>
                </a:solidFill>
                <a:latin typeface="Arial" pitchFamily="34" charset="0"/>
                <a:ea typeface="宋体" pitchFamily="2" charset="-122"/>
              </a:defRPr>
            </a:lvl2pPr>
            <a:lvl3pPr algn="ctr">
              <a:defRPr sz="4400">
                <a:solidFill>
                  <a:schemeClr val="tx2"/>
                </a:solidFill>
                <a:latin typeface="Arial" pitchFamily="34" charset="0"/>
                <a:ea typeface="宋体" pitchFamily="2" charset="-122"/>
              </a:defRPr>
            </a:lvl3pPr>
            <a:lvl4pPr algn="ctr">
              <a:defRPr sz="4400">
                <a:solidFill>
                  <a:schemeClr val="tx2"/>
                </a:solidFill>
                <a:latin typeface="Arial" pitchFamily="34" charset="0"/>
                <a:ea typeface="宋体" pitchFamily="2" charset="-122"/>
              </a:defRPr>
            </a:lvl4pPr>
            <a:lvl5pPr algn="ctr">
              <a:defRPr sz="4400">
                <a:solidFill>
                  <a:schemeClr val="tx2"/>
                </a:solidFill>
                <a:latin typeface="Arial" pitchFamily="34" charset="0"/>
                <a:ea typeface="宋体" pitchFamily="2" charset="-122"/>
              </a:defRPr>
            </a:lvl5pPr>
            <a:lvl6pPr marL="457200" algn="ctr" fontAlgn="base">
              <a:spcBef>
                <a:spcPct val="0"/>
              </a:spcBef>
              <a:spcAft>
                <a:spcPct val="0"/>
              </a:spcAft>
              <a:defRPr sz="4400">
                <a:solidFill>
                  <a:schemeClr val="tx2"/>
                </a:solidFill>
                <a:latin typeface="Arial" pitchFamily="34" charset="0"/>
                <a:ea typeface="宋体" pitchFamily="2" charset="-122"/>
              </a:defRPr>
            </a:lvl6pPr>
            <a:lvl7pPr marL="914400" algn="ctr" fontAlgn="base">
              <a:spcBef>
                <a:spcPct val="0"/>
              </a:spcBef>
              <a:spcAft>
                <a:spcPct val="0"/>
              </a:spcAft>
              <a:defRPr sz="4400">
                <a:solidFill>
                  <a:schemeClr val="tx2"/>
                </a:solidFill>
                <a:latin typeface="Arial" pitchFamily="34" charset="0"/>
                <a:ea typeface="宋体" pitchFamily="2" charset="-122"/>
              </a:defRPr>
            </a:lvl7pPr>
            <a:lvl8pPr marL="1371600" algn="ctr" fontAlgn="base">
              <a:spcBef>
                <a:spcPct val="0"/>
              </a:spcBef>
              <a:spcAft>
                <a:spcPct val="0"/>
              </a:spcAft>
              <a:defRPr sz="4400">
                <a:solidFill>
                  <a:schemeClr val="tx2"/>
                </a:solidFill>
                <a:latin typeface="Arial" pitchFamily="34" charset="0"/>
                <a:ea typeface="宋体" pitchFamily="2" charset="-122"/>
              </a:defRPr>
            </a:lvl8pPr>
            <a:lvl9pPr marL="1828800" algn="ctr" fontAlgn="base">
              <a:spcBef>
                <a:spcPct val="0"/>
              </a:spcBef>
              <a:spcAft>
                <a:spcPct val="0"/>
              </a:spcAft>
              <a:defRPr sz="4400">
                <a:solidFill>
                  <a:schemeClr val="tx2"/>
                </a:solidFill>
                <a:latin typeface="Arial" pitchFamily="34" charset="0"/>
                <a:ea typeface="宋体" pitchFamily="2" charset="-122"/>
              </a:defRPr>
            </a:lvl9pPr>
          </a:lstStyle>
          <a:p>
            <a:pPr algn="l"/>
            <a:r>
              <a:rPr lang="zh-CN" altLang="en-US" sz="2800" b="1" dirty="0">
                <a:solidFill>
                  <a:schemeClr val="tx1"/>
                </a:solidFill>
                <a:latin typeface="宋体" pitchFamily="2" charset="-122"/>
              </a:rPr>
              <a:t>任务二　学习建设工程评标</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a:xfrm>
            <a:off x="0" y="0"/>
            <a:ext cx="8229600" cy="514350"/>
          </a:xfrm>
          <a:prstGeom prst="rect">
            <a:avLst/>
          </a:prstGeom>
        </p:spPr>
        <p:txBody>
          <a:bodyPr>
            <a:normAutofit/>
          </a:bodyPr>
          <a:lstStyle/>
          <a:p>
            <a:r>
              <a:rPr lang="en-US" altLang="zh-CN" b="1" dirty="0" smtClean="0">
                <a:solidFill>
                  <a:srgbClr val="0070C0"/>
                </a:solidFill>
                <a:latin typeface="楷体" panose="02010609060101010101" pitchFamily="49" charset="-122"/>
                <a:ea typeface="楷体" panose="02010609060101010101" pitchFamily="49" charset="-122"/>
              </a:rPr>
              <a:t>3.5 </a:t>
            </a:r>
            <a:r>
              <a:rPr lang="zh-CN" altLang="en-US" b="1" dirty="0" smtClean="0">
                <a:solidFill>
                  <a:srgbClr val="0070C0"/>
                </a:solidFill>
                <a:latin typeface="楷体" panose="02010609060101010101" pitchFamily="49" charset="-122"/>
                <a:ea typeface="楷体" panose="02010609060101010101" pitchFamily="49" charset="-122"/>
              </a:rPr>
              <a:t>建设工程施工招标评标定标办法</a:t>
            </a:r>
            <a:endParaRPr lang="zh-CN" altLang="en-US" b="1" dirty="0">
              <a:solidFill>
                <a:srgbClr val="0070C0"/>
              </a:solidFill>
              <a:latin typeface="楷体" panose="02010609060101010101" pitchFamily="49" charset="-122"/>
              <a:ea typeface="楷体" panose="02010609060101010101" pitchFamily="49" charset="-122"/>
            </a:endParaRPr>
          </a:p>
        </p:txBody>
      </p:sp>
      <p:sp>
        <p:nvSpPr>
          <p:cNvPr id="75779" name="Rectangle 3"/>
          <p:cNvSpPr>
            <a:spLocks noGrp="1" noChangeArrowheads="1"/>
          </p:cNvSpPr>
          <p:nvPr>
            <p:ph idx="4294967295"/>
          </p:nvPr>
        </p:nvSpPr>
        <p:spPr>
          <a:xfrm>
            <a:off x="0" y="723900"/>
            <a:ext cx="8686800" cy="4229100"/>
          </a:xfrm>
          <a:prstGeom prst="rect">
            <a:avLst/>
          </a:prstGeom>
        </p:spPr>
        <p:txBody>
          <a:bodyPr>
            <a:normAutofit/>
          </a:bodyPr>
          <a:lstStyle/>
          <a:p>
            <a:pPr>
              <a:buFont typeface="Wingdings" panose="05000000000000000000" pitchFamily="2" charset="2"/>
              <a:buNone/>
            </a:pPr>
            <a:r>
              <a:rPr lang="zh-CN" altLang="en-US" sz="2400" b="1" dirty="0" smtClean="0">
                <a:latin typeface="楷体" panose="02010609060101010101" pitchFamily="49" charset="-122"/>
                <a:ea typeface="楷体" panose="02010609060101010101" pitchFamily="49" charset="-122"/>
              </a:rPr>
              <a:t>评标</a:t>
            </a:r>
            <a:r>
              <a:rPr lang="zh-CN" altLang="en-US" sz="2400" b="1" dirty="0">
                <a:latin typeface="楷体" panose="02010609060101010101" pitchFamily="49" charset="-122"/>
                <a:ea typeface="楷体" panose="02010609060101010101" pitchFamily="49" charset="-122"/>
              </a:rPr>
              <a:t>定标组织</a:t>
            </a:r>
            <a:endParaRPr lang="en-US" altLang="zh-CN" sz="2400" b="1" dirty="0">
              <a:latin typeface="楷体" panose="02010609060101010101" pitchFamily="49" charset="-122"/>
              <a:ea typeface="楷体" panose="02010609060101010101" pitchFamily="49" charset="-122"/>
            </a:endParaRPr>
          </a:p>
          <a:p>
            <a:pPr>
              <a:buFont typeface="Wingdings" panose="05000000000000000000" pitchFamily="2" charset="2"/>
              <a:buNone/>
            </a:pP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、评标专家资格</a:t>
            </a:r>
          </a:p>
          <a:p>
            <a:pP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(1)</a:t>
            </a:r>
            <a:r>
              <a:rPr lang="zh-CN" altLang="en-US" sz="2400" dirty="0">
                <a:latin typeface="楷体" panose="02010609060101010101" pitchFamily="49" charset="-122"/>
                <a:ea typeface="楷体" panose="02010609060101010101" pitchFamily="49" charset="-122"/>
              </a:rPr>
              <a:t>从事相关领域工作满</a:t>
            </a:r>
            <a:r>
              <a:rPr lang="en-US" altLang="zh-CN" sz="2400" dirty="0">
                <a:latin typeface="楷体" panose="02010609060101010101" pitchFamily="49" charset="-122"/>
                <a:ea typeface="楷体" panose="02010609060101010101" pitchFamily="49" charset="-122"/>
              </a:rPr>
              <a:t>8</a:t>
            </a:r>
            <a:r>
              <a:rPr lang="zh-CN" altLang="en-US" sz="2400" dirty="0">
                <a:latin typeface="楷体" panose="02010609060101010101" pitchFamily="49" charset="-122"/>
                <a:ea typeface="楷体" panose="02010609060101010101" pitchFamily="49" charset="-122"/>
              </a:rPr>
              <a:t>年并具有高级职称或同等专业水平；</a:t>
            </a:r>
          </a:p>
          <a:p>
            <a:pP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熟悉有关招标投标的法律法规，并具有与招标项目相关的实践经验；</a:t>
            </a:r>
          </a:p>
          <a:p>
            <a:pP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(3)</a:t>
            </a:r>
            <a:r>
              <a:rPr lang="zh-CN" altLang="en-US" sz="2400" dirty="0">
                <a:latin typeface="楷体" panose="02010609060101010101" pitchFamily="49" charset="-122"/>
                <a:ea typeface="楷体" panose="02010609060101010101" pitchFamily="49" charset="-122"/>
              </a:rPr>
              <a:t>能够认真、公正、诚实、廉洁地履行职责；</a:t>
            </a:r>
          </a:p>
          <a:p>
            <a:pP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(4)</a:t>
            </a:r>
            <a:r>
              <a:rPr lang="zh-CN" altLang="en-US" sz="2400" dirty="0">
                <a:latin typeface="楷体" panose="02010609060101010101" pitchFamily="49" charset="-122"/>
                <a:ea typeface="楷体" panose="02010609060101010101" pitchFamily="49" charset="-122"/>
              </a:rPr>
              <a:t>身体健康，能够承担评标工作。</a:t>
            </a:r>
          </a:p>
        </p:txBody>
      </p:sp>
    </p:spTree>
    <p:extLst>
      <p:ext uri="{BB962C8B-B14F-4D97-AF65-F5344CB8AC3E}">
        <p14:creationId xmlns:p14="http://schemas.microsoft.com/office/powerpoint/2010/main" val="23763413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idx="4294967295"/>
          </p:nvPr>
        </p:nvSpPr>
        <p:spPr>
          <a:xfrm>
            <a:off x="0" y="914400"/>
            <a:ext cx="8686800" cy="4229100"/>
          </a:xfrm>
          <a:prstGeom prst="rect">
            <a:avLst/>
          </a:prstGeom>
        </p:spPr>
        <p:txBody>
          <a:bodyPr>
            <a:normAutofit/>
          </a:bodyPr>
          <a:lstStyle/>
          <a:p>
            <a:pPr>
              <a:lnSpc>
                <a:spcPct val="90000"/>
              </a:lnSpc>
              <a:buFont typeface="Wingdings" panose="05000000000000000000" pitchFamily="2" charset="2"/>
              <a:buNone/>
            </a:pPr>
            <a:r>
              <a:rPr lang="en-US" altLang="zh-CN" sz="2400" b="1" dirty="0">
                <a:latin typeface="楷体" panose="02010609060101010101" pitchFamily="49" charset="-122"/>
                <a:ea typeface="楷体" panose="02010609060101010101" pitchFamily="49" charset="-122"/>
              </a:rPr>
              <a:t>2</a:t>
            </a:r>
            <a:r>
              <a:rPr lang="zh-CN" altLang="en-US" sz="2400" b="1" dirty="0">
                <a:latin typeface="楷体" panose="02010609060101010101" pitchFamily="49" charset="-122"/>
                <a:ea typeface="楷体" panose="02010609060101010101" pitchFamily="49" charset="-122"/>
              </a:rPr>
              <a:t>、评标专家的权利</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(1)</a:t>
            </a:r>
            <a:r>
              <a:rPr lang="zh-CN" altLang="en-US" sz="2400" dirty="0">
                <a:latin typeface="楷体" panose="02010609060101010101" pitchFamily="49" charset="-122"/>
                <a:ea typeface="楷体" panose="02010609060101010101" pitchFamily="49" charset="-122"/>
              </a:rPr>
              <a:t>接受专家库组建机构的邀请，成为专家库成员；</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接受招标人依法选聘，担任招标项目评标委员会成员；</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(3)</a:t>
            </a:r>
            <a:r>
              <a:rPr lang="zh-CN" altLang="en-US" sz="2400" dirty="0">
                <a:latin typeface="楷体" panose="02010609060101010101" pitchFamily="49" charset="-122"/>
                <a:ea typeface="楷体" panose="02010609060101010101" pitchFamily="49" charset="-122"/>
              </a:rPr>
              <a:t>熟悉招标文件有关技术、经济、管理特征和需求，依法对投标文件进行客观评审，独立提出评审意见，抵制任何单位和个人的不正当干预 </a:t>
            </a:r>
            <a:r>
              <a:rPr lang="en-US" altLang="zh-CN" sz="2400" dirty="0">
                <a:latin typeface="楷体" panose="02010609060101010101" pitchFamily="49" charset="-122"/>
                <a:ea typeface="楷体" panose="02010609060101010101" pitchFamily="49" charset="-122"/>
              </a:rPr>
              <a:t>;        </a:t>
            </a:r>
          </a:p>
          <a:p>
            <a:pPr>
              <a:lnSpc>
                <a:spcPct val="90000"/>
              </a:lnSpc>
              <a:buFont typeface="Wingdings" panose="05000000000000000000" pitchFamily="2" charset="2"/>
              <a:buNone/>
            </a:pPr>
            <a:r>
              <a:rPr lang="en-US" altLang="zh-CN" sz="2400" dirty="0">
                <a:latin typeface="楷体" panose="02010609060101010101" pitchFamily="49" charset="-122"/>
                <a:ea typeface="楷体" panose="02010609060101010101" pitchFamily="49" charset="-122"/>
              </a:rPr>
              <a:t> (4)</a:t>
            </a:r>
            <a:r>
              <a:rPr lang="zh-CN" altLang="en-US" sz="2400" dirty="0">
                <a:latin typeface="楷体" panose="02010609060101010101" pitchFamily="49" charset="-122"/>
                <a:ea typeface="楷体" panose="02010609060101010101" pitchFamily="49" charset="-122"/>
              </a:rPr>
              <a:t>获取相应的评标劳务报酬； </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(5)</a:t>
            </a:r>
            <a:r>
              <a:rPr lang="zh-CN" altLang="en-US" sz="2400" dirty="0">
                <a:latin typeface="楷体" panose="02010609060101010101" pitchFamily="49" charset="-122"/>
                <a:ea typeface="楷体" panose="02010609060101010101" pitchFamily="49" charset="-122"/>
              </a:rPr>
              <a:t>法律法规规定的其他权利。 </a:t>
            </a:r>
          </a:p>
        </p:txBody>
      </p:sp>
    </p:spTree>
    <p:extLst>
      <p:ext uri="{BB962C8B-B14F-4D97-AF65-F5344CB8AC3E}">
        <p14:creationId xmlns:p14="http://schemas.microsoft.com/office/powerpoint/2010/main" val="2052417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p:cNvSpPr>
            <a:spLocks noGrp="1" noChangeArrowheads="1"/>
          </p:cNvSpPr>
          <p:nvPr>
            <p:ph idx="4294967295"/>
          </p:nvPr>
        </p:nvSpPr>
        <p:spPr>
          <a:xfrm>
            <a:off x="0" y="746125"/>
            <a:ext cx="8686800" cy="4229100"/>
          </a:xfrm>
          <a:prstGeom prst="rect">
            <a:avLst/>
          </a:prstGeom>
        </p:spPr>
        <p:txBody>
          <a:bodyPr>
            <a:normAutofit fontScale="92500"/>
          </a:bodyPr>
          <a:lstStyle/>
          <a:p>
            <a:pPr>
              <a:lnSpc>
                <a:spcPct val="90000"/>
              </a:lnSpc>
              <a:buFont typeface="Wingdings" panose="05000000000000000000" pitchFamily="2" charset="2"/>
              <a:buNone/>
            </a:pPr>
            <a:r>
              <a:rPr lang="en-US" altLang="zh-CN" sz="2600" b="1" dirty="0">
                <a:latin typeface="楷体" panose="02010609060101010101" pitchFamily="49" charset="-122"/>
                <a:ea typeface="楷体" panose="02010609060101010101" pitchFamily="49" charset="-122"/>
              </a:rPr>
              <a:t>3</a:t>
            </a:r>
            <a:r>
              <a:rPr lang="zh-CN" altLang="en-US" sz="2600" b="1" dirty="0">
                <a:latin typeface="楷体" panose="02010609060101010101" pitchFamily="49" charset="-122"/>
                <a:ea typeface="楷体" panose="02010609060101010101" pitchFamily="49" charset="-122"/>
              </a:rPr>
              <a:t>、评标专家的义务</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(1)</a:t>
            </a:r>
            <a:r>
              <a:rPr lang="zh-CN" altLang="en-US" sz="2400" dirty="0">
                <a:latin typeface="楷体" panose="02010609060101010101" pitchFamily="49" charset="-122"/>
                <a:ea typeface="楷体" panose="02010609060101010101" pitchFamily="49" charset="-122"/>
              </a:rPr>
              <a:t>接受建立专家库机构的资格、考核，如实申报个人有关信息资料 ；</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(2)</a:t>
            </a:r>
            <a:r>
              <a:rPr lang="zh-CN" altLang="en-US" sz="2400" dirty="0">
                <a:latin typeface="楷体" panose="02010609060101010101" pitchFamily="49" charset="-122"/>
                <a:ea typeface="楷体" panose="02010609060101010101" pitchFamily="49" charset="-122"/>
              </a:rPr>
              <a:t>遇到不得担任招标项目评标委员会成员的情况应当主动回避 ；</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(3)</a:t>
            </a:r>
            <a:r>
              <a:rPr lang="zh-CN" altLang="en-US" sz="2400" dirty="0">
                <a:latin typeface="楷体" panose="02010609060101010101" pitchFamily="49" charset="-122"/>
                <a:ea typeface="楷体" panose="02010609060101010101" pitchFamily="49" charset="-122"/>
              </a:rPr>
              <a:t>为招标人负责，维护招标、投标双方合法利益，认真、客观、公正地对投标文件进行分析、评审、比较 </a:t>
            </a:r>
            <a:r>
              <a:rPr lang="en-US" altLang="zh-CN" sz="2400" dirty="0">
                <a:latin typeface="楷体" panose="02010609060101010101" pitchFamily="49" charset="-122"/>
                <a:ea typeface="楷体" panose="02010609060101010101" pitchFamily="49" charset="-122"/>
              </a:rPr>
              <a:t>;        </a:t>
            </a:r>
          </a:p>
          <a:p>
            <a:pPr>
              <a:lnSpc>
                <a:spcPct val="90000"/>
              </a:lnSpc>
              <a:buFont typeface="Wingdings" panose="05000000000000000000" pitchFamily="2" charset="2"/>
              <a:buNone/>
            </a:pPr>
            <a:r>
              <a:rPr lang="en-US" altLang="zh-CN" sz="2400" dirty="0">
                <a:latin typeface="楷体" panose="02010609060101010101" pitchFamily="49" charset="-122"/>
                <a:ea typeface="楷体" panose="02010609060101010101" pitchFamily="49" charset="-122"/>
              </a:rPr>
              <a:t> (4)</a:t>
            </a:r>
            <a:r>
              <a:rPr lang="zh-CN" altLang="en-US" sz="2400" dirty="0">
                <a:latin typeface="楷体" panose="02010609060101010101" pitchFamily="49" charset="-122"/>
                <a:ea typeface="楷体" panose="02010609060101010101" pitchFamily="49" charset="-122"/>
              </a:rPr>
              <a:t>遵守评标工作程序和纪律规定，不得私自接触投标人，不得收受他人的任何好处，不得透露投标文件评审的有关情况 ；</a:t>
            </a:r>
            <a:endParaRPr lang="en-US" altLang="zh-CN" sz="2400" dirty="0">
              <a:latin typeface="楷体" panose="02010609060101010101" pitchFamily="49" charset="-122"/>
              <a:ea typeface="楷体" panose="02010609060101010101" pitchFamily="49" charset="-122"/>
            </a:endParaRPr>
          </a:p>
          <a:p>
            <a:pPr>
              <a:buNone/>
            </a:pPr>
            <a:r>
              <a:rPr lang="en-US" altLang="zh-CN" sz="2400" dirty="0">
                <a:latin typeface="楷体" panose="02010609060101010101" pitchFamily="49" charset="-122"/>
                <a:ea typeface="楷体" panose="02010609060101010101" pitchFamily="49" charset="-122"/>
              </a:rPr>
              <a:t> (5)</a:t>
            </a:r>
            <a:r>
              <a:rPr lang="zh-CN" altLang="en-US" sz="2400" dirty="0">
                <a:latin typeface="楷体" panose="02010609060101010101" pitchFamily="49" charset="-122"/>
                <a:ea typeface="楷体" panose="02010609060101010101" pitchFamily="49" charset="-122"/>
              </a:rPr>
              <a:t>自觉依法监督、抵制、反映和核查招标、投标、代理、评标活动中的虚假、违法和不规范行为，接受和配合有关行政监督部门的监督、检查； </a:t>
            </a:r>
          </a:p>
          <a:p>
            <a:pPr>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(6)</a:t>
            </a:r>
            <a:r>
              <a:rPr lang="zh-CN" altLang="en-US" sz="2400" dirty="0">
                <a:latin typeface="楷体" panose="02010609060101010101" pitchFamily="49" charset="-122"/>
                <a:ea typeface="楷体" panose="02010609060101010101" pitchFamily="49" charset="-122"/>
              </a:rPr>
              <a:t>法律法规规定的其他义务。 </a:t>
            </a:r>
          </a:p>
        </p:txBody>
      </p:sp>
    </p:spTree>
    <p:extLst>
      <p:ext uri="{BB962C8B-B14F-4D97-AF65-F5344CB8AC3E}">
        <p14:creationId xmlns:p14="http://schemas.microsoft.com/office/powerpoint/2010/main" val="24622804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a:spLocks noGrp="1" noChangeArrowheads="1"/>
          </p:cNvSpPr>
          <p:nvPr>
            <p:ph idx="4294967295"/>
          </p:nvPr>
        </p:nvSpPr>
        <p:spPr>
          <a:xfrm>
            <a:off x="0" y="666750"/>
            <a:ext cx="8686800" cy="4229100"/>
          </a:xfrm>
          <a:prstGeom prst="rect">
            <a:avLst/>
          </a:prstGeom>
        </p:spPr>
        <p:txBody>
          <a:bodyPr>
            <a:noAutofit/>
          </a:bodyPr>
          <a:lstStyle/>
          <a:p>
            <a:pP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p>
          <a:p>
            <a:pPr>
              <a:buFont typeface="Wingdings" panose="05000000000000000000" pitchFamily="2" charset="2"/>
              <a:buNone/>
            </a:pPr>
            <a:r>
              <a:rPr lang="en-US" altLang="zh-CN" sz="2400" b="1" dirty="0">
                <a:latin typeface="楷体" panose="02010609060101010101" pitchFamily="49" charset="-122"/>
                <a:ea typeface="楷体" panose="02010609060101010101" pitchFamily="49" charset="-122"/>
              </a:rPr>
              <a:t>4</a:t>
            </a:r>
            <a:r>
              <a:rPr lang="zh-CN" altLang="en-US" sz="2400" b="1" dirty="0">
                <a:latin typeface="楷体" panose="02010609060101010101" pitchFamily="49" charset="-122"/>
                <a:ea typeface="楷体" panose="02010609060101010101" pitchFamily="49" charset="-122"/>
              </a:rPr>
              <a:t>、组建评标组织</a:t>
            </a:r>
          </a:p>
          <a:p>
            <a:pP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b="1" dirty="0">
                <a:latin typeface="楷体" panose="02010609060101010101" pitchFamily="49" charset="-122"/>
                <a:ea typeface="楷体" panose="02010609060101010101" pitchFamily="49" charset="-122"/>
              </a:rPr>
              <a:t>(1)</a:t>
            </a:r>
            <a:r>
              <a:rPr lang="zh-CN" altLang="en-US" sz="2400" b="1" dirty="0">
                <a:latin typeface="楷体" panose="02010609060101010101" pitchFamily="49" charset="-122"/>
                <a:ea typeface="楷体" panose="02010609060101010101" pitchFamily="49" charset="-122"/>
              </a:rPr>
              <a:t>评标委员会的构成</a:t>
            </a:r>
            <a:r>
              <a:rPr lang="zh-CN" altLang="en-US" sz="2400" dirty="0">
                <a:latin typeface="楷体" panose="02010609060101010101" pitchFamily="49" charset="-122"/>
                <a:ea typeface="楷体" panose="02010609060101010101" pitchFamily="49" charset="-122"/>
              </a:rPr>
              <a:t>。评标委员会由招标人的代表和有关技术、经济等方面的专家组成，成员人数为</a:t>
            </a:r>
            <a:r>
              <a:rPr lang="en-US" altLang="zh-CN" sz="2400" dirty="0">
                <a:latin typeface="楷体" panose="02010609060101010101" pitchFamily="49" charset="-122"/>
                <a:ea typeface="楷体" panose="02010609060101010101" pitchFamily="49" charset="-122"/>
              </a:rPr>
              <a:t>5</a:t>
            </a:r>
            <a:r>
              <a:rPr lang="zh-CN" altLang="en-US" sz="2400" dirty="0">
                <a:latin typeface="楷体" panose="02010609060101010101" pitchFamily="49" charset="-122"/>
                <a:ea typeface="楷体" panose="02010609060101010101" pitchFamily="49" charset="-122"/>
              </a:rPr>
              <a:t>人以上的单数，其中招标人代表不得超过</a:t>
            </a:r>
            <a:r>
              <a:rPr lang="en-US" altLang="zh-CN" sz="2400" dirty="0">
                <a:latin typeface="楷体" panose="02010609060101010101" pitchFamily="49" charset="-122"/>
                <a:ea typeface="楷体" panose="02010609060101010101" pitchFamily="49" charset="-122"/>
              </a:rPr>
              <a:t>1/3</a:t>
            </a:r>
            <a:r>
              <a:rPr lang="zh-CN" altLang="en-US" sz="2400" dirty="0">
                <a:latin typeface="楷体" panose="02010609060101010101" pitchFamily="49" charset="-122"/>
                <a:ea typeface="楷体" panose="02010609060101010101" pitchFamily="49" charset="-122"/>
              </a:rPr>
              <a:t>，技术、经济等方面的专家不得少于成员总数的</a:t>
            </a:r>
            <a:r>
              <a:rPr lang="en-US" altLang="zh-CN" sz="2400" dirty="0">
                <a:latin typeface="楷体" panose="02010609060101010101" pitchFamily="49" charset="-122"/>
                <a:ea typeface="楷体" panose="02010609060101010101" pitchFamily="49" charset="-122"/>
              </a:rPr>
              <a:t>2/3</a:t>
            </a:r>
            <a:r>
              <a:rPr lang="zh-CN" altLang="en-US" sz="2400" dirty="0">
                <a:latin typeface="楷体" panose="02010609060101010101" pitchFamily="49" charset="-122"/>
                <a:ea typeface="楷体" panose="02010609060101010101" pitchFamily="49" charset="-122"/>
              </a:rPr>
              <a:t>。  </a:t>
            </a:r>
          </a:p>
        </p:txBody>
      </p:sp>
    </p:spTree>
    <p:extLst>
      <p:ext uri="{BB962C8B-B14F-4D97-AF65-F5344CB8AC3E}">
        <p14:creationId xmlns:p14="http://schemas.microsoft.com/office/powerpoint/2010/main" val="22939583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idx="4294967295"/>
          </p:nvPr>
        </p:nvSpPr>
        <p:spPr>
          <a:xfrm>
            <a:off x="0" y="914400"/>
            <a:ext cx="8686800" cy="4229100"/>
          </a:xfrm>
          <a:prstGeom prst="rect">
            <a:avLst/>
          </a:prstGeom>
        </p:spPr>
        <p:txBody>
          <a:bodyPr>
            <a:normAutofit/>
          </a:bodyPr>
          <a:lstStyle/>
          <a:p>
            <a:pPr>
              <a:lnSpc>
                <a:spcPct val="90000"/>
              </a:lnSpc>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a:t>
            </a:r>
            <a:r>
              <a:rPr lang="en-US" altLang="zh-CN" sz="2300" b="1" dirty="0">
                <a:latin typeface="楷体" panose="02010609060101010101" pitchFamily="49" charset="-122"/>
                <a:ea typeface="楷体" panose="02010609060101010101" pitchFamily="49" charset="-122"/>
              </a:rPr>
              <a:t>(2)</a:t>
            </a:r>
            <a:r>
              <a:rPr lang="zh-CN" altLang="en-US" sz="2300" b="1" dirty="0">
                <a:latin typeface="楷体" panose="02010609060101010101" pitchFamily="49" charset="-122"/>
                <a:ea typeface="楷体" panose="02010609060101010101" pitchFamily="49" charset="-122"/>
              </a:rPr>
              <a:t>评标专家的选取</a:t>
            </a:r>
            <a:r>
              <a:rPr lang="zh-CN" altLang="en-US" sz="2300" dirty="0">
                <a:latin typeface="楷体" panose="02010609060101010101" pitchFamily="49" charset="-122"/>
                <a:ea typeface="楷体" panose="02010609060101010101" pitchFamily="49" charset="-122"/>
              </a:rPr>
              <a:t>。评标专家应当由招标人从建设行政主管部门及其他有关政府部门确定的专家名册或者工程招标代理机构的专家库内的相关专业的专家名单中确定，一般应当采取随机抽取的方式。 </a:t>
            </a:r>
          </a:p>
          <a:p>
            <a:pPr>
              <a:lnSpc>
                <a:spcPct val="90000"/>
              </a:lnSpc>
              <a:buFont typeface="Wingdings" panose="05000000000000000000" pitchFamily="2" charset="2"/>
              <a:buNone/>
            </a:pPr>
            <a:r>
              <a:rPr lang="zh-CN" altLang="en-US" sz="2300" b="1" dirty="0">
                <a:latin typeface="楷体" panose="02010609060101010101" pitchFamily="49" charset="-122"/>
                <a:ea typeface="楷体" panose="02010609060101010101" pitchFamily="49" charset="-122"/>
              </a:rPr>
              <a:t> </a:t>
            </a:r>
            <a:r>
              <a:rPr lang="en-US" altLang="zh-CN" sz="2300" b="1" dirty="0">
                <a:latin typeface="楷体" panose="02010609060101010101" pitchFamily="49" charset="-122"/>
                <a:ea typeface="楷体" panose="02010609060101010101" pitchFamily="49" charset="-122"/>
              </a:rPr>
              <a:t>(3)</a:t>
            </a:r>
            <a:r>
              <a:rPr lang="zh-CN" altLang="en-US" sz="2300" b="1" dirty="0">
                <a:latin typeface="楷体" panose="02010609060101010101" pitchFamily="49" charset="-122"/>
                <a:ea typeface="楷体" panose="02010609060101010101" pitchFamily="49" charset="-122"/>
              </a:rPr>
              <a:t>评标专家的回避原则 </a:t>
            </a:r>
            <a:r>
              <a:rPr lang="zh-CN" altLang="en-US" sz="2300" dirty="0">
                <a:latin typeface="楷体" panose="02010609060101010101" pitchFamily="49" charset="-122"/>
                <a:ea typeface="楷体" panose="02010609060101010101" pitchFamily="49" charset="-122"/>
              </a:rPr>
              <a:t>。</a:t>
            </a:r>
          </a:p>
          <a:p>
            <a:pPr>
              <a:lnSpc>
                <a:spcPct val="90000"/>
              </a:lnSpc>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① 是投标人的雇员或投标人主要负责人的近亲属；</a:t>
            </a:r>
          </a:p>
          <a:p>
            <a:pPr>
              <a:lnSpc>
                <a:spcPct val="90000"/>
              </a:lnSpc>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② 项目主管部门或者行政监督主管部门的人员；</a:t>
            </a:r>
          </a:p>
          <a:p>
            <a:pPr>
              <a:lnSpc>
                <a:spcPct val="90000"/>
              </a:lnSpc>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③ 与投标人有经济利益关系，可能影响对投标公正评审的； </a:t>
            </a:r>
          </a:p>
          <a:p>
            <a:pPr>
              <a:lnSpc>
                <a:spcPct val="90000"/>
              </a:lnSpc>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④ 曾因在招标、评标以及其他与招标有关的活动中从事违法行为而受过行政处罚或刑事处罚的。 </a:t>
            </a:r>
          </a:p>
        </p:txBody>
      </p:sp>
    </p:spTree>
    <p:extLst>
      <p:ext uri="{BB962C8B-B14F-4D97-AF65-F5344CB8AC3E}">
        <p14:creationId xmlns:p14="http://schemas.microsoft.com/office/powerpoint/2010/main" val="205613632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idx="4294967295"/>
          </p:nvPr>
        </p:nvSpPr>
        <p:spPr>
          <a:xfrm>
            <a:off x="0" y="914400"/>
            <a:ext cx="8686800" cy="4229100"/>
          </a:xfrm>
          <a:prstGeom prst="rect">
            <a:avLst/>
          </a:prstGeom>
        </p:spPr>
        <p:txBody>
          <a:bodyPr>
            <a:normAutofit/>
          </a:bodyPr>
          <a:lstStyle/>
          <a:p>
            <a:pPr>
              <a:buFont typeface="Wingdings" panose="05000000000000000000" pitchFamily="2" charset="2"/>
              <a:buNone/>
            </a:pPr>
            <a:r>
              <a:rPr lang="en-US" altLang="zh-CN" sz="2300" b="1" dirty="0">
                <a:latin typeface="楷体" panose="02010609060101010101" pitchFamily="49" charset="-122"/>
                <a:ea typeface="楷体" panose="02010609060101010101" pitchFamily="49" charset="-122"/>
              </a:rPr>
              <a:t>5</a:t>
            </a:r>
            <a:r>
              <a:rPr lang="zh-CN" altLang="en-US" sz="2300" b="1" dirty="0">
                <a:latin typeface="楷体" panose="02010609060101010101" pitchFamily="49" charset="-122"/>
                <a:ea typeface="楷体" panose="02010609060101010101" pitchFamily="49" charset="-122"/>
              </a:rPr>
              <a:t>、评标准备工作</a:t>
            </a:r>
          </a:p>
          <a:p>
            <a:pPr>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a:t>
            </a:r>
            <a:r>
              <a:rPr lang="en-US" altLang="zh-CN" sz="2300" dirty="0">
                <a:latin typeface="楷体" panose="02010609060101010101" pitchFamily="49" charset="-122"/>
                <a:ea typeface="楷体" panose="02010609060101010101" pitchFamily="49" charset="-122"/>
              </a:rPr>
              <a:t>(1)</a:t>
            </a:r>
            <a:r>
              <a:rPr lang="zh-CN" altLang="en-US" sz="2300" dirty="0">
                <a:latin typeface="楷体" panose="02010609060101010101" pitchFamily="49" charset="-122"/>
                <a:ea typeface="楷体" panose="02010609060101010101" pitchFamily="49" charset="-122"/>
              </a:rPr>
              <a:t>准备评标需用的资料。如招标文件及其澄清与修改、标底文件、开标记录等 </a:t>
            </a:r>
            <a:r>
              <a:rPr lang="en-US" altLang="zh-CN" sz="2300" dirty="0">
                <a:latin typeface="楷体" panose="02010609060101010101" pitchFamily="49" charset="-122"/>
                <a:ea typeface="楷体" panose="02010609060101010101" pitchFamily="49" charset="-122"/>
              </a:rPr>
              <a:t>;       </a:t>
            </a:r>
          </a:p>
          <a:p>
            <a:pPr>
              <a:buFont typeface="Wingdings" panose="05000000000000000000" pitchFamily="2" charset="2"/>
              <a:buNone/>
            </a:pPr>
            <a:r>
              <a:rPr lang="en-US" altLang="zh-CN" sz="2300" dirty="0">
                <a:latin typeface="楷体" panose="02010609060101010101" pitchFamily="49" charset="-122"/>
                <a:ea typeface="楷体" panose="02010609060101010101" pitchFamily="49" charset="-122"/>
              </a:rPr>
              <a:t>     (2)</a:t>
            </a:r>
            <a:r>
              <a:rPr lang="zh-CN" altLang="en-US" sz="2300" dirty="0">
                <a:latin typeface="楷体" panose="02010609060101010101" pitchFamily="49" charset="-122"/>
                <a:ea typeface="楷体" panose="02010609060101010101" pitchFamily="49" charset="-122"/>
              </a:rPr>
              <a:t>准备评标相关表格； </a:t>
            </a:r>
          </a:p>
          <a:p>
            <a:pPr>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a:t>
            </a:r>
            <a:r>
              <a:rPr lang="en-US" altLang="zh-CN" sz="2300" dirty="0">
                <a:latin typeface="楷体" panose="02010609060101010101" pitchFamily="49" charset="-122"/>
                <a:ea typeface="楷体" panose="02010609060101010101" pitchFamily="49" charset="-122"/>
              </a:rPr>
              <a:t>(3)</a:t>
            </a:r>
            <a:r>
              <a:rPr lang="zh-CN" altLang="en-US" sz="2300" dirty="0">
                <a:latin typeface="楷体" panose="02010609060101010101" pitchFamily="49" charset="-122"/>
                <a:ea typeface="楷体" panose="02010609060101010101" pitchFamily="49" charset="-122"/>
              </a:rPr>
              <a:t>选择评标地点和评标场所； </a:t>
            </a:r>
          </a:p>
          <a:p>
            <a:pPr>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a:t>
            </a:r>
            <a:r>
              <a:rPr lang="en-US" altLang="zh-CN" sz="2300" dirty="0">
                <a:latin typeface="楷体" panose="02010609060101010101" pitchFamily="49" charset="-122"/>
                <a:ea typeface="楷体" panose="02010609060101010101" pitchFamily="49" charset="-122"/>
              </a:rPr>
              <a:t>(4)</a:t>
            </a:r>
            <a:r>
              <a:rPr lang="zh-CN" altLang="en-US" sz="2300" dirty="0">
                <a:latin typeface="楷体" panose="02010609060101010101" pitchFamily="49" charset="-122"/>
                <a:ea typeface="楷体" panose="02010609060101010101" pitchFamily="49" charset="-122"/>
              </a:rPr>
              <a:t>布置评标现场，准备评标工作所需工具； </a:t>
            </a:r>
          </a:p>
          <a:p>
            <a:pPr>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a:t>
            </a:r>
            <a:r>
              <a:rPr lang="en-US" altLang="zh-CN" sz="2300" dirty="0">
                <a:latin typeface="楷体" panose="02010609060101010101" pitchFamily="49" charset="-122"/>
                <a:ea typeface="楷体" panose="02010609060101010101" pitchFamily="49" charset="-122"/>
              </a:rPr>
              <a:t>(5)</a:t>
            </a:r>
            <a:r>
              <a:rPr lang="zh-CN" altLang="en-US" sz="2300" dirty="0">
                <a:latin typeface="楷体" panose="02010609060101010101" pitchFamily="49" charset="-122"/>
                <a:ea typeface="楷体" panose="02010609060101010101" pitchFamily="49" charset="-122"/>
              </a:rPr>
              <a:t>妥善保管开标后的投标文件并运到评标现场； </a:t>
            </a:r>
          </a:p>
          <a:p>
            <a:pPr>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a:t>
            </a:r>
            <a:r>
              <a:rPr lang="en-US" altLang="zh-CN" sz="2300" dirty="0">
                <a:latin typeface="楷体" panose="02010609060101010101" pitchFamily="49" charset="-122"/>
                <a:ea typeface="楷体" panose="02010609060101010101" pitchFamily="49" charset="-122"/>
              </a:rPr>
              <a:t>(6)</a:t>
            </a:r>
            <a:r>
              <a:rPr lang="zh-CN" altLang="en-US" sz="2300" dirty="0">
                <a:latin typeface="楷体" panose="02010609060101010101" pitchFamily="49" charset="-122"/>
                <a:ea typeface="楷体" panose="02010609060101010101" pitchFamily="49" charset="-122"/>
              </a:rPr>
              <a:t>评标安全、保密和服务等有关工作。         </a:t>
            </a:r>
          </a:p>
        </p:txBody>
      </p:sp>
    </p:spTree>
    <p:extLst>
      <p:ext uri="{BB962C8B-B14F-4D97-AF65-F5344CB8AC3E}">
        <p14:creationId xmlns:p14="http://schemas.microsoft.com/office/powerpoint/2010/main" val="34560422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idx="4294967295"/>
          </p:nvPr>
        </p:nvSpPr>
        <p:spPr>
          <a:xfrm>
            <a:off x="0" y="914400"/>
            <a:ext cx="8686800" cy="4229100"/>
          </a:xfrm>
          <a:prstGeom prst="rect">
            <a:avLst/>
          </a:prstGeom>
        </p:spPr>
        <p:txBody>
          <a:bodyPr>
            <a:normAutofit/>
          </a:bodyPr>
          <a:lstStyle/>
          <a:p>
            <a:pPr>
              <a:lnSpc>
                <a:spcPct val="90000"/>
              </a:lnSpc>
              <a:buFont typeface="Wingdings" panose="05000000000000000000" pitchFamily="2" charset="2"/>
              <a:buNone/>
            </a:pPr>
            <a:r>
              <a:rPr lang="en-US" altLang="zh-CN" sz="2400" b="1" dirty="0">
                <a:latin typeface="楷体" panose="02010609060101010101" pitchFamily="49" charset="-122"/>
                <a:ea typeface="楷体" panose="02010609060101010101" pitchFamily="49" charset="-122"/>
              </a:rPr>
              <a:t>6</a:t>
            </a:r>
            <a:r>
              <a:rPr lang="zh-CN" altLang="en-US" sz="2400" b="1" dirty="0">
                <a:latin typeface="楷体" panose="02010609060101010101" pitchFamily="49" charset="-122"/>
                <a:ea typeface="楷体" panose="02010609060101010101" pitchFamily="49" charset="-122"/>
              </a:rPr>
              <a:t>、评标原则</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评标活动应当遵循</a:t>
            </a:r>
            <a:r>
              <a:rPr lang="zh-CN" altLang="en-US" sz="2400" b="1" dirty="0">
                <a:latin typeface="楷体" panose="02010609060101010101" pitchFamily="49" charset="-122"/>
                <a:ea typeface="楷体" panose="02010609060101010101" pitchFamily="49" charset="-122"/>
              </a:rPr>
              <a:t>公平、公正、科学、择优</a:t>
            </a:r>
            <a:r>
              <a:rPr lang="zh-CN" altLang="en-US" sz="2400" dirty="0">
                <a:latin typeface="楷体" panose="02010609060101010101" pitchFamily="49" charset="-122"/>
                <a:ea typeface="楷体" panose="02010609060101010101" pitchFamily="49" charset="-122"/>
              </a:rPr>
              <a:t>的原则。         </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(1)</a:t>
            </a:r>
            <a:r>
              <a:rPr lang="zh-CN" altLang="en-US" sz="2400" dirty="0">
                <a:latin typeface="楷体" panose="02010609060101010101" pitchFamily="49" charset="-122"/>
                <a:ea typeface="楷体" panose="02010609060101010101" pitchFamily="49" charset="-122"/>
              </a:rPr>
              <a:t>认真阅读招标文件，正确把握招标项自特点和需求 </a:t>
            </a:r>
            <a:r>
              <a:rPr lang="en-US" altLang="zh-CN" sz="2400" dirty="0">
                <a:latin typeface="楷体" panose="02010609060101010101" pitchFamily="49" charset="-122"/>
                <a:ea typeface="楷体" panose="02010609060101010101" pitchFamily="49" charset="-122"/>
              </a:rPr>
              <a:t>;       </a:t>
            </a:r>
          </a:p>
          <a:p>
            <a:pPr>
              <a:lnSpc>
                <a:spcPct val="90000"/>
              </a:lnSpc>
              <a:buFont typeface="Wingdings" panose="05000000000000000000" pitchFamily="2" charset="2"/>
              <a:buNone/>
            </a:pPr>
            <a:r>
              <a:rPr lang="en-US" altLang="zh-CN" sz="2400" dirty="0">
                <a:latin typeface="楷体" panose="02010609060101010101" pitchFamily="49" charset="-122"/>
                <a:ea typeface="楷体" panose="02010609060101010101" pitchFamily="49" charset="-122"/>
              </a:rPr>
              <a:t>    (2)</a:t>
            </a:r>
            <a:r>
              <a:rPr lang="zh-CN" altLang="en-US" sz="2400" dirty="0">
                <a:latin typeface="楷体" panose="02010609060101010101" pitchFamily="49" charset="-122"/>
                <a:ea typeface="楷体" panose="02010609060101010101" pitchFamily="49" charset="-122"/>
              </a:rPr>
              <a:t>全面审查、分析投标文件 ； </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(3)</a:t>
            </a:r>
            <a:r>
              <a:rPr lang="zh-CN" altLang="en-US" sz="2400" dirty="0">
                <a:latin typeface="楷体" panose="02010609060101010101" pitchFamily="49" charset="-122"/>
                <a:ea typeface="楷体" panose="02010609060101010101" pitchFamily="49" charset="-122"/>
              </a:rPr>
              <a:t>严格按照招标文件中规定的评标标准、评标方法和程序评价投标文件 ； </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(4)</a:t>
            </a:r>
            <a:r>
              <a:rPr lang="zh-CN" altLang="en-US" sz="2400" dirty="0">
                <a:latin typeface="楷体" panose="02010609060101010101" pitchFamily="49" charset="-122"/>
                <a:ea typeface="楷体" panose="02010609060101010101" pitchFamily="49" charset="-122"/>
              </a:rPr>
              <a:t>按法律规定推荐中标候选人或依据招标人授权直接确定中标人，完成评标报告 。        </a:t>
            </a:r>
          </a:p>
        </p:txBody>
      </p:sp>
    </p:spTree>
    <p:extLst>
      <p:ext uri="{BB962C8B-B14F-4D97-AF65-F5344CB8AC3E}">
        <p14:creationId xmlns:p14="http://schemas.microsoft.com/office/powerpoint/2010/main" val="13100453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s_1"/>
          <p:cNvSpPr/>
          <p:nvPr>
            <p:custDataLst>
              <p:tags r:id="rId1"/>
            </p:custDataLst>
          </p:nvPr>
        </p:nvSpPr>
        <p:spPr>
          <a:xfrm>
            <a:off x="2381250" y="715963"/>
            <a:ext cx="73025" cy="4427537"/>
          </a:xfrm>
          <a:custGeom>
            <a:avLst/>
            <a:gdLst>
              <a:gd name="connsiteX0" fmla="*/ 0 w 72000"/>
              <a:gd name="connsiteY0" fmla="*/ 0 h 5904140"/>
              <a:gd name="connsiteX1" fmla="*/ 72000 w 72000"/>
              <a:gd name="connsiteY1" fmla="*/ 0 h 5904140"/>
              <a:gd name="connsiteX2" fmla="*/ 72000 w 72000"/>
              <a:gd name="connsiteY2" fmla="*/ 5904140 h 5904140"/>
              <a:gd name="connsiteX3" fmla="*/ 0 w 72000"/>
              <a:gd name="connsiteY3" fmla="*/ 5904140 h 5904140"/>
            </a:gdLst>
            <a:ahLst/>
            <a:cxnLst>
              <a:cxn ang="0">
                <a:pos x="connsiteX0" y="connsiteY0"/>
              </a:cxn>
              <a:cxn ang="0">
                <a:pos x="connsiteX1" y="connsiteY1"/>
              </a:cxn>
              <a:cxn ang="0">
                <a:pos x="connsiteX2" y="connsiteY2"/>
              </a:cxn>
              <a:cxn ang="0">
                <a:pos x="connsiteX3" y="connsiteY3"/>
              </a:cxn>
            </a:cxnLst>
            <a:rect l="l" t="t" r="r" b="b"/>
            <a:pathLst>
              <a:path w="72000" h="5904140">
                <a:moveTo>
                  <a:pt x="0" y="0"/>
                </a:moveTo>
                <a:lnTo>
                  <a:pt x="72000" y="0"/>
                </a:lnTo>
                <a:lnTo>
                  <a:pt x="72000" y="5904140"/>
                </a:lnTo>
                <a:lnTo>
                  <a:pt x="0" y="5904140"/>
                </a:lnTo>
                <a:close/>
              </a:path>
            </a:pathLst>
          </a:custGeom>
          <a:solidFill>
            <a:schemeClr val="accent1"/>
          </a:solidFill>
          <a:ln>
            <a:no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 name="MH_Others_2"/>
          <p:cNvSpPr/>
          <p:nvPr>
            <p:custDataLst>
              <p:tags r:id="rId2"/>
            </p:custDataLst>
          </p:nvPr>
        </p:nvSpPr>
        <p:spPr>
          <a:xfrm>
            <a:off x="1758725" y="252768"/>
            <a:ext cx="1318304" cy="988728"/>
          </a:xfrm>
          <a:prstGeom prst="ellipse">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600" b="1">
                <a:solidFill>
                  <a:srgbClr val="FFFFFF"/>
                </a:solidFill>
                <a:latin typeface="微软雅黑" panose="020B0503020204020204" pitchFamily="34" charset="-122"/>
                <a:ea typeface="微软雅黑" panose="020B0503020204020204" pitchFamily="34" charset="-122"/>
                <a:cs typeface="Arial" panose="020B0604020202020204" pitchFamily="34" charset="0"/>
              </a:rPr>
              <a:t>目录</a:t>
            </a:r>
          </a:p>
        </p:txBody>
      </p:sp>
      <p:sp>
        <p:nvSpPr>
          <p:cNvPr id="5" name="MH_Number_1">
            <a:hlinkClick r:id="rId25" action="ppaction://hlinksldjump"/>
          </p:cNvPr>
          <p:cNvSpPr/>
          <p:nvPr>
            <p:custDataLst>
              <p:tags r:id="rId3"/>
            </p:custDataLst>
          </p:nvPr>
        </p:nvSpPr>
        <p:spPr>
          <a:xfrm>
            <a:off x="2244725" y="157480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1</a:t>
            </a:r>
            <a:endParaRPr lang="zh-CN" altLang="en-US">
              <a:solidFill>
                <a:srgbClr val="FFFFFF"/>
              </a:solidFill>
              <a:cs typeface="Arial" panose="020B0604020202020204" pitchFamily="34" charset="0"/>
            </a:endParaRPr>
          </a:p>
        </p:txBody>
      </p:sp>
      <p:sp>
        <p:nvSpPr>
          <p:cNvPr id="6" name="MH_Entry_1">
            <a:hlinkClick r:id="rId25" action="ppaction://hlinksldjump"/>
          </p:cNvPr>
          <p:cNvSpPr txBox="1"/>
          <p:nvPr>
            <p:custDataLst>
              <p:tags r:id="rId4"/>
            </p:custDataLst>
          </p:nvPr>
        </p:nvSpPr>
        <p:spPr>
          <a:xfrm>
            <a:off x="3024188" y="1538288"/>
            <a:ext cx="5343525" cy="331787"/>
          </a:xfrm>
          <a:prstGeom prst="rect">
            <a:avLst/>
          </a:prstGeom>
          <a:noFill/>
        </p:spPr>
        <p:txBody>
          <a:bodyPr lIns="0" tIns="0" rIns="0" bIns="0" anchor="ctr">
            <a:normAutofit/>
          </a:bodyPr>
          <a:lstStyle/>
          <a:p>
            <a:pPr>
              <a:defRPr/>
            </a:pPr>
            <a:r>
              <a:rPr lang="zh-CN" altLang="en-US" spc="200" dirty="0">
                <a:solidFill>
                  <a:schemeClr val="tx1">
                    <a:lumMod val="65000"/>
                    <a:lumOff val="35000"/>
                  </a:schemeClr>
                </a:solidFill>
                <a:latin typeface="+mj-ea"/>
                <a:ea typeface="+mj-ea"/>
              </a:rPr>
              <a:t>工程招投标与建筑市场</a:t>
            </a:r>
          </a:p>
        </p:txBody>
      </p:sp>
      <p:sp>
        <p:nvSpPr>
          <p:cNvPr id="7" name="MH_Number_2">
            <a:hlinkClick r:id="rId25" action="ppaction://hlinksldjump"/>
          </p:cNvPr>
          <p:cNvSpPr/>
          <p:nvPr>
            <p:custDataLst>
              <p:tags r:id="rId5"/>
            </p:custDataLst>
          </p:nvPr>
        </p:nvSpPr>
        <p:spPr>
          <a:xfrm>
            <a:off x="2244725" y="200977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2</a:t>
            </a:r>
            <a:endParaRPr lang="zh-CN" altLang="en-US">
              <a:solidFill>
                <a:srgbClr val="FFFFFF"/>
              </a:solidFill>
              <a:cs typeface="Arial" panose="020B0604020202020204" pitchFamily="34" charset="0"/>
            </a:endParaRPr>
          </a:p>
        </p:txBody>
      </p:sp>
      <p:sp>
        <p:nvSpPr>
          <p:cNvPr id="8" name="MH_Entry_2">
            <a:hlinkClick r:id="rId25" action="ppaction://hlinksldjump"/>
          </p:cNvPr>
          <p:cNvSpPr txBox="1"/>
          <p:nvPr>
            <p:custDataLst>
              <p:tags r:id="rId6"/>
            </p:custDataLst>
          </p:nvPr>
        </p:nvSpPr>
        <p:spPr>
          <a:xfrm>
            <a:off x="3024188" y="1973263"/>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建设工程招标</a:t>
            </a:r>
            <a:endParaRPr lang="zh-CN" altLang="en-US">
              <a:solidFill>
                <a:schemeClr val="tx1">
                  <a:lumMod val="65000"/>
                  <a:lumOff val="35000"/>
                </a:schemeClr>
              </a:solidFill>
              <a:latin typeface="+mj-ea"/>
              <a:ea typeface="+mj-ea"/>
            </a:endParaRPr>
          </a:p>
        </p:txBody>
      </p:sp>
      <p:sp>
        <p:nvSpPr>
          <p:cNvPr id="9" name="MH_Number_3">
            <a:hlinkClick r:id="rId25" action="ppaction://hlinksldjump"/>
          </p:cNvPr>
          <p:cNvSpPr/>
          <p:nvPr>
            <p:custDataLst>
              <p:tags r:id="rId7"/>
            </p:custDataLst>
          </p:nvPr>
        </p:nvSpPr>
        <p:spPr>
          <a:xfrm>
            <a:off x="2244725" y="244475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3</a:t>
            </a:r>
            <a:endParaRPr lang="zh-CN" altLang="en-US">
              <a:solidFill>
                <a:srgbClr val="FFFFFF"/>
              </a:solidFill>
              <a:cs typeface="Arial" panose="020B0604020202020204" pitchFamily="34" charset="0"/>
            </a:endParaRPr>
          </a:p>
        </p:txBody>
      </p:sp>
      <p:sp>
        <p:nvSpPr>
          <p:cNvPr id="10" name="MH_Entry_3">
            <a:hlinkClick r:id="rId25" action="ppaction://hlinksldjump"/>
          </p:cNvPr>
          <p:cNvSpPr txBox="1"/>
          <p:nvPr>
            <p:custDataLst>
              <p:tags r:id="rId8"/>
            </p:custDataLst>
          </p:nvPr>
        </p:nvSpPr>
        <p:spPr>
          <a:xfrm>
            <a:off x="3024188" y="2408238"/>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建设工程投标</a:t>
            </a:r>
            <a:endParaRPr lang="zh-CN" altLang="en-US">
              <a:solidFill>
                <a:schemeClr val="tx1">
                  <a:lumMod val="65000"/>
                  <a:lumOff val="35000"/>
                </a:schemeClr>
              </a:solidFill>
              <a:latin typeface="+mj-ea"/>
              <a:ea typeface="+mj-ea"/>
            </a:endParaRPr>
          </a:p>
        </p:txBody>
      </p:sp>
      <p:sp>
        <p:nvSpPr>
          <p:cNvPr id="11" name="MH_Number_4">
            <a:hlinkClick r:id="rId25" action="ppaction://hlinksldjump"/>
          </p:cNvPr>
          <p:cNvSpPr/>
          <p:nvPr>
            <p:custDataLst>
              <p:tags r:id="rId9"/>
            </p:custDataLst>
          </p:nvPr>
        </p:nvSpPr>
        <p:spPr>
          <a:xfrm>
            <a:off x="2244725" y="287972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4</a:t>
            </a:r>
            <a:endParaRPr lang="zh-CN" altLang="en-US">
              <a:solidFill>
                <a:srgbClr val="FFFFFF"/>
              </a:solidFill>
              <a:cs typeface="Arial" panose="020B0604020202020204" pitchFamily="34" charset="0"/>
            </a:endParaRPr>
          </a:p>
        </p:txBody>
      </p:sp>
      <p:sp>
        <p:nvSpPr>
          <p:cNvPr id="12" name="MH_Entry_4">
            <a:hlinkClick r:id="rId25" action="ppaction://hlinksldjump"/>
          </p:cNvPr>
          <p:cNvSpPr txBox="1"/>
          <p:nvPr>
            <p:custDataLst>
              <p:tags r:id="rId10"/>
            </p:custDataLst>
          </p:nvPr>
        </p:nvSpPr>
        <p:spPr>
          <a:xfrm>
            <a:off x="3024188" y="2843213"/>
            <a:ext cx="5343525" cy="331787"/>
          </a:xfrm>
          <a:prstGeom prst="rect">
            <a:avLst/>
          </a:prstGeom>
          <a:noFill/>
        </p:spPr>
        <p:txBody>
          <a:bodyPr lIns="0" tIns="0" rIns="0" bIns="0" anchor="ctr">
            <a:no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z="3200" b="1" dirty="0" smtClean="0">
                <a:solidFill>
                  <a:srgbClr val="FF0000"/>
                </a:solidFill>
                <a:latin typeface="+mj-ea"/>
                <a:ea typeface="+mj-ea"/>
              </a:rPr>
              <a:t>建设工程开标、评标与定标</a:t>
            </a:r>
            <a:endParaRPr lang="zh-CN" altLang="en-US" sz="3200" b="1" dirty="0">
              <a:solidFill>
                <a:srgbClr val="FF0000"/>
              </a:solidFill>
              <a:latin typeface="+mj-ea"/>
              <a:ea typeface="+mj-ea"/>
            </a:endParaRPr>
          </a:p>
        </p:txBody>
      </p:sp>
      <p:sp>
        <p:nvSpPr>
          <p:cNvPr id="13" name="MH_Number_5">
            <a:hlinkClick r:id="rId25" action="ppaction://hlinksldjump"/>
          </p:cNvPr>
          <p:cNvSpPr/>
          <p:nvPr>
            <p:custDataLst>
              <p:tags r:id="rId11"/>
            </p:custDataLst>
          </p:nvPr>
        </p:nvSpPr>
        <p:spPr>
          <a:xfrm>
            <a:off x="2244725" y="331470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5</a:t>
            </a:r>
            <a:endParaRPr lang="zh-CN" altLang="en-US">
              <a:solidFill>
                <a:srgbClr val="FFFFFF"/>
              </a:solidFill>
              <a:cs typeface="Arial" panose="020B0604020202020204" pitchFamily="34" charset="0"/>
            </a:endParaRPr>
          </a:p>
        </p:txBody>
      </p:sp>
      <p:sp>
        <p:nvSpPr>
          <p:cNvPr id="14" name="MH_Entry_5">
            <a:hlinkClick r:id="rId25" action="ppaction://hlinksldjump"/>
          </p:cNvPr>
          <p:cNvSpPr txBox="1"/>
          <p:nvPr>
            <p:custDataLst>
              <p:tags r:id="rId12"/>
            </p:custDataLst>
          </p:nvPr>
        </p:nvSpPr>
        <p:spPr>
          <a:xfrm>
            <a:off x="3024188" y="3278188"/>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建设工程施工合同管理</a:t>
            </a:r>
            <a:endParaRPr lang="zh-CN" altLang="en-US">
              <a:solidFill>
                <a:schemeClr val="tx1">
                  <a:lumMod val="65000"/>
                  <a:lumOff val="35000"/>
                </a:schemeClr>
              </a:solidFill>
              <a:latin typeface="+mj-ea"/>
              <a:ea typeface="+mj-ea"/>
            </a:endParaRPr>
          </a:p>
        </p:txBody>
      </p:sp>
      <p:sp>
        <p:nvSpPr>
          <p:cNvPr id="15" name="MH_Number_6">
            <a:hlinkClick r:id="rId25" action="ppaction://hlinksldjump"/>
          </p:cNvPr>
          <p:cNvSpPr/>
          <p:nvPr>
            <p:custDataLst>
              <p:tags r:id="rId13"/>
            </p:custDataLst>
          </p:nvPr>
        </p:nvSpPr>
        <p:spPr>
          <a:xfrm>
            <a:off x="2244725" y="3749675"/>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6</a:t>
            </a:r>
            <a:endParaRPr lang="zh-CN" altLang="en-US">
              <a:solidFill>
                <a:srgbClr val="FFFFFF"/>
              </a:solidFill>
              <a:cs typeface="Arial" panose="020B0604020202020204" pitchFamily="34" charset="0"/>
            </a:endParaRPr>
          </a:p>
        </p:txBody>
      </p:sp>
      <p:sp>
        <p:nvSpPr>
          <p:cNvPr id="16" name="MH_Entry_6">
            <a:hlinkClick r:id="rId25" action="ppaction://hlinksldjump"/>
          </p:cNvPr>
          <p:cNvSpPr txBox="1"/>
          <p:nvPr>
            <p:custDataLst>
              <p:tags r:id="rId14"/>
            </p:custDataLst>
          </p:nvPr>
        </p:nvSpPr>
        <p:spPr>
          <a:xfrm>
            <a:off x="3024188" y="3713163"/>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zh-CN" altLang="en-US" smtClean="0">
                <a:solidFill>
                  <a:schemeClr val="tx1">
                    <a:lumMod val="65000"/>
                    <a:lumOff val="35000"/>
                  </a:schemeClr>
                </a:solidFill>
                <a:latin typeface="+mj-ea"/>
                <a:ea typeface="+mj-ea"/>
              </a:rPr>
              <a:t>建设工程监理合同管理</a:t>
            </a:r>
            <a:endParaRPr lang="zh-CN" altLang="en-US">
              <a:solidFill>
                <a:schemeClr val="tx1">
                  <a:lumMod val="65000"/>
                  <a:lumOff val="35000"/>
                </a:schemeClr>
              </a:solidFill>
              <a:latin typeface="+mj-ea"/>
              <a:ea typeface="+mj-ea"/>
            </a:endParaRPr>
          </a:p>
        </p:txBody>
      </p:sp>
      <p:sp>
        <p:nvSpPr>
          <p:cNvPr id="17" name="MH_Number_7">
            <a:hlinkClick r:id="rId25" action="ppaction://hlinksldjump"/>
          </p:cNvPr>
          <p:cNvSpPr/>
          <p:nvPr>
            <p:custDataLst>
              <p:tags r:id="rId15"/>
            </p:custDataLst>
          </p:nvPr>
        </p:nvSpPr>
        <p:spPr>
          <a:xfrm>
            <a:off x="2244725" y="4184650"/>
            <a:ext cx="346075" cy="2587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r>
              <a:rPr lang="en-US" altLang="zh-CN">
                <a:solidFill>
                  <a:srgbClr val="FFFFFF"/>
                </a:solidFill>
                <a:cs typeface="Arial" panose="020B0604020202020204" pitchFamily="34" charset="0"/>
              </a:rPr>
              <a:t>7</a:t>
            </a:r>
            <a:endParaRPr lang="zh-CN" altLang="en-US">
              <a:solidFill>
                <a:srgbClr val="FFFFFF"/>
              </a:solidFill>
              <a:cs typeface="Arial" panose="020B0604020202020204" pitchFamily="34" charset="0"/>
            </a:endParaRPr>
          </a:p>
        </p:txBody>
      </p:sp>
      <p:sp>
        <p:nvSpPr>
          <p:cNvPr id="18" name="MH_Entry_7">
            <a:hlinkClick r:id="rId25" action="ppaction://hlinksldjump"/>
          </p:cNvPr>
          <p:cNvSpPr txBox="1"/>
          <p:nvPr>
            <p:custDataLst>
              <p:tags r:id="rId16"/>
            </p:custDataLst>
          </p:nvPr>
        </p:nvSpPr>
        <p:spPr>
          <a:xfrm>
            <a:off x="3024188" y="4148138"/>
            <a:ext cx="5343525" cy="331787"/>
          </a:xfrm>
          <a:prstGeom prst="rect">
            <a:avLst/>
          </a:prstGeom>
          <a:noFill/>
        </p:spPr>
        <p:txBody>
          <a:bodyPr lIns="0" tIns="0" rIns="0" bIns="0" anchor="ctr">
            <a:normAutofit/>
          </a:bodyPr>
          <a:lstStyle>
            <a:defPPr>
              <a:defRPr lang="zh-CN"/>
            </a:defPPr>
            <a:lvl1pPr>
              <a:defRPr spc="200">
                <a:solidFill>
                  <a:srgbClr val="333333"/>
                </a:solidFill>
                <a:latin typeface="华文细黑" panose="02010600040101010101" pitchFamily="2" charset="-122"/>
                <a:ea typeface="华文细黑" panose="02010600040101010101" pitchFamily="2" charset="-122"/>
              </a:defRPr>
            </a:lvl1pPr>
          </a:lstStyle>
          <a:p>
            <a:pPr>
              <a:defRPr/>
            </a:pPr>
            <a:r>
              <a:rPr lang="en-US" altLang="zh-CN" smtClean="0">
                <a:solidFill>
                  <a:schemeClr val="tx1">
                    <a:lumMod val="65000"/>
                    <a:lumOff val="35000"/>
                  </a:schemeClr>
                </a:solidFill>
                <a:latin typeface="+mj-ea"/>
                <a:ea typeface="+mj-ea"/>
              </a:rPr>
              <a:t>FIDIC</a:t>
            </a:r>
            <a:r>
              <a:rPr lang="zh-CN" altLang="en-US" smtClean="0">
                <a:solidFill>
                  <a:schemeClr val="tx1">
                    <a:lumMod val="65000"/>
                    <a:lumOff val="35000"/>
                  </a:schemeClr>
                </a:solidFill>
                <a:latin typeface="+mj-ea"/>
                <a:ea typeface="+mj-ea"/>
              </a:rPr>
              <a:t>施工合同条件简介</a:t>
            </a:r>
            <a:endParaRPr lang="zh-CN" altLang="en-US">
              <a:solidFill>
                <a:schemeClr val="tx1">
                  <a:lumMod val="65000"/>
                  <a:lumOff val="35000"/>
                </a:schemeClr>
              </a:solidFill>
              <a:latin typeface="+mj-ea"/>
              <a:ea typeface="+mj-ea"/>
            </a:endParaRPr>
          </a:p>
        </p:txBody>
      </p:sp>
      <p:sp>
        <p:nvSpPr>
          <p:cNvPr id="19" name="MH_Others_3"/>
          <p:cNvSpPr/>
          <p:nvPr>
            <p:custDataLst>
              <p:tags r:id="rId17"/>
            </p:custDataLst>
          </p:nvPr>
        </p:nvSpPr>
        <p:spPr>
          <a:xfrm rot="5400000">
            <a:off x="2633663" y="165417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0" name="MH_Others_4"/>
          <p:cNvSpPr/>
          <p:nvPr>
            <p:custDataLst>
              <p:tags r:id="rId18"/>
            </p:custDataLst>
          </p:nvPr>
        </p:nvSpPr>
        <p:spPr>
          <a:xfrm rot="5400000">
            <a:off x="2633663" y="208915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1" name="MH_Others_5"/>
          <p:cNvSpPr/>
          <p:nvPr>
            <p:custDataLst>
              <p:tags r:id="rId19"/>
            </p:custDataLst>
          </p:nvPr>
        </p:nvSpPr>
        <p:spPr>
          <a:xfrm rot="5400000">
            <a:off x="2633663" y="252412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2" name="MH_Others_6"/>
          <p:cNvSpPr/>
          <p:nvPr>
            <p:custDataLst>
              <p:tags r:id="rId20"/>
            </p:custDataLst>
          </p:nvPr>
        </p:nvSpPr>
        <p:spPr>
          <a:xfrm rot="5400000">
            <a:off x="2633663" y="295910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3" name="MH_Others_7"/>
          <p:cNvSpPr/>
          <p:nvPr>
            <p:custDataLst>
              <p:tags r:id="rId21"/>
            </p:custDataLst>
          </p:nvPr>
        </p:nvSpPr>
        <p:spPr>
          <a:xfrm rot="5400000">
            <a:off x="2633663" y="339407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4" name="MH_Others_8"/>
          <p:cNvSpPr/>
          <p:nvPr>
            <p:custDataLst>
              <p:tags r:id="rId22"/>
            </p:custDataLst>
          </p:nvPr>
        </p:nvSpPr>
        <p:spPr>
          <a:xfrm rot="5400000">
            <a:off x="2633663" y="3829050"/>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
        <p:nvSpPr>
          <p:cNvPr id="25" name="MH_Others_9"/>
          <p:cNvSpPr/>
          <p:nvPr>
            <p:custDataLst>
              <p:tags r:id="rId23"/>
            </p:custDataLst>
          </p:nvPr>
        </p:nvSpPr>
        <p:spPr>
          <a:xfrm rot="5400000">
            <a:off x="2633663" y="4264025"/>
            <a:ext cx="85725" cy="98425"/>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anchor="ctr"/>
          <a:lstStyle/>
          <a:p>
            <a:pPr algn="ctr">
              <a:defRPr/>
            </a:pPr>
            <a:endParaRPr lang="zh-CN" altLang="en-US" sz="1600">
              <a:solidFill>
                <a:srgbClr val="FFFFFF"/>
              </a:solidFill>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idx="4294967295"/>
          </p:nvPr>
        </p:nvSpPr>
        <p:spPr>
          <a:xfrm>
            <a:off x="0" y="914400"/>
            <a:ext cx="8686800" cy="4229100"/>
          </a:xfrm>
          <a:prstGeom prst="rect">
            <a:avLst/>
          </a:prstGeom>
        </p:spPr>
        <p:txBody>
          <a:bodyPr>
            <a:normAutofit/>
          </a:bodyPr>
          <a:lstStyle/>
          <a:p>
            <a:pPr>
              <a:lnSpc>
                <a:spcPct val="90000"/>
              </a:lnSpc>
              <a:buFont typeface="Wingdings" panose="05000000000000000000" pitchFamily="2" charset="2"/>
              <a:buNone/>
            </a:pPr>
            <a:r>
              <a:rPr lang="en-US" altLang="zh-CN" sz="2300" b="1" dirty="0">
                <a:latin typeface="楷体" panose="02010609060101010101" pitchFamily="49" charset="-122"/>
                <a:ea typeface="楷体" panose="02010609060101010101" pitchFamily="49" charset="-122"/>
              </a:rPr>
              <a:t>7</a:t>
            </a:r>
            <a:r>
              <a:rPr lang="zh-CN" altLang="en-US" sz="2300" b="1" dirty="0">
                <a:latin typeface="楷体" panose="02010609060101010101" pitchFamily="49" charset="-122"/>
                <a:ea typeface="楷体" panose="02010609060101010101" pitchFamily="49" charset="-122"/>
              </a:rPr>
              <a:t>、评标纪律</a:t>
            </a:r>
            <a:endParaRPr lang="zh-CN" altLang="en-US" sz="2300" dirty="0">
              <a:latin typeface="楷体" panose="02010609060101010101" pitchFamily="49" charset="-122"/>
              <a:ea typeface="楷体" panose="02010609060101010101" pitchFamily="49" charset="-122"/>
            </a:endParaRPr>
          </a:p>
          <a:p>
            <a:pPr>
              <a:lnSpc>
                <a:spcPct val="90000"/>
              </a:lnSpc>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a:t>
            </a:r>
            <a:r>
              <a:rPr lang="en-US" altLang="zh-CN" sz="2300" dirty="0">
                <a:latin typeface="楷体" panose="02010609060101010101" pitchFamily="49" charset="-122"/>
                <a:ea typeface="楷体" panose="02010609060101010101" pitchFamily="49" charset="-122"/>
              </a:rPr>
              <a:t>(1)</a:t>
            </a:r>
            <a:r>
              <a:rPr lang="zh-CN" altLang="en-US" sz="2300" dirty="0">
                <a:latin typeface="楷体" panose="02010609060101010101" pitchFamily="49" charset="-122"/>
                <a:ea typeface="楷体" panose="02010609060101010101" pitchFamily="49" charset="-122"/>
              </a:rPr>
              <a:t>评标活动由评标委员会依法进行，任何单位和个人不得非法干预。       </a:t>
            </a:r>
          </a:p>
          <a:p>
            <a:pPr>
              <a:lnSpc>
                <a:spcPct val="90000"/>
              </a:lnSpc>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a:t>
            </a:r>
            <a:r>
              <a:rPr lang="en-US" altLang="zh-CN" sz="2300" dirty="0">
                <a:latin typeface="楷体" panose="02010609060101010101" pitchFamily="49" charset="-122"/>
                <a:ea typeface="楷体" panose="02010609060101010101" pitchFamily="49" charset="-122"/>
              </a:rPr>
              <a:t>(2)</a:t>
            </a:r>
            <a:r>
              <a:rPr lang="zh-CN" altLang="en-US" sz="2300" dirty="0">
                <a:latin typeface="楷体" panose="02010609060101010101" pitchFamily="49" charset="-122"/>
                <a:ea typeface="楷体" panose="02010609060101010101" pitchFamily="49" charset="-122"/>
              </a:rPr>
              <a:t>评标委员会成员不得与任何投标人或者与招标有利害关系的人私下接触，不得收受投标人、中介人以及其他利害关系人的财物或其他好处。 </a:t>
            </a:r>
          </a:p>
          <a:p>
            <a:pPr>
              <a:lnSpc>
                <a:spcPct val="90000"/>
              </a:lnSpc>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a:t>
            </a:r>
            <a:r>
              <a:rPr lang="en-US" altLang="zh-CN" sz="2300" dirty="0">
                <a:latin typeface="楷体" panose="02010609060101010101" pitchFamily="49" charset="-122"/>
                <a:ea typeface="楷体" panose="02010609060101010101" pitchFamily="49" charset="-122"/>
              </a:rPr>
              <a:t>(3)</a:t>
            </a:r>
            <a:r>
              <a:rPr lang="zh-CN" altLang="en-US" sz="2300" dirty="0">
                <a:latin typeface="楷体" panose="02010609060101010101" pitchFamily="49" charset="-122"/>
                <a:ea typeface="楷体" panose="02010609060101010101" pitchFamily="49" charset="-122"/>
              </a:rPr>
              <a:t>招标人或其委托的招标代理机构应当采取有效措施保证评标活动严格保密，有关评标活动参与人员应当严格遵守保密规则，不得泄露与评标有关的任何情况。其保密内容涉及：  </a:t>
            </a:r>
          </a:p>
          <a:p>
            <a:pPr>
              <a:lnSpc>
                <a:spcPct val="90000"/>
              </a:lnSpc>
              <a:buFont typeface="Wingdings" panose="05000000000000000000" pitchFamily="2" charset="2"/>
              <a:buNone/>
            </a:pPr>
            <a:r>
              <a:rPr lang="zh-CN" altLang="en-US" sz="2300" dirty="0">
                <a:latin typeface="楷体" panose="02010609060101010101" pitchFamily="49" charset="-122"/>
                <a:ea typeface="楷体" panose="02010609060101010101" pitchFamily="49" charset="-122"/>
              </a:rPr>
              <a:t>     ① 评标地点和场所；② 评标委员会成员名单；③ 投标文件评审比较情况；④ 中标候选人的推荐情况；⑤ 与评标有关的其他情况等。 </a:t>
            </a:r>
          </a:p>
        </p:txBody>
      </p:sp>
    </p:spTree>
    <p:extLst>
      <p:ext uri="{BB962C8B-B14F-4D97-AF65-F5344CB8AC3E}">
        <p14:creationId xmlns:p14="http://schemas.microsoft.com/office/powerpoint/2010/main" val="18236209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4" name="Rectangle 14"/>
          <p:cNvSpPr>
            <a:spLocks noGrp="1" noRot="1" noChangeArrowheads="1"/>
          </p:cNvSpPr>
          <p:nvPr>
            <p:ph type="title" idx="4294967295"/>
          </p:nvPr>
        </p:nvSpPr>
        <p:spPr bwMode="auto">
          <a:xfrm>
            <a:off x="0" y="1058863"/>
            <a:ext cx="5473700" cy="37782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90000"/>
          </a:bodyPr>
          <a:lstStyle/>
          <a:p>
            <a:pPr algn="l">
              <a:buFontTx/>
              <a:buChar char="•"/>
            </a:pPr>
            <a:r>
              <a:rPr lang="zh-CN" altLang="en-US" sz="2800" b="1" dirty="0">
                <a:solidFill>
                  <a:schemeClr val="tx1"/>
                </a:solidFill>
                <a:latin typeface="宋体" pitchFamily="2" charset="-122"/>
              </a:rPr>
              <a:t>　</a:t>
            </a:r>
            <a:r>
              <a:rPr lang="zh-CN" altLang="en-US" sz="2800" b="1" dirty="0" smtClean="0">
                <a:solidFill>
                  <a:schemeClr val="tx1"/>
                </a:solidFill>
                <a:latin typeface="宋体" pitchFamily="2" charset="-122"/>
              </a:rPr>
              <a:t>一、建设工程评标活动组织及要求</a:t>
            </a:r>
            <a:endParaRPr lang="zh-CN" altLang="en-US" sz="2800" b="1" dirty="0">
              <a:solidFill>
                <a:srgbClr val="FF3300"/>
              </a:solidFill>
              <a:latin typeface="宋体" pitchFamily="2" charset="-122"/>
            </a:endParaRPr>
          </a:p>
        </p:txBody>
      </p:sp>
      <p:sp>
        <p:nvSpPr>
          <p:cNvPr id="327695" name="Rectangle 15"/>
          <p:cNvSpPr>
            <a:spLocks noGrp="1" noRot="1" noChangeArrowheads="1"/>
          </p:cNvSpPr>
          <p:nvPr>
            <p:ph idx="4294967295"/>
          </p:nvPr>
        </p:nvSpPr>
        <p:spPr bwMode="auto">
          <a:xfrm>
            <a:off x="539750" y="1654175"/>
            <a:ext cx="8604250" cy="3294063"/>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77500" lnSpcReduction="20000"/>
          </a:bodyPr>
          <a:lstStyle/>
          <a:p>
            <a:pPr>
              <a:lnSpc>
                <a:spcPct val="115000"/>
              </a:lnSpc>
              <a:buFontTx/>
              <a:buNone/>
            </a:pPr>
            <a:r>
              <a:rPr lang="zh-CN" altLang="en-US" sz="2300" b="1" dirty="0">
                <a:latin typeface="宋体" pitchFamily="2" charset="-122"/>
              </a:rPr>
              <a:t>（</a:t>
            </a:r>
            <a:r>
              <a:rPr lang="en-US" altLang="zh-CN" sz="2300" b="1" dirty="0">
                <a:latin typeface="宋体" pitchFamily="2" charset="-122"/>
              </a:rPr>
              <a:t>1</a:t>
            </a:r>
            <a:r>
              <a:rPr lang="zh-CN" altLang="en-US" sz="2300" b="1" dirty="0">
                <a:latin typeface="宋体" pitchFamily="2" charset="-122"/>
              </a:rPr>
              <a:t>）</a:t>
            </a:r>
            <a:r>
              <a:rPr lang="zh-CN" altLang="en-US" sz="2300" b="1" dirty="0">
                <a:solidFill>
                  <a:srgbClr val="FF3300"/>
                </a:solidFill>
                <a:latin typeface="宋体" pitchFamily="2" charset="-122"/>
              </a:rPr>
              <a:t>评标由评标委员会负责。</a:t>
            </a:r>
            <a:r>
              <a:rPr lang="zh-CN" altLang="en-US" sz="2300" b="1" dirty="0">
                <a:latin typeface="宋体" pitchFamily="2" charset="-122"/>
              </a:rPr>
              <a:t>评标委员会的负责人由招标单位的</a:t>
            </a:r>
          </a:p>
          <a:p>
            <a:pPr>
              <a:lnSpc>
                <a:spcPct val="115000"/>
              </a:lnSpc>
              <a:buFontTx/>
              <a:buNone/>
            </a:pPr>
            <a:r>
              <a:rPr lang="zh-CN" altLang="en-US" sz="2300" b="1" dirty="0">
                <a:latin typeface="宋体" pitchFamily="2" charset="-122"/>
              </a:rPr>
              <a:t>     法定代表人或者其代理人担任。评标委员会的成员由招标单</a:t>
            </a:r>
          </a:p>
          <a:p>
            <a:pPr>
              <a:lnSpc>
                <a:spcPct val="115000"/>
              </a:lnSpc>
              <a:buFontTx/>
              <a:buNone/>
            </a:pPr>
            <a:r>
              <a:rPr lang="zh-CN" altLang="en-US" sz="2300" b="1" dirty="0">
                <a:latin typeface="宋体" pitchFamily="2" charset="-122"/>
              </a:rPr>
              <a:t>     位、上级主管部门和受聘的专家组成（如果委托招标代理或</a:t>
            </a:r>
          </a:p>
          <a:p>
            <a:pPr>
              <a:lnSpc>
                <a:spcPct val="115000"/>
              </a:lnSpc>
              <a:buFontTx/>
              <a:buNone/>
            </a:pPr>
            <a:r>
              <a:rPr lang="zh-CN" altLang="en-US" sz="2300" b="1" dirty="0">
                <a:latin typeface="宋体" pitchFamily="2" charset="-122"/>
              </a:rPr>
              <a:t>     者工程监理的，应当有招标代理、工程监理单位的代表参</a:t>
            </a:r>
          </a:p>
          <a:p>
            <a:pPr>
              <a:lnSpc>
                <a:spcPct val="115000"/>
              </a:lnSpc>
              <a:buFontTx/>
              <a:buNone/>
            </a:pPr>
            <a:r>
              <a:rPr lang="zh-CN" altLang="en-US" sz="2300" b="1" dirty="0">
                <a:latin typeface="宋体" pitchFamily="2" charset="-122"/>
              </a:rPr>
              <a:t>     加），为</a:t>
            </a:r>
            <a:r>
              <a:rPr lang="en-US" altLang="zh-CN" sz="2300" b="1" dirty="0">
                <a:latin typeface="宋体" pitchFamily="2" charset="-122"/>
              </a:rPr>
              <a:t>5</a:t>
            </a:r>
            <a:r>
              <a:rPr lang="zh-CN" altLang="en-US" sz="2300" b="1" dirty="0">
                <a:latin typeface="宋体" pitchFamily="2" charset="-122"/>
              </a:rPr>
              <a:t>人以上的单数，其中技术、经济等方面的专家不</a:t>
            </a:r>
          </a:p>
          <a:p>
            <a:pPr>
              <a:lnSpc>
                <a:spcPct val="115000"/>
              </a:lnSpc>
              <a:buFontTx/>
              <a:buNone/>
            </a:pPr>
            <a:r>
              <a:rPr lang="zh-CN" altLang="en-US" sz="2300" b="1" dirty="0">
                <a:latin typeface="宋体" pitchFamily="2" charset="-122"/>
              </a:rPr>
              <a:t>     得少于三分之二。</a:t>
            </a:r>
          </a:p>
          <a:p>
            <a:pPr>
              <a:lnSpc>
                <a:spcPct val="115000"/>
              </a:lnSpc>
              <a:buFontTx/>
              <a:buNone/>
            </a:pPr>
            <a:r>
              <a:rPr lang="zh-CN" altLang="en-US" sz="2300" b="1" dirty="0">
                <a:latin typeface="宋体" pitchFamily="2" charset="-122"/>
              </a:rPr>
              <a:t>（</a:t>
            </a:r>
            <a:r>
              <a:rPr lang="en-US" altLang="zh-CN" sz="2300" b="1" dirty="0">
                <a:latin typeface="宋体" pitchFamily="2" charset="-122"/>
              </a:rPr>
              <a:t>2</a:t>
            </a:r>
            <a:r>
              <a:rPr lang="zh-CN" altLang="en-US" sz="2300" b="1" dirty="0">
                <a:latin typeface="宋体" pitchFamily="2" charset="-122"/>
              </a:rPr>
              <a:t>）省、自治区、直辖市和地级以上城市（包括地、州、盟）建</a:t>
            </a:r>
          </a:p>
          <a:p>
            <a:pPr>
              <a:lnSpc>
                <a:spcPct val="115000"/>
              </a:lnSpc>
              <a:buFontTx/>
              <a:buNone/>
            </a:pPr>
            <a:r>
              <a:rPr lang="zh-CN" altLang="en-US" sz="2300" b="1" dirty="0">
                <a:latin typeface="宋体" pitchFamily="2" charset="-122"/>
              </a:rPr>
              <a:t>     设行政主管部门，应当在建设工程交易中心建立评标专家</a:t>
            </a:r>
          </a:p>
          <a:p>
            <a:pPr>
              <a:lnSpc>
                <a:spcPct val="115000"/>
              </a:lnSpc>
              <a:buFontTx/>
              <a:buNone/>
            </a:pPr>
            <a:r>
              <a:rPr lang="zh-CN" altLang="en-US" sz="2300" b="1" dirty="0">
                <a:latin typeface="宋体" pitchFamily="2" charset="-122"/>
              </a:rPr>
              <a:t>     </a:t>
            </a:r>
            <a:r>
              <a:rPr lang="zh-CN" altLang="en-US" sz="2300" b="1" dirty="0" smtClean="0">
                <a:latin typeface="宋体" pitchFamily="2" charset="-122"/>
              </a:rPr>
              <a:t>库</a:t>
            </a:r>
            <a:r>
              <a:rPr lang="zh-CN" altLang="en-US" sz="2300" b="1" dirty="0">
                <a:latin typeface="宋体" pitchFamily="2" charset="-122"/>
              </a:rPr>
              <a:t>。</a:t>
            </a:r>
          </a:p>
        </p:txBody>
      </p:sp>
      <p:pic>
        <p:nvPicPr>
          <p:cNvPr id="327696" name="Picture 109" descr="C:\Program Files\Common Files\Microsoft Shared\Clipart\cagcat50\PE01846_.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164" y="195263"/>
            <a:ext cx="3589337" cy="1394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7" name="Rectangle 5"/>
          <p:cNvSpPr>
            <a:spLocks noGrp="1" noRot="1" noChangeArrowheads="1"/>
          </p:cNvSpPr>
          <p:nvPr>
            <p:ph idx="4294967295"/>
          </p:nvPr>
        </p:nvSpPr>
        <p:spPr bwMode="auto">
          <a:xfrm>
            <a:off x="468313" y="1058863"/>
            <a:ext cx="8675687" cy="378142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85000" lnSpcReduction="20000"/>
          </a:bodyPr>
          <a:lstStyle/>
          <a:p>
            <a:pPr>
              <a:lnSpc>
                <a:spcPct val="115000"/>
              </a:lnSpc>
              <a:buFontTx/>
              <a:buNone/>
            </a:pPr>
            <a:r>
              <a:rPr lang="zh-CN" altLang="en-US" sz="2300" b="1">
                <a:latin typeface="宋体" pitchFamily="2" charset="-122"/>
              </a:rPr>
              <a:t>（</a:t>
            </a:r>
            <a:r>
              <a:rPr lang="en-US" altLang="zh-CN" sz="2300" b="1">
                <a:latin typeface="宋体" pitchFamily="2" charset="-122"/>
              </a:rPr>
              <a:t>3</a:t>
            </a:r>
            <a:r>
              <a:rPr lang="zh-CN" altLang="en-US" sz="2300" b="1">
                <a:latin typeface="宋体" pitchFamily="2" charset="-122"/>
              </a:rPr>
              <a:t>）招标单位根据工程性质、规模和评标的需要，可在开标前若</a:t>
            </a:r>
          </a:p>
          <a:p>
            <a:pPr>
              <a:lnSpc>
                <a:spcPct val="115000"/>
              </a:lnSpc>
              <a:buFontTx/>
              <a:buNone/>
            </a:pPr>
            <a:r>
              <a:rPr lang="zh-CN" altLang="en-US" sz="2300" b="1">
                <a:latin typeface="宋体" pitchFamily="2" charset="-122"/>
              </a:rPr>
              <a:t>     干小时之内从评标专家库中随机抽取专家聘为评委。工程招</a:t>
            </a:r>
          </a:p>
          <a:p>
            <a:pPr>
              <a:lnSpc>
                <a:spcPct val="115000"/>
              </a:lnSpc>
              <a:buFontTx/>
              <a:buNone/>
            </a:pPr>
            <a:r>
              <a:rPr lang="zh-CN" altLang="en-US" sz="2300" b="1">
                <a:latin typeface="宋体" pitchFamily="2" charset="-122"/>
              </a:rPr>
              <a:t>     标投标监督管理机构依法实施监督。专家评委与该工程的投</a:t>
            </a:r>
          </a:p>
          <a:p>
            <a:pPr>
              <a:lnSpc>
                <a:spcPct val="115000"/>
              </a:lnSpc>
              <a:buFontTx/>
              <a:buNone/>
            </a:pPr>
            <a:r>
              <a:rPr lang="zh-CN" altLang="en-US" sz="2300" b="1">
                <a:latin typeface="宋体" pitchFamily="2" charset="-122"/>
              </a:rPr>
              <a:t>     标单位不得有隶属或者其他利害关系。</a:t>
            </a:r>
          </a:p>
          <a:p>
            <a:pPr>
              <a:lnSpc>
                <a:spcPct val="115000"/>
              </a:lnSpc>
              <a:buFontTx/>
              <a:buNone/>
            </a:pPr>
            <a:r>
              <a:rPr lang="zh-CN" altLang="en-US" sz="2300" b="1">
                <a:latin typeface="宋体" pitchFamily="2" charset="-122"/>
              </a:rPr>
              <a:t>（</a:t>
            </a:r>
            <a:r>
              <a:rPr lang="en-US" altLang="zh-CN" sz="2300" b="1">
                <a:latin typeface="宋体" pitchFamily="2" charset="-122"/>
              </a:rPr>
              <a:t>4</a:t>
            </a:r>
            <a:r>
              <a:rPr lang="zh-CN" altLang="en-US" sz="2300" b="1">
                <a:latin typeface="宋体" pitchFamily="2" charset="-122"/>
              </a:rPr>
              <a:t>）专家评委在评标活动中有徇私舞弊、显失公正行为的，应当</a:t>
            </a:r>
          </a:p>
          <a:p>
            <a:pPr>
              <a:lnSpc>
                <a:spcPct val="115000"/>
              </a:lnSpc>
              <a:buFontTx/>
              <a:buNone/>
            </a:pPr>
            <a:r>
              <a:rPr lang="zh-CN" altLang="en-US" sz="2300" b="1">
                <a:latin typeface="宋体" pitchFamily="2" charset="-122"/>
              </a:rPr>
              <a:t>     取消其评委资格。</a:t>
            </a:r>
          </a:p>
          <a:p>
            <a:pPr>
              <a:lnSpc>
                <a:spcPct val="115000"/>
              </a:lnSpc>
              <a:buFontTx/>
              <a:buNone/>
            </a:pPr>
            <a:r>
              <a:rPr lang="zh-CN" altLang="en-US" sz="2300" b="1">
                <a:latin typeface="宋体" pitchFamily="2" charset="-122"/>
              </a:rPr>
              <a:t>（</a:t>
            </a:r>
            <a:r>
              <a:rPr lang="en-US" altLang="zh-CN" sz="2300" b="1">
                <a:latin typeface="宋体" pitchFamily="2" charset="-122"/>
              </a:rPr>
              <a:t>5</a:t>
            </a:r>
            <a:r>
              <a:rPr lang="zh-CN" altLang="en-US" sz="2300" b="1">
                <a:latin typeface="宋体" pitchFamily="2" charset="-122"/>
              </a:rPr>
              <a:t>）评标委员会可以要求投标单位对其投标文件中含义不清的内</a:t>
            </a:r>
          </a:p>
          <a:p>
            <a:pPr>
              <a:lnSpc>
                <a:spcPct val="115000"/>
              </a:lnSpc>
              <a:buFontTx/>
              <a:buNone/>
            </a:pPr>
            <a:r>
              <a:rPr lang="zh-CN" altLang="en-US" sz="2300" b="1">
                <a:latin typeface="宋体" pitchFamily="2" charset="-122"/>
              </a:rPr>
              <a:t>     容作必要的澄清或者说明，但其澄清或者说明不得更改投标</a:t>
            </a:r>
          </a:p>
          <a:p>
            <a:pPr>
              <a:lnSpc>
                <a:spcPct val="115000"/>
              </a:lnSpc>
              <a:buFontTx/>
              <a:buNone/>
            </a:pPr>
            <a:r>
              <a:rPr lang="zh-CN" altLang="en-US" sz="2300" b="1">
                <a:latin typeface="宋体" pitchFamily="2" charset="-122"/>
              </a:rPr>
              <a:t>     文件的实质性内容。</a:t>
            </a:r>
          </a:p>
          <a:p>
            <a:pPr>
              <a:lnSpc>
                <a:spcPct val="115000"/>
              </a:lnSpc>
              <a:buFontTx/>
              <a:buNone/>
            </a:pPr>
            <a:r>
              <a:rPr lang="zh-CN" altLang="en-US" sz="2300" b="1">
                <a:latin typeface="宋体" pitchFamily="2" charset="-122"/>
              </a:rPr>
              <a:t>（</a:t>
            </a:r>
            <a:r>
              <a:rPr lang="en-US" altLang="zh-CN" sz="2300" b="1">
                <a:latin typeface="宋体" pitchFamily="2" charset="-122"/>
              </a:rPr>
              <a:t>6</a:t>
            </a:r>
            <a:r>
              <a:rPr lang="zh-CN" altLang="en-US" sz="2300" b="1">
                <a:latin typeface="宋体" pitchFamily="2" charset="-122"/>
              </a:rPr>
              <a:t>）任何单位和个人不得非法干预或者影响评标的过程和结果。</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95" name="Rectangle 7"/>
          <p:cNvSpPr>
            <a:spLocks noGrp="1" noRot="1" noChangeArrowheads="1"/>
          </p:cNvSpPr>
          <p:nvPr>
            <p:ph type="title" idx="4294967295"/>
          </p:nvPr>
        </p:nvSpPr>
        <p:spPr bwMode="auto">
          <a:xfrm>
            <a:off x="0" y="123825"/>
            <a:ext cx="3276600" cy="449263"/>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a:bodyPr>
          <a:lstStyle/>
          <a:p>
            <a:pPr algn="l">
              <a:buFontTx/>
              <a:buChar char="•"/>
            </a:pPr>
            <a:r>
              <a:rPr lang="zh-CN" altLang="en-US" sz="2500" dirty="0">
                <a:latin typeface="宋体" pitchFamily="2" charset="-122"/>
              </a:rPr>
              <a:t>　二、评标程序</a:t>
            </a:r>
          </a:p>
        </p:txBody>
      </p:sp>
      <p:sp>
        <p:nvSpPr>
          <p:cNvPr id="345105" name="AutoShape 17"/>
          <p:cNvSpPr>
            <a:spLocks noChangeArrowheads="1"/>
          </p:cNvSpPr>
          <p:nvPr/>
        </p:nvSpPr>
        <p:spPr bwMode="auto">
          <a:xfrm>
            <a:off x="4070350" y="1795462"/>
            <a:ext cx="635000" cy="223838"/>
          </a:xfrm>
          <a:prstGeom prst="downArrow">
            <a:avLst>
              <a:gd name="adj1" fmla="val 50000"/>
              <a:gd name="adj2" fmla="val 25000"/>
            </a:avLst>
          </a:prstGeom>
          <a:solidFill>
            <a:schemeClr val="bg2"/>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345106" name="AutoShape 18"/>
          <p:cNvSpPr>
            <a:spLocks noChangeArrowheads="1"/>
          </p:cNvSpPr>
          <p:nvPr/>
        </p:nvSpPr>
        <p:spPr bwMode="gray">
          <a:xfrm>
            <a:off x="457201" y="1192292"/>
            <a:ext cx="5546725" cy="519351"/>
          </a:xfrm>
          <a:prstGeom prst="roundRect">
            <a:avLst>
              <a:gd name="adj" fmla="val 50000"/>
            </a:avLst>
          </a:prstGeom>
          <a:gradFill rotWithShape="1">
            <a:gsLst>
              <a:gs pos="0">
                <a:schemeClr val="accent1">
                  <a:gamma/>
                  <a:tint val="27451"/>
                  <a:invGamma/>
                </a:schemeClr>
              </a:gs>
              <a:gs pos="100000">
                <a:schemeClr val="accent1"/>
              </a:gs>
            </a:gsLst>
            <a:lin ang="0" scaled="1"/>
          </a:gradFill>
          <a:ln w="38100">
            <a:round/>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flatTx/>
          </a:bodyPr>
          <a:lstStyle/>
          <a:p>
            <a:pPr algn="ctr" eaLnBrk="0" hangingPunct="0"/>
            <a:r>
              <a:rPr lang="zh-CN" altLang="en-US" sz="1800" b="1">
                <a:solidFill>
                  <a:schemeClr val="tx2"/>
                </a:solidFill>
                <a:latin typeface="Verdana" pitchFamily="34" charset="0"/>
                <a:ea typeface="굴림" pitchFamily="34" charset="-127"/>
              </a:rPr>
              <a:t>评标准备</a:t>
            </a:r>
          </a:p>
        </p:txBody>
      </p:sp>
      <p:sp>
        <p:nvSpPr>
          <p:cNvPr id="345107" name="AutoShape 19"/>
          <p:cNvSpPr>
            <a:spLocks noChangeArrowheads="1"/>
          </p:cNvSpPr>
          <p:nvPr/>
        </p:nvSpPr>
        <p:spPr bwMode="gray">
          <a:xfrm>
            <a:off x="3200401" y="2007871"/>
            <a:ext cx="5546725" cy="519351"/>
          </a:xfrm>
          <a:prstGeom prst="roundRect">
            <a:avLst>
              <a:gd name="adj" fmla="val 50000"/>
            </a:avLst>
          </a:prstGeom>
          <a:gradFill rotWithShape="1">
            <a:gsLst>
              <a:gs pos="0">
                <a:schemeClr val="accent1">
                  <a:gamma/>
                  <a:tint val="27451"/>
                  <a:invGamma/>
                </a:schemeClr>
              </a:gs>
              <a:gs pos="100000">
                <a:schemeClr val="accent1"/>
              </a:gs>
            </a:gsLst>
            <a:lin ang="0" scaled="1"/>
          </a:gradFill>
          <a:ln w="38100">
            <a:round/>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flatTx/>
          </a:bodyPr>
          <a:lstStyle/>
          <a:p>
            <a:pPr algn="ctr" eaLnBrk="0" hangingPunct="0"/>
            <a:r>
              <a:rPr lang="zh-CN" altLang="en-US" sz="1800" b="1">
                <a:solidFill>
                  <a:schemeClr val="tx2"/>
                </a:solidFill>
                <a:latin typeface="Verdana" pitchFamily="34" charset="0"/>
                <a:ea typeface="굴림" pitchFamily="34" charset="-127"/>
              </a:rPr>
              <a:t>初步评审</a:t>
            </a:r>
          </a:p>
        </p:txBody>
      </p:sp>
      <p:sp>
        <p:nvSpPr>
          <p:cNvPr id="345108" name="AutoShape 20"/>
          <p:cNvSpPr>
            <a:spLocks noChangeArrowheads="1"/>
          </p:cNvSpPr>
          <p:nvPr/>
        </p:nvSpPr>
        <p:spPr bwMode="gray">
          <a:xfrm>
            <a:off x="457201" y="2868692"/>
            <a:ext cx="5546725" cy="519351"/>
          </a:xfrm>
          <a:prstGeom prst="roundRect">
            <a:avLst>
              <a:gd name="adj" fmla="val 50000"/>
            </a:avLst>
          </a:prstGeom>
          <a:gradFill rotWithShape="1">
            <a:gsLst>
              <a:gs pos="0">
                <a:schemeClr val="accent1">
                  <a:gamma/>
                  <a:tint val="27451"/>
                  <a:invGamma/>
                </a:schemeClr>
              </a:gs>
              <a:gs pos="100000">
                <a:schemeClr val="accent1"/>
              </a:gs>
            </a:gsLst>
            <a:lin ang="0" scaled="1"/>
          </a:gradFill>
          <a:ln w="38100">
            <a:round/>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flatTx/>
          </a:bodyPr>
          <a:lstStyle/>
          <a:p>
            <a:pPr algn="ctr" eaLnBrk="0" hangingPunct="0"/>
            <a:r>
              <a:rPr lang="zh-CN" altLang="en-US" sz="1800" b="1">
                <a:solidFill>
                  <a:schemeClr val="tx2"/>
                </a:solidFill>
                <a:latin typeface="Verdana" pitchFamily="34" charset="0"/>
                <a:ea typeface="굴림" pitchFamily="34" charset="-127"/>
              </a:rPr>
              <a:t>详细评审</a:t>
            </a:r>
          </a:p>
        </p:txBody>
      </p:sp>
      <p:sp>
        <p:nvSpPr>
          <p:cNvPr id="345109" name="AutoShape 21"/>
          <p:cNvSpPr>
            <a:spLocks noChangeArrowheads="1"/>
          </p:cNvSpPr>
          <p:nvPr/>
        </p:nvSpPr>
        <p:spPr bwMode="auto">
          <a:xfrm>
            <a:off x="4070350" y="2600325"/>
            <a:ext cx="635000" cy="223838"/>
          </a:xfrm>
          <a:prstGeom prst="downArrow">
            <a:avLst>
              <a:gd name="adj1" fmla="val 50000"/>
              <a:gd name="adj2" fmla="val 25000"/>
            </a:avLst>
          </a:prstGeom>
          <a:solidFill>
            <a:schemeClr val="bg2"/>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345110" name="AutoShape 22"/>
          <p:cNvSpPr>
            <a:spLocks noChangeArrowheads="1"/>
          </p:cNvSpPr>
          <p:nvPr/>
        </p:nvSpPr>
        <p:spPr bwMode="auto">
          <a:xfrm>
            <a:off x="4070350" y="3482578"/>
            <a:ext cx="635000" cy="223838"/>
          </a:xfrm>
          <a:prstGeom prst="downArrow">
            <a:avLst>
              <a:gd name="adj1" fmla="val 50000"/>
              <a:gd name="adj2" fmla="val 25000"/>
            </a:avLst>
          </a:prstGeom>
          <a:solidFill>
            <a:schemeClr val="bg2"/>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345111" name="AutoShape 23"/>
          <p:cNvSpPr>
            <a:spLocks noChangeArrowheads="1"/>
          </p:cNvSpPr>
          <p:nvPr/>
        </p:nvSpPr>
        <p:spPr bwMode="gray">
          <a:xfrm>
            <a:off x="3200401" y="3694986"/>
            <a:ext cx="5546725" cy="519351"/>
          </a:xfrm>
          <a:prstGeom prst="roundRect">
            <a:avLst>
              <a:gd name="adj" fmla="val 50000"/>
            </a:avLst>
          </a:prstGeom>
          <a:gradFill rotWithShape="1">
            <a:gsLst>
              <a:gs pos="0">
                <a:schemeClr val="accent1">
                  <a:gamma/>
                  <a:tint val="27451"/>
                  <a:invGamma/>
                </a:schemeClr>
              </a:gs>
              <a:gs pos="100000">
                <a:schemeClr val="accent1"/>
              </a:gs>
            </a:gsLst>
            <a:lin ang="0" scaled="1"/>
          </a:gradFill>
          <a:ln w="38100">
            <a:round/>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flatTx/>
          </a:bodyPr>
          <a:lstStyle/>
          <a:p>
            <a:pPr algn="ctr" eaLnBrk="0" hangingPunct="0"/>
            <a:r>
              <a:rPr lang="zh-CN" altLang="en-US" sz="1800" b="1" dirty="0" smtClean="0">
                <a:solidFill>
                  <a:schemeClr val="tx2"/>
                </a:solidFill>
                <a:latin typeface="Verdana" pitchFamily="34" charset="0"/>
                <a:ea typeface="굴림" pitchFamily="34" charset="-127"/>
              </a:rPr>
              <a:t>推荐中标候选人或者直接确定中标人</a:t>
            </a:r>
            <a:endParaRPr lang="zh-CN" altLang="en-US" sz="1800" b="1" dirty="0">
              <a:solidFill>
                <a:schemeClr val="tx2"/>
              </a:solidFill>
              <a:latin typeface="Verdana" pitchFamily="34" charset="0"/>
              <a:ea typeface="굴림" pitchFamily="34" charset="-127"/>
            </a:endParaRPr>
          </a:p>
        </p:txBody>
      </p:sp>
      <p:sp>
        <p:nvSpPr>
          <p:cNvPr id="2" name="下箭头 1"/>
          <p:cNvSpPr/>
          <p:nvPr/>
        </p:nvSpPr>
        <p:spPr>
          <a:xfrm>
            <a:off x="3851920" y="1795462"/>
            <a:ext cx="360040" cy="212409"/>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下箭头 2"/>
          <p:cNvSpPr/>
          <p:nvPr/>
        </p:nvSpPr>
        <p:spPr>
          <a:xfrm>
            <a:off x="4070350" y="2600325"/>
            <a:ext cx="317500" cy="268367"/>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下箭头 3"/>
          <p:cNvSpPr/>
          <p:nvPr/>
        </p:nvSpPr>
        <p:spPr>
          <a:xfrm>
            <a:off x="4705350" y="3482578"/>
            <a:ext cx="442714" cy="21240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AutoShape 22"/>
          <p:cNvSpPr>
            <a:spLocks noChangeArrowheads="1"/>
          </p:cNvSpPr>
          <p:nvPr/>
        </p:nvSpPr>
        <p:spPr bwMode="auto">
          <a:xfrm>
            <a:off x="1449387" y="4339353"/>
            <a:ext cx="635000" cy="223838"/>
          </a:xfrm>
          <a:prstGeom prst="downArrow">
            <a:avLst>
              <a:gd name="adj1" fmla="val 50000"/>
              <a:gd name="adj2" fmla="val 25000"/>
            </a:avLst>
          </a:prstGeom>
          <a:solidFill>
            <a:schemeClr val="bg2"/>
          </a:solidFill>
          <a:ln>
            <a:noFill/>
          </a:ln>
          <a:effectLst/>
          <a:extLst>
            <a:ext uri="{91240B29-F687-4F45-9708-019B960494DF}">
              <a14:hiddenLine xmlns:a14="http://schemas.microsoft.com/office/drawing/2010/main" w="9525">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zh-CN" altLang="en-US"/>
          </a:p>
        </p:txBody>
      </p:sp>
      <p:sp>
        <p:nvSpPr>
          <p:cNvPr id="14" name="AutoShape 23"/>
          <p:cNvSpPr>
            <a:spLocks noChangeArrowheads="1"/>
          </p:cNvSpPr>
          <p:nvPr/>
        </p:nvSpPr>
        <p:spPr bwMode="gray">
          <a:xfrm>
            <a:off x="579438" y="4551761"/>
            <a:ext cx="5546725" cy="519351"/>
          </a:xfrm>
          <a:prstGeom prst="roundRect">
            <a:avLst>
              <a:gd name="adj" fmla="val 50000"/>
            </a:avLst>
          </a:prstGeom>
          <a:gradFill rotWithShape="1">
            <a:gsLst>
              <a:gs pos="0">
                <a:schemeClr val="accent1">
                  <a:gamma/>
                  <a:tint val="27451"/>
                  <a:invGamma/>
                </a:schemeClr>
              </a:gs>
              <a:gs pos="100000">
                <a:schemeClr val="accent1"/>
              </a:gs>
            </a:gsLst>
            <a:lin ang="0" scaled="1"/>
          </a:gradFill>
          <a:ln w="38100">
            <a:round/>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a:effectLst>
                  <a:outerShdw dist="71842" dir="2700000" algn="ctr" rotWithShape="0">
                    <a:schemeClr val="bg2">
                      <a:alpha val="50000"/>
                    </a:schemeClr>
                  </a:outerShdw>
                </a:effectLst>
              </a14:hiddenEffects>
            </a:ext>
          </a:extLst>
        </p:spPr>
        <p:txBody>
          <a:bodyPr anchor="ctr">
            <a:spAutoFit/>
            <a:flatTx/>
          </a:bodyPr>
          <a:lstStyle/>
          <a:p>
            <a:pPr algn="ctr" eaLnBrk="0" hangingPunct="0"/>
            <a:r>
              <a:rPr lang="zh-CN" altLang="en-US" sz="1800" b="1" dirty="0" smtClean="0">
                <a:solidFill>
                  <a:schemeClr val="tx2"/>
                </a:solidFill>
                <a:latin typeface="Verdana" pitchFamily="34" charset="0"/>
                <a:ea typeface="굴림" pitchFamily="34" charset="-127"/>
              </a:rPr>
              <a:t>提交评标报告</a:t>
            </a:r>
            <a:endParaRPr lang="zh-CN" altLang="en-US" sz="1800" b="1" dirty="0">
              <a:solidFill>
                <a:schemeClr val="tx2"/>
              </a:solidFill>
              <a:latin typeface="Verdana" pitchFamily="34" charset="0"/>
              <a:ea typeface="굴림" pitchFamily="34" charset="-127"/>
            </a:endParaRPr>
          </a:p>
        </p:txBody>
      </p:sp>
      <p:sp>
        <p:nvSpPr>
          <p:cNvPr id="15" name="下箭头 14"/>
          <p:cNvSpPr/>
          <p:nvPr/>
        </p:nvSpPr>
        <p:spPr>
          <a:xfrm>
            <a:off x="3856930" y="4339353"/>
            <a:ext cx="442714" cy="21240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9" name="Rectangle 11"/>
          <p:cNvSpPr>
            <a:spLocks noGrp="1" noRot="1" noChangeArrowheads="1"/>
          </p:cNvSpPr>
          <p:nvPr>
            <p:ph type="title" idx="4294967295"/>
          </p:nvPr>
        </p:nvSpPr>
        <p:spPr bwMode="auto">
          <a:xfrm>
            <a:off x="0" y="1112838"/>
            <a:ext cx="4198938" cy="379412"/>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90000"/>
          </a:bodyPr>
          <a:lstStyle/>
          <a:p>
            <a:pPr algn="l"/>
            <a:r>
              <a:rPr lang="zh-CN" altLang="en-US" sz="2800" b="1">
                <a:solidFill>
                  <a:srgbClr val="FF3300"/>
                </a:solidFill>
                <a:latin typeface="宋体" pitchFamily="2" charset="-122"/>
              </a:rPr>
              <a:t>工程评标相关规定</a:t>
            </a:r>
          </a:p>
        </p:txBody>
      </p:sp>
      <p:sp>
        <p:nvSpPr>
          <p:cNvPr id="329740" name="Rectangle 12"/>
          <p:cNvSpPr>
            <a:spLocks noGrp="1" noRot="1" noChangeArrowheads="1"/>
          </p:cNvSpPr>
          <p:nvPr>
            <p:ph idx="4294967295"/>
          </p:nvPr>
        </p:nvSpPr>
        <p:spPr bwMode="auto">
          <a:xfrm>
            <a:off x="2424113" y="1635125"/>
            <a:ext cx="6719887" cy="3043238"/>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2500" lnSpcReduction="20000"/>
          </a:bodyPr>
          <a:lstStyle/>
          <a:p>
            <a:pPr>
              <a:lnSpc>
                <a:spcPct val="120000"/>
              </a:lnSpc>
              <a:buFontTx/>
              <a:buNone/>
            </a:pPr>
            <a:r>
              <a:rPr lang="en-US" altLang="zh-CN" sz="2800" b="1">
                <a:latin typeface="宋体" pitchFamily="2" charset="-122"/>
              </a:rPr>
              <a:t>1</a:t>
            </a:r>
            <a:r>
              <a:rPr lang="zh-CN" altLang="en-US" sz="2800" b="1">
                <a:latin typeface="宋体" pitchFamily="2" charset="-122"/>
              </a:rPr>
              <a:t>）评标内容的保密</a:t>
            </a:r>
          </a:p>
          <a:p>
            <a:pPr>
              <a:lnSpc>
                <a:spcPct val="120000"/>
              </a:lnSpc>
              <a:buFontTx/>
              <a:buNone/>
            </a:pPr>
            <a:r>
              <a:rPr lang="en-US" altLang="zh-CN" sz="2800" b="1">
                <a:latin typeface="宋体" pitchFamily="2" charset="-122"/>
              </a:rPr>
              <a:t>2</a:t>
            </a:r>
            <a:r>
              <a:rPr lang="zh-CN" altLang="en-US" sz="2800" b="1">
                <a:latin typeface="宋体" pitchFamily="2" charset="-122"/>
              </a:rPr>
              <a:t>）资格审查</a:t>
            </a:r>
          </a:p>
          <a:p>
            <a:pPr>
              <a:lnSpc>
                <a:spcPct val="120000"/>
              </a:lnSpc>
              <a:buFontTx/>
              <a:buNone/>
            </a:pPr>
            <a:r>
              <a:rPr lang="en-US" altLang="en-US" sz="2800" b="1">
                <a:latin typeface="宋体" pitchFamily="2" charset="-122"/>
              </a:rPr>
              <a:t>3）投标文件的澄清</a:t>
            </a:r>
            <a:endParaRPr lang="zh-CN" altLang="en-US" sz="2800" b="1">
              <a:latin typeface="宋体" pitchFamily="2" charset="-122"/>
            </a:endParaRPr>
          </a:p>
          <a:p>
            <a:pPr>
              <a:lnSpc>
                <a:spcPct val="120000"/>
              </a:lnSpc>
              <a:buFontTx/>
              <a:buNone/>
            </a:pPr>
            <a:r>
              <a:rPr lang="en-US" altLang="zh-CN" sz="2800" b="1">
                <a:latin typeface="宋体" pitchFamily="2" charset="-122"/>
              </a:rPr>
              <a:t>4</a:t>
            </a:r>
            <a:r>
              <a:rPr lang="zh-CN" altLang="en-US" sz="2800" b="1">
                <a:latin typeface="宋体" pitchFamily="2" charset="-122"/>
              </a:rPr>
              <a:t>）投标文件的符合性鉴定</a:t>
            </a:r>
          </a:p>
          <a:p>
            <a:pPr>
              <a:lnSpc>
                <a:spcPct val="120000"/>
              </a:lnSpc>
              <a:buFontTx/>
              <a:buNone/>
            </a:pPr>
            <a:r>
              <a:rPr lang="en-US" altLang="zh-CN" sz="2800" b="1">
                <a:latin typeface="宋体" pitchFamily="2" charset="-122"/>
              </a:rPr>
              <a:t>5</a:t>
            </a:r>
            <a:r>
              <a:rPr lang="zh-CN" altLang="en-US" sz="2800" b="1">
                <a:latin typeface="宋体" pitchFamily="2" charset="-122"/>
              </a:rPr>
              <a:t>）错误的修正</a:t>
            </a:r>
          </a:p>
          <a:p>
            <a:pPr>
              <a:lnSpc>
                <a:spcPct val="120000"/>
              </a:lnSpc>
              <a:buFontTx/>
              <a:buNone/>
            </a:pPr>
            <a:r>
              <a:rPr lang="en-US" altLang="zh-CN" sz="2800" b="1">
                <a:latin typeface="宋体" pitchFamily="2" charset="-122"/>
              </a:rPr>
              <a:t>6</a:t>
            </a:r>
            <a:r>
              <a:rPr lang="zh-CN" altLang="en-US" sz="2800" b="1">
                <a:latin typeface="宋体" pitchFamily="2" charset="-122"/>
              </a:rPr>
              <a:t>）投标文件的评价与比较</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7190" name="Picture 6" descr="abf214f7a14dbc7bc0f78a1ba698ff26"/>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4938713" y="1635125"/>
            <a:ext cx="4205287" cy="221932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7188" name="Picture 4" descr="2011053109034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0826" y="84535"/>
            <a:ext cx="4164013" cy="2249090"/>
          </a:xfrm>
          <a:prstGeom prst="rect">
            <a:avLst/>
          </a:prstGeom>
          <a:noFill/>
          <a:extLst>
            <a:ext uri="{909E8E84-426E-40DD-AFC4-6F175D3DCCD1}">
              <a14:hiddenFill xmlns:a14="http://schemas.microsoft.com/office/drawing/2010/main">
                <a:solidFill>
                  <a:srgbClr val="FFFFFF"/>
                </a:solidFill>
              </a14:hiddenFill>
            </a:ext>
          </a:extLst>
        </p:spPr>
      </p:pic>
      <p:sp>
        <p:nvSpPr>
          <p:cNvPr id="477189" name="Text Box 5"/>
          <p:cNvSpPr txBox="1">
            <a:spLocks noChangeArrowheads="1"/>
          </p:cNvSpPr>
          <p:nvPr/>
        </p:nvSpPr>
        <p:spPr bwMode="auto">
          <a:xfrm>
            <a:off x="2147889" y="1740694"/>
            <a:ext cx="2808287"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9600">
                <a:solidFill>
                  <a:srgbClr val="FF0000"/>
                </a:solidFill>
                <a:cs typeface="Arial" pitchFamily="34" charset="0"/>
              </a:rPr>
              <a:t>X</a:t>
            </a:r>
          </a:p>
        </p:txBody>
      </p:sp>
      <p:sp>
        <p:nvSpPr>
          <p:cNvPr id="477191" name="Text Box 7"/>
          <p:cNvSpPr txBox="1">
            <a:spLocks noChangeArrowheads="1"/>
          </p:cNvSpPr>
          <p:nvPr/>
        </p:nvSpPr>
        <p:spPr bwMode="auto">
          <a:xfrm>
            <a:off x="5076825" y="3489722"/>
            <a:ext cx="2808288"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9600">
                <a:solidFill>
                  <a:srgbClr val="FF0000"/>
                </a:solidFill>
                <a:cs typeface="Arial" pitchFamily="34" charset="0"/>
              </a:rPr>
              <a:t>X</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071563" y="1065213"/>
            <a:ext cx="8072437" cy="3646487"/>
          </a:xfrm>
          <a:prstGeom prst="rect">
            <a:avLst/>
          </a:prstGeom>
        </p:spPr>
        <p:txBody>
          <a:bodyPr/>
          <a:lstStyle/>
          <a:p>
            <a:r>
              <a:rPr lang="en-US" altLang="zh-CN" sz="2000" dirty="0">
                <a:solidFill>
                  <a:srgbClr val="FF0000"/>
                </a:solidFill>
              </a:rPr>
              <a:t>1.</a:t>
            </a:r>
            <a:r>
              <a:rPr lang="zh-CN" altLang="zh-CN" sz="2000" dirty="0">
                <a:solidFill>
                  <a:srgbClr val="FF0000"/>
                </a:solidFill>
              </a:rPr>
              <a:t>评标准备</a:t>
            </a:r>
          </a:p>
          <a:p>
            <a:r>
              <a:rPr lang="zh-CN" altLang="zh-CN" sz="2000" dirty="0"/>
              <a:t>评标委员会应组织评标委员会成员认真研究招标文件，了解和熟悉招标目的、招标范围、主要合同条件、技术标准和要求、质量标准和工期要求等，掌握评标标准和方法，熟悉评标表格的使用，如果评标表格不能满足评标所需时，评标委员会应补充编制评标所需的表格，尤其是用于详细分析计算的表格。未在招标文件中规定的标准和方法不得作为评标的依据。</a:t>
            </a:r>
          </a:p>
          <a:p>
            <a:endParaRPr lang="zh-CN" altLang="en-US" dirty="0"/>
          </a:p>
        </p:txBody>
      </p:sp>
    </p:spTree>
    <p:extLst>
      <p:ext uri="{BB962C8B-B14F-4D97-AF65-F5344CB8AC3E}">
        <p14:creationId xmlns:p14="http://schemas.microsoft.com/office/powerpoint/2010/main" val="28502416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071563" y="1065213"/>
            <a:ext cx="8072437" cy="3646487"/>
          </a:xfrm>
          <a:prstGeom prst="rect">
            <a:avLst/>
          </a:prstGeom>
        </p:spPr>
        <p:txBody>
          <a:bodyPr/>
          <a:lstStyle/>
          <a:p>
            <a:r>
              <a:rPr lang="zh-CN" altLang="zh-CN" dirty="0">
                <a:solidFill>
                  <a:srgbClr val="FF0000"/>
                </a:solidFill>
              </a:rPr>
              <a:t>初步评审</a:t>
            </a:r>
          </a:p>
          <a:p>
            <a:r>
              <a:rPr lang="zh-CN" altLang="zh-CN" sz="2000" dirty="0"/>
              <a:t>以工程施工招标项目为例，根据《评标委员会和评标办法暂行规定》和《标准施工招标文件》</a:t>
            </a:r>
            <a:r>
              <a:rPr lang="en-US" altLang="zh-CN" sz="2000" dirty="0"/>
              <a:t>,</a:t>
            </a:r>
            <a:r>
              <a:rPr lang="zh-CN" altLang="zh-CN" sz="2000" dirty="0"/>
              <a:t>初步评审分为</a:t>
            </a:r>
            <a:r>
              <a:rPr lang="zh-CN" altLang="zh-CN" sz="2000" dirty="0">
                <a:solidFill>
                  <a:srgbClr val="FF0000"/>
                </a:solidFill>
              </a:rPr>
              <a:t>形式评审、资格评审和响应性评审</a:t>
            </a:r>
            <a:r>
              <a:rPr lang="zh-CN" altLang="zh-CN" sz="2000" dirty="0"/>
              <a:t>，分别对投标文件的外在形式、投标资格、投标文件是否响应招标文件的实质性要求进行评审。采用经评审的最低投标价法时，初步评审的内容还包括对施工组织设计和项目管理机构的评审。</a:t>
            </a:r>
          </a:p>
          <a:p>
            <a:endParaRPr lang="zh-CN" altLang="en-US" dirty="0"/>
          </a:p>
        </p:txBody>
      </p:sp>
    </p:spTree>
    <p:extLst>
      <p:ext uri="{BB962C8B-B14F-4D97-AF65-F5344CB8AC3E}">
        <p14:creationId xmlns:p14="http://schemas.microsoft.com/office/powerpoint/2010/main" val="14277825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idx="4294967295"/>
          </p:nvPr>
        </p:nvSpPr>
        <p:spPr>
          <a:xfrm>
            <a:off x="0" y="914400"/>
            <a:ext cx="8686800" cy="4229100"/>
          </a:xfrm>
          <a:prstGeom prst="rect">
            <a:avLst/>
          </a:prstGeom>
        </p:spPr>
        <p:txBody>
          <a:bodyPr/>
          <a:lstStyle/>
          <a:p>
            <a:pPr>
              <a:buFont typeface="Wingdings" panose="05000000000000000000" pitchFamily="2" charset="2"/>
              <a:buNone/>
            </a:pPr>
            <a:r>
              <a:rPr lang="zh-CN" altLang="en-US" sz="2100" b="1" dirty="0" smtClean="0">
                <a:latin typeface="楷体" panose="02010609060101010101" pitchFamily="49" charset="-122"/>
                <a:ea typeface="楷体" panose="02010609060101010101" pitchFamily="49" charset="-122"/>
              </a:rPr>
              <a:t>评标</a:t>
            </a:r>
            <a:r>
              <a:rPr lang="zh-CN" altLang="en-US" sz="2100" b="1" dirty="0">
                <a:latin typeface="楷体" panose="02010609060101010101" pitchFamily="49" charset="-122"/>
                <a:ea typeface="楷体" panose="02010609060101010101" pitchFamily="49" charset="-122"/>
              </a:rPr>
              <a:t>方法</a:t>
            </a:r>
          </a:p>
          <a:p>
            <a:pPr>
              <a:buFont typeface="Wingdings" panose="05000000000000000000" pitchFamily="2" charset="2"/>
              <a:buNone/>
            </a:pPr>
            <a:r>
              <a:rPr lang="en-US" altLang="zh-CN" sz="2100" b="1" dirty="0">
                <a:latin typeface="楷体" panose="02010609060101010101" pitchFamily="49" charset="-122"/>
                <a:ea typeface="楷体" panose="02010609060101010101" pitchFamily="49" charset="-122"/>
              </a:rPr>
              <a:t>1</a:t>
            </a:r>
            <a:r>
              <a:rPr lang="zh-CN" altLang="en-US" sz="2100" b="1" dirty="0">
                <a:latin typeface="楷体" panose="02010609060101010101" pitchFamily="49" charset="-122"/>
                <a:ea typeface="楷体" panose="02010609060101010101" pitchFamily="49" charset="-122"/>
              </a:rPr>
              <a:t>、初步评审</a:t>
            </a:r>
            <a:endParaRPr lang="zh-CN" altLang="en-US" sz="2100" dirty="0">
              <a:latin typeface="楷体" panose="02010609060101010101" pitchFamily="49" charset="-122"/>
              <a:ea typeface="楷体" panose="02010609060101010101" pitchFamily="49" charset="-122"/>
            </a:endParaRPr>
          </a:p>
          <a:p>
            <a:pPr>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a:t>
            </a:r>
            <a:r>
              <a:rPr lang="en-US" altLang="zh-CN" sz="2100" b="1" dirty="0">
                <a:latin typeface="楷体" panose="02010609060101010101" pitchFamily="49" charset="-122"/>
                <a:ea typeface="楷体" panose="02010609060101010101" pitchFamily="49" charset="-122"/>
              </a:rPr>
              <a:t>(1)</a:t>
            </a:r>
            <a:r>
              <a:rPr lang="zh-CN" altLang="en-US" sz="2100" b="1" dirty="0">
                <a:latin typeface="楷体" panose="02010609060101010101" pitchFamily="49" charset="-122"/>
                <a:ea typeface="楷体" panose="02010609060101010101" pitchFamily="49" charset="-122"/>
              </a:rPr>
              <a:t>初步评审内容 </a:t>
            </a:r>
          </a:p>
          <a:p>
            <a:pPr>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a:t>
            </a:r>
            <a:r>
              <a:rPr lang="zh-CN" altLang="en-US" sz="2100" b="1" dirty="0">
                <a:latin typeface="楷体" panose="02010609060101010101" pitchFamily="49" charset="-122"/>
                <a:ea typeface="楷体" panose="02010609060101010101" pitchFamily="49" charset="-122"/>
              </a:rPr>
              <a:t>①形式评审</a:t>
            </a:r>
          </a:p>
          <a:p>
            <a:pPr>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A.</a:t>
            </a:r>
            <a:r>
              <a:rPr lang="zh-CN" altLang="en-US" sz="2100" dirty="0">
                <a:latin typeface="楷体" panose="02010609060101010101" pitchFamily="49" charset="-122"/>
                <a:ea typeface="楷体" panose="02010609060101010101" pitchFamily="49" charset="-122"/>
              </a:rPr>
              <a:t>投标文件格式、内容组成是否按照招标文件规定的格式和内容填写，字迹是否清晰可辨；</a:t>
            </a:r>
          </a:p>
          <a:p>
            <a:pPr>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B.</a:t>
            </a:r>
            <a:r>
              <a:rPr lang="zh-CN" altLang="en-US" sz="2100" dirty="0">
                <a:latin typeface="楷体" panose="02010609060101010101" pitchFamily="49" charset="-122"/>
                <a:ea typeface="楷体" panose="02010609060101010101" pitchFamily="49" charset="-122"/>
              </a:rPr>
              <a:t>投标文件提交的各种证件或证明材料是否齐全、有效和一致</a:t>
            </a:r>
            <a:r>
              <a:rPr lang="en-US" altLang="zh-CN" sz="2100" dirty="0">
                <a:latin typeface="楷体" panose="02010609060101010101" pitchFamily="49" charset="-122"/>
                <a:ea typeface="楷体" panose="02010609060101010101" pitchFamily="49" charset="-122"/>
              </a:rPr>
              <a:t>;</a:t>
            </a:r>
          </a:p>
          <a:p>
            <a:pPr>
              <a:buFont typeface="Wingdings" panose="05000000000000000000" pitchFamily="2" charset="2"/>
              <a:buNone/>
            </a:pPr>
            <a:r>
              <a:rPr lang="en-US" altLang="zh-CN" sz="2100" dirty="0">
                <a:latin typeface="楷体" panose="02010609060101010101" pitchFamily="49" charset="-122"/>
                <a:ea typeface="楷体" panose="02010609060101010101" pitchFamily="49" charset="-122"/>
              </a:rPr>
              <a:t>    C.</a:t>
            </a:r>
            <a:r>
              <a:rPr lang="zh-CN" altLang="en-US" sz="2100" dirty="0">
                <a:latin typeface="楷体" panose="02010609060101010101" pitchFamily="49" charset="-122"/>
                <a:ea typeface="楷体" panose="02010609060101010101" pitchFamily="49" charset="-122"/>
              </a:rPr>
              <a:t>投标人的名称、经营范围等与投标文件中的营业执照、资质证书、，相关许可证是否一致有效； </a:t>
            </a:r>
          </a:p>
        </p:txBody>
      </p:sp>
    </p:spTree>
    <p:extLst>
      <p:ext uri="{BB962C8B-B14F-4D97-AF65-F5344CB8AC3E}">
        <p14:creationId xmlns:p14="http://schemas.microsoft.com/office/powerpoint/2010/main" val="116648916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p:cNvSpPr>
            <a:spLocks noGrp="1" noChangeArrowheads="1"/>
          </p:cNvSpPr>
          <p:nvPr>
            <p:ph idx="4294967295"/>
          </p:nvPr>
        </p:nvSpPr>
        <p:spPr>
          <a:xfrm>
            <a:off x="0" y="914400"/>
            <a:ext cx="8124825" cy="4229100"/>
          </a:xfrm>
          <a:prstGeom prst="rect">
            <a:avLst/>
          </a:prstGeom>
        </p:spPr>
        <p:txBody>
          <a:bodyPr>
            <a:normAutofit/>
          </a:bodyPr>
          <a:lstStyle/>
          <a:p>
            <a:pPr>
              <a:lnSpc>
                <a:spcPct val="90000"/>
              </a:lnSpc>
              <a:buFont typeface="Wingdings" panose="05000000000000000000" pitchFamily="2" charset="2"/>
              <a:buNone/>
            </a:pPr>
            <a:r>
              <a:rPr lang="en-US" altLang="zh-CN" sz="2400" dirty="0">
                <a:latin typeface="楷体" panose="02010609060101010101" pitchFamily="49" charset="-122"/>
                <a:ea typeface="楷体" panose="02010609060101010101" pitchFamily="49" charset="-122"/>
              </a:rPr>
              <a:t>    D.</a:t>
            </a:r>
            <a:r>
              <a:rPr lang="zh-CN" altLang="en-US" sz="2400" dirty="0">
                <a:latin typeface="楷体" panose="02010609060101010101" pitchFamily="49" charset="-122"/>
                <a:ea typeface="楷体" panose="02010609060101010101" pitchFamily="49" charset="-122"/>
              </a:rPr>
              <a:t>投标文件法定代表人身份证明或法定代表人的代理人是否有效，投标文件的签字、盖章是否符合招标文件规定，如有授权委托书，则授权委托书的内容和形式是否符合招标文件规定；</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E.</a:t>
            </a:r>
            <a:r>
              <a:rPr lang="zh-CN" altLang="en-US" sz="2400" dirty="0">
                <a:latin typeface="楷体" panose="02010609060101010101" pitchFamily="49" charset="-122"/>
                <a:ea typeface="楷体" panose="02010609060101010101" pitchFamily="49" charset="-122"/>
              </a:rPr>
              <a:t>如有联合体投标，应审查联合体投标文件的内容是否符合招标文件的规定；</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F.</a:t>
            </a:r>
            <a:r>
              <a:rPr lang="zh-CN" altLang="en-US" sz="2400" dirty="0">
                <a:latin typeface="楷体" panose="02010609060101010101" pitchFamily="49" charset="-122"/>
                <a:ea typeface="楷体" panose="02010609060101010101" pitchFamily="49" charset="-122"/>
              </a:rPr>
              <a:t>投标报价是否唯一。 </a:t>
            </a:r>
          </a:p>
        </p:txBody>
      </p:sp>
    </p:spTree>
    <p:extLst>
      <p:ext uri="{BB962C8B-B14F-4D97-AF65-F5344CB8AC3E}">
        <p14:creationId xmlns:p14="http://schemas.microsoft.com/office/powerpoint/2010/main" val="18366287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9" name="Rectangle 3"/>
          <p:cNvSpPr>
            <a:spLocks noGrp="1" noChangeArrowheads="1"/>
          </p:cNvSpPr>
          <p:nvPr>
            <p:ph idx="4294967295"/>
          </p:nvPr>
        </p:nvSpPr>
        <p:spPr bwMode="auto">
          <a:xfrm>
            <a:off x="1071563" y="1065213"/>
            <a:ext cx="8072437" cy="3646487"/>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zh-CN" altLang="en-US" dirty="0"/>
              <a:t>学习目标：</a:t>
            </a:r>
          </a:p>
          <a:p>
            <a:r>
              <a:rPr lang="zh-CN" altLang="en-US" sz="2000" dirty="0"/>
              <a:t>通过本情境的学习，了解建设工程施工开标、评标与定标的概念；熟悉建设工程施工开标、评标与定标的程序；掌握评标的基本方法，并能理论联系实际，进行案例分析，解决实际问题。 </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noChangeArrowheads="1"/>
          </p:cNvSpPr>
          <p:nvPr>
            <p:ph idx="4294967295"/>
          </p:nvPr>
        </p:nvSpPr>
        <p:spPr>
          <a:xfrm>
            <a:off x="0" y="914400"/>
            <a:ext cx="8686800" cy="4229100"/>
          </a:xfrm>
          <a:prstGeom prst="rect">
            <a:avLst/>
          </a:prstGeom>
        </p:spPr>
        <p:txBody>
          <a:bodyPr>
            <a:normAutofit fontScale="92500"/>
          </a:bodyPr>
          <a:lstStyle/>
          <a:p>
            <a:pPr>
              <a:lnSpc>
                <a:spcPct val="90000"/>
              </a:lnSpc>
              <a:buFont typeface="Wingdings" panose="05000000000000000000" pitchFamily="2" charset="2"/>
              <a:buNone/>
            </a:pPr>
            <a:r>
              <a:rPr lang="zh-CN" altLang="en-US" dirty="0" smtClean="0"/>
              <a:t> </a:t>
            </a:r>
            <a:r>
              <a:rPr lang="zh-CN" altLang="en-US" b="1" dirty="0" smtClean="0"/>
              <a:t> </a:t>
            </a:r>
            <a:r>
              <a:rPr lang="zh-CN" altLang="en-US" sz="2400" b="1" dirty="0">
                <a:latin typeface="楷体" panose="02010609060101010101" pitchFamily="49" charset="-122"/>
                <a:ea typeface="楷体" panose="02010609060101010101" pitchFamily="49" charset="-122"/>
              </a:rPr>
              <a:t>②资格评审</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适用于未进行资格预审程序的评标。</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③响应性评审</a:t>
            </a:r>
            <a:endParaRPr lang="zh-CN" altLang="en-US" sz="2400" dirty="0">
              <a:latin typeface="楷体" panose="02010609060101010101" pitchFamily="49" charset="-122"/>
              <a:ea typeface="楷体" panose="02010609060101010101" pitchFamily="49" charset="-122"/>
            </a:endParaRP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A.</a:t>
            </a:r>
            <a:r>
              <a:rPr lang="zh-CN" altLang="en-US" sz="2400" dirty="0">
                <a:latin typeface="楷体" panose="02010609060101010101" pitchFamily="49" charset="-122"/>
                <a:ea typeface="楷体" panose="02010609060101010101" pitchFamily="49" charset="-122"/>
              </a:rPr>
              <a:t>投标内容范围是否符合招标范围和内容，有无实质性偏差；</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B.</a:t>
            </a:r>
            <a:r>
              <a:rPr lang="zh-CN" altLang="en-US" sz="2400" dirty="0">
                <a:latin typeface="楷体" panose="02010609060101010101" pitchFamily="49" charset="-122"/>
                <a:ea typeface="楷体" panose="02010609060101010101" pitchFamily="49" charset="-122"/>
              </a:rPr>
              <a:t>项目完成工期；</a:t>
            </a:r>
          </a:p>
          <a:p>
            <a:pPr>
              <a:lnSpc>
                <a:spcPct val="90000"/>
              </a:lnSpc>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C.</a:t>
            </a:r>
            <a:r>
              <a:rPr lang="zh-CN" altLang="en-US" sz="2400" dirty="0">
                <a:latin typeface="楷体" panose="02010609060101010101" pitchFamily="49" charset="-122"/>
                <a:ea typeface="楷体" panose="02010609060101010101" pitchFamily="49" charset="-122"/>
              </a:rPr>
              <a:t>项目质量要求</a:t>
            </a:r>
            <a:r>
              <a:rPr lang="en-US" altLang="zh-CN" sz="2400" dirty="0">
                <a:latin typeface="楷体" panose="02010609060101010101" pitchFamily="49" charset="-122"/>
                <a:ea typeface="楷体" panose="02010609060101010101" pitchFamily="49" charset="-122"/>
              </a:rPr>
              <a:t>; </a:t>
            </a:r>
          </a:p>
          <a:p>
            <a:pPr>
              <a:lnSpc>
                <a:spcPct val="90000"/>
              </a:lnSpc>
              <a:buFont typeface="Wingdings" panose="05000000000000000000" pitchFamily="2" charset="2"/>
              <a:buNone/>
            </a:pPr>
            <a:r>
              <a:rPr lang="en-US" altLang="zh-CN" sz="2400" dirty="0">
                <a:latin typeface="楷体" panose="02010609060101010101" pitchFamily="49" charset="-122"/>
                <a:ea typeface="楷体" panose="02010609060101010101" pitchFamily="49" charset="-122"/>
              </a:rPr>
              <a:t>    D.</a:t>
            </a:r>
            <a:r>
              <a:rPr lang="zh-CN" altLang="en-US" sz="2400" dirty="0">
                <a:latin typeface="楷体" panose="02010609060101010101" pitchFamily="49" charset="-122"/>
                <a:ea typeface="楷体" panose="02010609060101010101" pitchFamily="49" charset="-122"/>
              </a:rPr>
              <a:t>投标有效期</a:t>
            </a:r>
            <a:r>
              <a:rPr lang="en-US" altLang="zh-CN" sz="2400" dirty="0">
                <a:latin typeface="楷体" panose="02010609060101010101" pitchFamily="49" charset="-122"/>
                <a:ea typeface="楷体" panose="02010609060101010101" pitchFamily="49" charset="-122"/>
              </a:rPr>
              <a:t>; </a:t>
            </a:r>
          </a:p>
          <a:p>
            <a:pPr>
              <a:lnSpc>
                <a:spcPct val="90000"/>
              </a:lnSpc>
              <a:buNone/>
            </a:pPr>
            <a:r>
              <a:rPr lang="en-US" altLang="zh-CN" sz="2400" dirty="0">
                <a:latin typeface="楷体" panose="02010609060101010101" pitchFamily="49" charset="-122"/>
                <a:ea typeface="楷体" panose="02010609060101010101" pitchFamily="49" charset="-122"/>
              </a:rPr>
              <a:t>    E.</a:t>
            </a:r>
            <a:r>
              <a:rPr lang="zh-CN" altLang="en-US" sz="2400" dirty="0">
                <a:latin typeface="楷体" panose="02010609060101010101" pitchFamily="49" charset="-122"/>
                <a:ea typeface="楷体" panose="02010609060101010101" pitchFamily="49" charset="-122"/>
              </a:rPr>
              <a:t>投标保证金；</a:t>
            </a:r>
          </a:p>
          <a:p>
            <a:pPr>
              <a:lnSpc>
                <a:spcPct val="90000"/>
              </a:lnSpc>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F.</a:t>
            </a:r>
            <a:r>
              <a:rPr lang="zh-CN" altLang="en-US" sz="2400" dirty="0">
                <a:latin typeface="楷体" panose="02010609060101010101" pitchFamily="49" charset="-122"/>
                <a:ea typeface="楷体" panose="02010609060101010101" pitchFamily="49" charset="-122"/>
              </a:rPr>
              <a:t>投标报价 ；</a:t>
            </a:r>
          </a:p>
          <a:p>
            <a:pPr>
              <a:lnSpc>
                <a:spcPct val="90000"/>
              </a:lnSpc>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G.</a:t>
            </a:r>
            <a:r>
              <a:rPr lang="zh-CN" altLang="en-US" sz="2400" dirty="0">
                <a:latin typeface="楷体" panose="02010609060101010101" pitchFamily="49" charset="-122"/>
                <a:ea typeface="楷体" panose="02010609060101010101" pitchFamily="49" charset="-122"/>
              </a:rPr>
              <a:t>合同权利和义务 ；</a:t>
            </a:r>
          </a:p>
          <a:p>
            <a:pPr>
              <a:lnSpc>
                <a:spcPct val="90000"/>
              </a:lnSpc>
              <a:buNone/>
            </a:pPr>
            <a:r>
              <a:rPr lang="zh-CN" altLang="en-US" sz="2400" dirty="0">
                <a:latin typeface="楷体" panose="02010609060101010101" pitchFamily="49" charset="-122"/>
                <a:ea typeface="楷体" panose="02010609060101010101" pitchFamily="49" charset="-122"/>
              </a:rPr>
              <a:t>    </a:t>
            </a:r>
            <a:r>
              <a:rPr lang="en-US" altLang="zh-CN" sz="2400" dirty="0">
                <a:latin typeface="楷体" panose="02010609060101010101" pitchFamily="49" charset="-122"/>
                <a:ea typeface="楷体" panose="02010609060101010101" pitchFamily="49" charset="-122"/>
              </a:rPr>
              <a:t>H.</a:t>
            </a:r>
            <a:r>
              <a:rPr lang="zh-CN" altLang="en-US" sz="2400" dirty="0">
                <a:latin typeface="楷体" panose="02010609060101010101" pitchFamily="49" charset="-122"/>
                <a:ea typeface="楷体" panose="02010609060101010101" pitchFamily="49" charset="-122"/>
              </a:rPr>
              <a:t>技术标准和要求。</a:t>
            </a:r>
          </a:p>
          <a:p>
            <a:pPr>
              <a:lnSpc>
                <a:spcPct val="90000"/>
              </a:lnSpc>
              <a:buFont typeface="Wingdings" panose="05000000000000000000" pitchFamily="2" charset="2"/>
              <a:buNone/>
            </a:pPr>
            <a:endParaRPr lang="en-US" altLang="zh-CN" sz="24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4150019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3"/>
          <p:cNvSpPr>
            <a:spLocks noGrp="1" noChangeArrowheads="1"/>
          </p:cNvSpPr>
          <p:nvPr>
            <p:ph idx="4294967295"/>
          </p:nvPr>
        </p:nvSpPr>
        <p:spPr>
          <a:xfrm>
            <a:off x="0" y="1779588"/>
            <a:ext cx="8686800" cy="4229100"/>
          </a:xfrm>
          <a:prstGeom prst="rect">
            <a:avLst/>
          </a:prstGeom>
        </p:spPr>
        <p:txBody>
          <a:bodyPr>
            <a:noAutofit/>
          </a:bodyPr>
          <a:lstStyle/>
          <a:p>
            <a:pPr>
              <a:lnSpc>
                <a:spcPct val="120000"/>
              </a:lnSpc>
              <a:buFont typeface="Wingdings" panose="05000000000000000000" pitchFamily="2" charset="2"/>
              <a:buNone/>
            </a:pPr>
            <a:r>
              <a:rPr lang="zh-CN" altLang="en-US" b="1" dirty="0">
                <a:latin typeface="楷体" panose="02010609060101010101" pitchFamily="49" charset="-122"/>
                <a:ea typeface="楷体" panose="02010609060101010101" pitchFamily="49" charset="-122"/>
              </a:rPr>
              <a:t>④工程施工组织设计和项目管理机构评审</a:t>
            </a:r>
          </a:p>
          <a:p>
            <a:pPr algn="l">
              <a:lnSpc>
                <a:spcPct val="12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采用经评审的最低投标价法时，投标文件的施工组织设计和项目管理机构的各项要素是否响应招标文件要求。</a:t>
            </a:r>
            <a:endParaRPr lang="en-US" altLang="zh-CN" dirty="0">
              <a:latin typeface="楷体" panose="02010609060101010101" pitchFamily="49" charset="-122"/>
              <a:ea typeface="楷体" panose="02010609060101010101" pitchFamily="49" charset="-122"/>
            </a:endParaRPr>
          </a:p>
          <a:p>
            <a:pPr>
              <a:lnSpc>
                <a:spcPct val="120000"/>
              </a:lnSpc>
              <a:buFont typeface="Wingdings" panose="05000000000000000000" pitchFamily="2" charset="2"/>
              <a:buNone/>
            </a:pPr>
            <a:r>
              <a:rPr lang="zh-CN" altLang="en-US" dirty="0" smtClean="0">
                <a:latin typeface="楷体" panose="02010609060101010101" pitchFamily="49" charset="-122"/>
                <a:ea typeface="楷体" panose="02010609060101010101" pitchFamily="49" charset="-122"/>
              </a:rPr>
              <a:t>  </a:t>
            </a:r>
            <a:endParaRPr lang="zh-CN" altLang="en-US"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9060360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3"/>
          <p:cNvSpPr>
            <a:spLocks noGrp="1" noChangeArrowheads="1"/>
          </p:cNvSpPr>
          <p:nvPr>
            <p:ph idx="4294967295"/>
          </p:nvPr>
        </p:nvSpPr>
        <p:spPr>
          <a:xfrm>
            <a:off x="0" y="914400"/>
            <a:ext cx="8686800" cy="4229100"/>
          </a:xfrm>
          <a:prstGeom prst="rect">
            <a:avLst/>
          </a:prstGeom>
        </p:spPr>
        <p:txBody>
          <a:bodyPr/>
          <a:lstStyle/>
          <a:p>
            <a:pPr>
              <a:lnSpc>
                <a:spcPct val="90000"/>
              </a:lnSpc>
              <a:buFont typeface="Wingdings" panose="05000000000000000000" pitchFamily="2" charset="2"/>
              <a:buNone/>
            </a:pPr>
            <a:r>
              <a:rPr lang="zh-CN" altLang="en-US" b="1" dirty="0"/>
              <a:t> </a:t>
            </a:r>
            <a:r>
              <a:rPr lang="en-US" altLang="zh-CN" b="1" dirty="0" smtClean="0">
                <a:latin typeface="楷体" panose="02010609060101010101" pitchFamily="49" charset="-122"/>
                <a:ea typeface="楷体" panose="02010609060101010101" pitchFamily="49" charset="-122"/>
              </a:rPr>
              <a:t>(2)</a:t>
            </a:r>
            <a:r>
              <a:rPr lang="zh-CN" altLang="en-US" b="1" dirty="0">
                <a:latin typeface="楷体" panose="02010609060101010101" pitchFamily="49" charset="-122"/>
                <a:ea typeface="楷体" panose="02010609060101010101" pitchFamily="49" charset="-122"/>
              </a:rPr>
              <a:t>对招标文件响应的偏差</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zh-CN" altLang="en-US" b="1" dirty="0" smtClean="0">
                <a:latin typeface="楷体" panose="02010609060101010101" pitchFamily="49" charset="-122"/>
                <a:ea typeface="楷体" panose="02010609060101010101" pitchFamily="49" charset="-122"/>
              </a:rPr>
              <a:t>①</a:t>
            </a:r>
            <a:r>
              <a:rPr lang="zh-CN" altLang="en-US" b="1" dirty="0">
                <a:latin typeface="楷体" panose="02010609060101010101" pitchFamily="49" charset="-122"/>
                <a:ea typeface="楷体" panose="02010609060101010101" pitchFamily="49" charset="-122"/>
              </a:rPr>
              <a:t>未作实质性响应的重大偏差。</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A</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没有按照招标文件要求提供投标担保或者所提供的投标担保有瑕疵；</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B</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没有按照招标文件要求由投标人授权代表签字并加盖公章；</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C</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投标文件记载的投标项目完成期限超过招标文件规定的完成期限；</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D</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明显不符合技术规格、技术标准的要求；</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E</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投标文件记载的货物包装方式、检验标准和方法等不符合招标文件的要求；</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F</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投标附有本质区别招标人不能接受的条件；</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G</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不符合招标文件中规定的其他实质性要求。 </a:t>
            </a:r>
          </a:p>
        </p:txBody>
      </p:sp>
    </p:spTree>
    <p:extLst>
      <p:ext uri="{BB962C8B-B14F-4D97-AF65-F5344CB8AC3E}">
        <p14:creationId xmlns:p14="http://schemas.microsoft.com/office/powerpoint/2010/main" val="33122089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3"/>
          <p:cNvSpPr>
            <a:spLocks noGrp="1" noChangeArrowheads="1"/>
          </p:cNvSpPr>
          <p:nvPr>
            <p:ph idx="4294967295"/>
          </p:nvPr>
        </p:nvSpPr>
        <p:spPr>
          <a:xfrm>
            <a:off x="0" y="914400"/>
            <a:ext cx="8686800" cy="4229100"/>
          </a:xfrm>
          <a:prstGeom prst="rect">
            <a:avLst/>
          </a:prstGeom>
        </p:spPr>
        <p:txBody>
          <a:bodyPr>
            <a:normAutofit/>
          </a:bodyPr>
          <a:lstStyle/>
          <a:p>
            <a:pPr>
              <a:buFont typeface="Wingdings" panose="05000000000000000000" pitchFamily="2" charset="2"/>
              <a:buNone/>
            </a:pPr>
            <a:r>
              <a:rPr lang="zh-CN" altLang="en-US" b="1" dirty="0" smtClean="0">
                <a:latin typeface="楷体" panose="02010609060101010101" pitchFamily="49" charset="-122"/>
                <a:ea typeface="楷体" panose="02010609060101010101" pitchFamily="49" charset="-122"/>
              </a:rPr>
              <a:t>②</a:t>
            </a:r>
            <a:r>
              <a:rPr lang="zh-CN" altLang="en-US" b="1" dirty="0">
                <a:latin typeface="楷体" panose="02010609060101010101" pitchFamily="49" charset="-122"/>
                <a:ea typeface="楷体" panose="02010609060101010101" pitchFamily="49" charset="-122"/>
              </a:rPr>
              <a:t>存在细微偏差的投标文件 </a:t>
            </a:r>
          </a:p>
          <a:p>
            <a:pPr>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A</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细微偏差 ；</a:t>
            </a:r>
          </a:p>
          <a:p>
            <a:pPr>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对</a:t>
            </a:r>
            <a:r>
              <a:rPr lang="zh-CN" altLang="en-US" dirty="0">
                <a:latin typeface="楷体" panose="02010609060101010101" pitchFamily="49" charset="-122"/>
                <a:ea typeface="楷体" panose="02010609060101010101" pitchFamily="49" charset="-122"/>
              </a:rPr>
              <a:t>招标文件的响应存在细微偏差的投标文件仍属于有效投标书。 </a:t>
            </a:r>
          </a:p>
          <a:p>
            <a:pPr>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B</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细微偏差的处理 ；</a:t>
            </a:r>
          </a:p>
          <a:p>
            <a:pPr>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书面</a:t>
            </a:r>
            <a:r>
              <a:rPr lang="zh-CN" altLang="en-US" dirty="0">
                <a:latin typeface="楷体" panose="02010609060101010101" pitchFamily="49" charset="-122"/>
                <a:ea typeface="楷体" panose="02010609060101010101" pitchFamily="49" charset="-122"/>
              </a:rPr>
              <a:t>要求存在细微偏差的投标人在评标结束前予以补正。 </a:t>
            </a:r>
          </a:p>
          <a:p>
            <a:pPr>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C</a:t>
            </a: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报价错误的修正 ；</a:t>
            </a:r>
          </a:p>
          <a:p>
            <a:pPr>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p>
        </p:txBody>
      </p:sp>
    </p:spTree>
    <p:extLst>
      <p:ext uri="{BB962C8B-B14F-4D97-AF65-F5344CB8AC3E}">
        <p14:creationId xmlns:p14="http://schemas.microsoft.com/office/powerpoint/2010/main" val="5956977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071563" y="1065213"/>
            <a:ext cx="8072437" cy="3646487"/>
          </a:xfrm>
          <a:prstGeom prst="rect">
            <a:avLst/>
          </a:prstGeom>
        </p:spPr>
        <p:txBody>
          <a:bodyPr>
            <a:normAutofit/>
          </a:bodyPr>
          <a:lstStyle/>
          <a:p>
            <a:r>
              <a:rPr lang="zh-CN" altLang="zh-CN" sz="2000" dirty="0">
                <a:solidFill>
                  <a:srgbClr val="FF0000"/>
                </a:solidFill>
              </a:rPr>
              <a:t>详细评审</a:t>
            </a:r>
          </a:p>
          <a:p>
            <a:r>
              <a:rPr lang="zh-CN" altLang="zh-CN" sz="2000" dirty="0"/>
              <a:t>只有通过了初步评审、被判定为合格的投标文件可以进入详细评审。</a:t>
            </a:r>
          </a:p>
          <a:p>
            <a:r>
              <a:rPr lang="zh-CN" altLang="zh-CN" sz="2000" dirty="0"/>
              <a:t>详细评审是指在初步评审的基础上，对经初步评审合格的投标文件，按照招标文件确定的评标标准和方法，对通过初步评审的投标文件进一步审查。详细评审的方法包括经评审的</a:t>
            </a:r>
            <a:r>
              <a:rPr lang="zh-CN" altLang="zh-CN" sz="2000" dirty="0">
                <a:solidFill>
                  <a:srgbClr val="FF0000"/>
                </a:solidFill>
              </a:rPr>
              <a:t>最低投标价法和综合评估法</a:t>
            </a:r>
            <a:r>
              <a:rPr lang="zh-CN" altLang="zh-CN" sz="2000" dirty="0"/>
              <a:t>两种</a:t>
            </a:r>
            <a:r>
              <a:rPr lang="zh-CN" altLang="zh-CN" sz="2000" dirty="0" smtClean="0"/>
              <a:t>。</a:t>
            </a:r>
            <a:endParaRPr lang="en-US" altLang="zh-CN" sz="2000" dirty="0" smtClean="0"/>
          </a:p>
          <a:p>
            <a:r>
              <a:rPr lang="zh-CN" altLang="en-US" sz="2000" dirty="0">
                <a:latin typeface="楷体" panose="02010609060101010101" pitchFamily="49" charset="-122"/>
                <a:ea typeface="楷体" panose="02010609060101010101" pitchFamily="49" charset="-122"/>
              </a:rPr>
              <a:t>详评通常分为两个步骤进行。首先对各投标书进行技术和商务方面的审查，评定其合理性，以及若将合同授予该投标人在履行过程中可能给招标人带来的风险。在此基础上再由评标委员对各投标书分项进行量化比较，从而评定出优劣次序。大型复杂工程的评标过程经常分成商务评审和技术评审，为了保证评标的客观、公正，以及保证项目的顺利实施，应先进行技术评审，然后再进行商务评审。 </a:t>
            </a:r>
          </a:p>
          <a:p>
            <a:endParaRPr lang="zh-CN" altLang="zh-CN" sz="2000" dirty="0"/>
          </a:p>
          <a:p>
            <a:endParaRPr lang="zh-CN" altLang="en-US" dirty="0"/>
          </a:p>
        </p:txBody>
      </p:sp>
    </p:spTree>
    <p:extLst>
      <p:ext uri="{BB962C8B-B14F-4D97-AF65-F5344CB8AC3E}">
        <p14:creationId xmlns:p14="http://schemas.microsoft.com/office/powerpoint/2010/main" val="27564564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071563" y="1065213"/>
            <a:ext cx="8072437" cy="3646487"/>
          </a:xfrm>
          <a:prstGeom prst="rect">
            <a:avLst/>
          </a:prstGeom>
        </p:spPr>
        <p:txBody>
          <a:bodyPr>
            <a:normAutofit/>
          </a:bodyPr>
          <a:lstStyle/>
          <a:p>
            <a:r>
              <a:rPr lang="zh-CN" altLang="zh-CN" sz="2000" dirty="0">
                <a:solidFill>
                  <a:srgbClr val="FF0000"/>
                </a:solidFill>
              </a:rPr>
              <a:t>经评审的最低投标价法</a:t>
            </a:r>
            <a:r>
              <a:rPr lang="en-US" altLang="zh-CN" sz="2000" dirty="0">
                <a:solidFill>
                  <a:srgbClr val="FF0000"/>
                </a:solidFill>
              </a:rPr>
              <a:t>  </a:t>
            </a:r>
            <a:endParaRPr lang="zh-CN" altLang="zh-CN" sz="2000" dirty="0">
              <a:solidFill>
                <a:srgbClr val="FF0000"/>
              </a:solidFill>
            </a:endParaRPr>
          </a:p>
          <a:p>
            <a:r>
              <a:rPr lang="zh-CN" altLang="zh-CN" sz="2000" dirty="0"/>
              <a:t>经评审的最低投标价法简称为最低投标价法，是指评标委员会对能够满足招标文件实质性要求的投标文件，根据详细评审标准规定的量化因素及量化标准进行价格折算，按照经评审的投标价由低到高的顺序推荐中标候选人，或经招标人授权直接确定中标人，但投标报价低于成本的除外。</a:t>
            </a:r>
            <a:endParaRPr lang="zh-CN" altLang="en-US" sz="2000" dirty="0"/>
          </a:p>
        </p:txBody>
      </p:sp>
    </p:spTree>
    <p:extLst>
      <p:ext uri="{BB962C8B-B14F-4D97-AF65-F5344CB8AC3E}">
        <p14:creationId xmlns:p14="http://schemas.microsoft.com/office/powerpoint/2010/main" val="2991978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071563" y="1065213"/>
            <a:ext cx="8072437" cy="3646487"/>
          </a:xfrm>
          <a:prstGeom prst="rect">
            <a:avLst/>
          </a:prstGeom>
        </p:spPr>
        <p:txBody>
          <a:bodyPr/>
          <a:lstStyle/>
          <a:p>
            <a:r>
              <a:rPr lang="zh-CN" altLang="zh-CN" sz="2000" dirty="0">
                <a:solidFill>
                  <a:srgbClr val="FF0000"/>
                </a:solidFill>
              </a:rPr>
              <a:t>综合评估法</a:t>
            </a:r>
          </a:p>
          <a:p>
            <a:r>
              <a:rPr lang="zh-CN" altLang="zh-CN" sz="2000" dirty="0"/>
              <a:t>不宜采用经评审的最低投标价法的招标项目，一般采用综合评估法进行评审。综合评估法是指评标委员会对满足招标文件实质性要求的投标文件，按照规定的评分标准进行打分，并按得分由高到低的顺序推荐中标候选人，或经招标人授权直接确定中标人，但投标报价低于成本的除外。综合评分相等时，以投标报价低的优先；投标报价也相等的，由招标人自行确定。</a:t>
            </a:r>
          </a:p>
          <a:p>
            <a:endParaRPr lang="zh-CN" altLang="en-US" dirty="0"/>
          </a:p>
        </p:txBody>
      </p:sp>
    </p:spTree>
    <p:extLst>
      <p:ext uri="{BB962C8B-B14F-4D97-AF65-F5344CB8AC3E}">
        <p14:creationId xmlns:p14="http://schemas.microsoft.com/office/powerpoint/2010/main" val="209757337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Grp="1" noChangeArrowheads="1"/>
          </p:cNvSpPr>
          <p:nvPr>
            <p:ph idx="4294967295"/>
          </p:nvPr>
        </p:nvSpPr>
        <p:spPr>
          <a:xfrm>
            <a:off x="0" y="914400"/>
            <a:ext cx="8383588" cy="4229100"/>
          </a:xfrm>
          <a:prstGeom prst="rect">
            <a:avLst/>
          </a:prstGeom>
        </p:spPr>
        <p:txBody>
          <a:bodyPr>
            <a:normAutofit/>
          </a:bodyPr>
          <a:lstStyle/>
          <a:p>
            <a:pPr>
              <a:buFont typeface="Wingdings" panose="05000000000000000000" pitchFamily="2" charset="2"/>
              <a:buNone/>
            </a:pPr>
            <a:r>
              <a:rPr lang="en-US" altLang="zh-CN" sz="2400" b="1" dirty="0" smtClean="0">
                <a:latin typeface="楷体" panose="02010609060101010101" pitchFamily="49" charset="-122"/>
                <a:ea typeface="楷体" panose="02010609060101010101" pitchFamily="49" charset="-122"/>
              </a:rPr>
              <a:t>**</a:t>
            </a:r>
            <a:r>
              <a:rPr lang="zh-CN" altLang="en-US" sz="2400" b="1" dirty="0" smtClean="0">
                <a:latin typeface="楷体" panose="02010609060101010101" pitchFamily="49" charset="-122"/>
                <a:ea typeface="楷体" panose="02010609060101010101" pitchFamily="49" charset="-122"/>
              </a:rPr>
              <a:t>投标</a:t>
            </a:r>
            <a:r>
              <a:rPr lang="zh-CN" altLang="en-US" sz="2400" b="1" dirty="0">
                <a:latin typeface="楷体" panose="02010609060101010101" pitchFamily="49" charset="-122"/>
                <a:ea typeface="楷体" panose="02010609060101010101" pitchFamily="49" charset="-122"/>
              </a:rPr>
              <a:t>文件的澄清、说明和补正</a:t>
            </a:r>
          </a:p>
          <a:p>
            <a:pPr>
              <a:buFont typeface="Wingdings" panose="05000000000000000000" pitchFamily="2" charset="2"/>
              <a:buNone/>
            </a:pPr>
            <a:r>
              <a:rPr lang="zh-CN" altLang="en-US" sz="2400" dirty="0">
                <a:latin typeface="楷体" panose="02010609060101010101" pitchFamily="49" charset="-122"/>
                <a:ea typeface="楷体" panose="02010609060101010101" pitchFamily="49" charset="-122"/>
              </a:rPr>
              <a:t>      澄清、说明和补正是指评标委员会在评审投标文件过程中，遇到投标文件中不明确或存在细微偏差的内容时，要求投标人作出书面澄清、说明或补正，但投标人不得借此改变投标文件的实质性内容。投标人不得主动提出澄清、说明或补正的要求。 </a:t>
            </a:r>
          </a:p>
        </p:txBody>
      </p:sp>
    </p:spTree>
    <p:extLst>
      <p:ext uri="{BB962C8B-B14F-4D97-AF65-F5344CB8AC3E}">
        <p14:creationId xmlns:p14="http://schemas.microsoft.com/office/powerpoint/2010/main" val="8906023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Grp="1" noChangeArrowheads="1"/>
          </p:cNvSpPr>
          <p:nvPr>
            <p:ph idx="4294967295"/>
          </p:nvPr>
        </p:nvSpPr>
        <p:spPr>
          <a:xfrm>
            <a:off x="0" y="914400"/>
            <a:ext cx="8686800" cy="4229100"/>
          </a:xfrm>
          <a:prstGeom prst="rect">
            <a:avLst/>
          </a:prstGeom>
        </p:spPr>
        <p:txBody>
          <a:bodyPr/>
          <a:lstStyle/>
          <a:p>
            <a:pPr>
              <a:lnSpc>
                <a:spcPct val="90000"/>
              </a:lnSpc>
              <a:buFont typeface="Wingdings" panose="05000000000000000000" pitchFamily="2" charset="2"/>
              <a:buNone/>
            </a:pPr>
            <a:r>
              <a:rPr lang="zh-CN" altLang="en-US" sz="2400" b="1" dirty="0" smtClean="0">
                <a:latin typeface="楷体" panose="02010609060101010101" pitchFamily="49" charset="-122"/>
                <a:ea typeface="楷体" panose="02010609060101010101" pitchFamily="49" charset="-122"/>
              </a:rPr>
              <a:t>评标</a:t>
            </a:r>
            <a:r>
              <a:rPr lang="zh-CN" altLang="en-US" sz="2400" b="1" dirty="0">
                <a:latin typeface="楷体" panose="02010609060101010101" pitchFamily="49" charset="-122"/>
                <a:ea typeface="楷体" panose="02010609060101010101" pitchFamily="49" charset="-122"/>
              </a:rPr>
              <a:t>报告和中标候选人</a:t>
            </a:r>
            <a:r>
              <a:rPr lang="zh-CN" altLang="en-US" sz="2400" dirty="0">
                <a:latin typeface="楷体" panose="02010609060101010101" pitchFamily="49" charset="-122"/>
                <a:ea typeface="楷体" panose="02010609060101010101" pitchFamily="49" charset="-122"/>
              </a:rPr>
              <a:t> </a:t>
            </a:r>
            <a:endParaRPr lang="zh-CN" altLang="en-US" sz="2400" b="1" dirty="0">
              <a:latin typeface="楷体" panose="02010609060101010101" pitchFamily="49" charset="-122"/>
              <a:ea typeface="楷体" panose="02010609060101010101" pitchFamily="49" charset="-122"/>
            </a:endParaRPr>
          </a:p>
          <a:p>
            <a:pPr>
              <a:lnSpc>
                <a:spcPct val="90000"/>
              </a:lnSpc>
              <a:buFont typeface="Wingdings" panose="05000000000000000000" pitchFamily="2" charset="2"/>
              <a:buNone/>
            </a:pPr>
            <a:r>
              <a:rPr lang="en-US" altLang="zh-CN" b="1" dirty="0" smtClean="0">
                <a:latin typeface="楷体" panose="02010609060101010101" pitchFamily="49" charset="-122"/>
                <a:ea typeface="楷体" panose="02010609060101010101" pitchFamily="49" charset="-122"/>
              </a:rPr>
              <a:t> 1</a:t>
            </a:r>
            <a:r>
              <a:rPr lang="zh-CN" altLang="en-US" b="1" dirty="0" smtClean="0">
                <a:latin typeface="楷体" panose="02010609060101010101" pitchFamily="49" charset="-122"/>
                <a:ea typeface="楷体" panose="02010609060101010101" pitchFamily="49" charset="-122"/>
              </a:rPr>
              <a:t>、评标</a:t>
            </a:r>
            <a:r>
              <a:rPr lang="zh-CN" altLang="en-US" b="1" dirty="0">
                <a:latin typeface="楷体" panose="02010609060101010101" pitchFamily="49" charset="-122"/>
                <a:ea typeface="楷体" panose="02010609060101010101" pitchFamily="49" charset="-122"/>
              </a:rPr>
              <a:t>报告的编写</a:t>
            </a:r>
            <a:r>
              <a:rPr lang="zh-CN" altLang="en-US" dirty="0">
                <a:latin typeface="楷体" panose="02010609060101010101" pitchFamily="49" charset="-122"/>
                <a:ea typeface="楷体" panose="02010609060101010101" pitchFamily="49" charset="-122"/>
              </a:rPr>
              <a:t> </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评标</a:t>
            </a:r>
            <a:r>
              <a:rPr lang="zh-CN" altLang="en-US" dirty="0">
                <a:latin typeface="楷体" panose="02010609060101010101" pitchFamily="49" charset="-122"/>
                <a:ea typeface="楷体" panose="02010609060101010101" pitchFamily="49" charset="-122"/>
              </a:rPr>
              <a:t>报告是评标委员会经过对各投标书评审后提出的结论性报告。</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a:latin typeface="楷体" panose="02010609060101010101" pitchFamily="49" charset="-122"/>
                <a:ea typeface="楷体" panose="02010609060101010101" pitchFamily="49" charset="-122"/>
              </a:rPr>
              <a:t>1</a:t>
            </a:r>
            <a:r>
              <a:rPr lang="zh-CN" altLang="en-US" dirty="0">
                <a:latin typeface="楷体" panose="02010609060101010101" pitchFamily="49" charset="-122"/>
                <a:ea typeface="楷体" panose="02010609060101010101" pitchFamily="49" charset="-122"/>
              </a:rPr>
              <a:t>）评标情况。 </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a:latin typeface="楷体" panose="02010609060101010101" pitchFamily="49" charset="-122"/>
                <a:ea typeface="楷体" panose="02010609060101010101" pitchFamily="49" charset="-122"/>
              </a:rPr>
              <a:t>2</a:t>
            </a:r>
            <a:r>
              <a:rPr lang="zh-CN" altLang="en-US" dirty="0">
                <a:latin typeface="楷体" panose="02010609060101010101" pitchFamily="49" charset="-122"/>
                <a:ea typeface="楷体" panose="02010609060101010101" pitchFamily="49" charset="-122"/>
              </a:rPr>
              <a:t>）对各有效投标书的评价。</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此部分是评标报告的重点  </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a:latin typeface="楷体" panose="02010609060101010101" pitchFamily="49" charset="-122"/>
                <a:ea typeface="楷体" panose="02010609060101010101" pitchFamily="49" charset="-122"/>
              </a:rPr>
              <a:t>3</a:t>
            </a:r>
            <a:r>
              <a:rPr lang="zh-CN" altLang="en-US" dirty="0">
                <a:latin typeface="楷体" panose="02010609060101010101" pitchFamily="49" charset="-122"/>
                <a:ea typeface="楷体" panose="02010609060101010101" pitchFamily="49" charset="-122"/>
              </a:rPr>
              <a:t>）推荐中标人名单。</a:t>
            </a:r>
          </a:p>
          <a:p>
            <a:pPr algn="l">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推荐</a:t>
            </a:r>
            <a:r>
              <a:rPr lang="zh-CN" altLang="en-US" dirty="0">
                <a:latin typeface="楷体" panose="02010609060101010101" pitchFamily="49" charset="-122"/>
                <a:ea typeface="楷体" panose="02010609060101010101" pitchFamily="49" charset="-122"/>
              </a:rPr>
              <a:t>不超过</a:t>
            </a:r>
            <a:r>
              <a:rPr lang="en-US" altLang="zh-CN" dirty="0">
                <a:latin typeface="楷体" panose="02010609060101010101" pitchFamily="49" charset="-122"/>
                <a:ea typeface="楷体" panose="02010609060101010101" pitchFamily="49" charset="-122"/>
              </a:rPr>
              <a:t>3</a:t>
            </a:r>
            <a:r>
              <a:rPr lang="zh-CN" altLang="en-US" dirty="0">
                <a:latin typeface="楷体" panose="02010609060101010101" pitchFamily="49" charset="-122"/>
                <a:ea typeface="楷体" panose="02010609060101010101" pitchFamily="49" charset="-122"/>
              </a:rPr>
              <a:t>名有排序的合格的中标候选人，以便招标人从</a:t>
            </a:r>
            <a:r>
              <a:rPr lang="zh-CN" altLang="en-US" dirty="0" smtClean="0">
                <a:latin typeface="楷体" panose="02010609060101010101" pitchFamily="49" charset="-122"/>
                <a:ea typeface="楷体" panose="02010609060101010101" pitchFamily="49" charset="-122"/>
              </a:rPr>
              <a:t>中选择  一</a:t>
            </a:r>
            <a:r>
              <a:rPr lang="zh-CN" altLang="en-US" dirty="0">
                <a:latin typeface="楷体" panose="02010609060101010101" pitchFamily="49" charset="-122"/>
                <a:ea typeface="楷体" panose="02010609060101010101" pitchFamily="49" charset="-122"/>
              </a:rPr>
              <a:t>名最符合要求的投标人作为中标者。  </a:t>
            </a:r>
          </a:p>
        </p:txBody>
      </p:sp>
    </p:spTree>
    <p:extLst>
      <p:ext uri="{BB962C8B-B14F-4D97-AF65-F5344CB8AC3E}">
        <p14:creationId xmlns:p14="http://schemas.microsoft.com/office/powerpoint/2010/main" val="21457280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071563" y="1065213"/>
            <a:ext cx="8072437" cy="3646487"/>
          </a:xfrm>
          <a:prstGeom prst="rect">
            <a:avLst/>
          </a:prstGeom>
        </p:spPr>
        <p:txBody>
          <a:bodyPr>
            <a:normAutofit fontScale="92500" lnSpcReduction="20000"/>
          </a:bodyPr>
          <a:lstStyle/>
          <a:p>
            <a:r>
              <a:rPr lang="zh-CN" altLang="en-US" dirty="0" smtClean="0">
                <a:solidFill>
                  <a:srgbClr val="FF0000"/>
                </a:solidFill>
              </a:rPr>
              <a:t>评标报告</a:t>
            </a:r>
            <a:endParaRPr lang="en-US" altLang="zh-CN" dirty="0" smtClean="0">
              <a:solidFill>
                <a:srgbClr val="FF0000"/>
              </a:solidFill>
            </a:endParaRPr>
          </a:p>
          <a:p>
            <a:r>
              <a:rPr lang="zh-CN" altLang="zh-CN" dirty="0" smtClean="0"/>
              <a:t>评标</a:t>
            </a:r>
            <a:r>
              <a:rPr lang="zh-CN" altLang="zh-CN" dirty="0"/>
              <a:t>委员会完成评标后，应当向招标人提交书面评标报告，并抄送有关行政监督部门。评标报告应当包括以下内容：</a:t>
            </a:r>
          </a:p>
          <a:p>
            <a:r>
              <a:rPr lang="zh-CN" altLang="zh-CN" dirty="0"/>
              <a:t>（</a:t>
            </a:r>
            <a:r>
              <a:rPr lang="en-US" altLang="zh-CN" dirty="0"/>
              <a:t>1</a:t>
            </a:r>
            <a:r>
              <a:rPr lang="zh-CN" altLang="zh-CN" dirty="0"/>
              <a:t>）基本情况和数据表；</a:t>
            </a:r>
          </a:p>
          <a:p>
            <a:r>
              <a:rPr lang="zh-CN" altLang="zh-CN" dirty="0"/>
              <a:t>（</a:t>
            </a:r>
            <a:r>
              <a:rPr lang="en-US" altLang="zh-CN" dirty="0"/>
              <a:t>2</a:t>
            </a:r>
            <a:r>
              <a:rPr lang="zh-CN" altLang="zh-CN" dirty="0"/>
              <a:t>）评标委员会成员名单；</a:t>
            </a:r>
          </a:p>
          <a:p>
            <a:r>
              <a:rPr lang="zh-CN" altLang="zh-CN" dirty="0"/>
              <a:t>（</a:t>
            </a:r>
            <a:r>
              <a:rPr lang="en-US" altLang="zh-CN" dirty="0"/>
              <a:t>3</a:t>
            </a:r>
            <a:r>
              <a:rPr lang="zh-CN" altLang="zh-CN" dirty="0"/>
              <a:t>）开标记录；</a:t>
            </a:r>
          </a:p>
          <a:p>
            <a:r>
              <a:rPr lang="zh-CN" altLang="zh-CN" dirty="0"/>
              <a:t>（</a:t>
            </a:r>
            <a:r>
              <a:rPr lang="en-US" altLang="zh-CN" dirty="0"/>
              <a:t>4</a:t>
            </a:r>
            <a:r>
              <a:rPr lang="zh-CN" altLang="zh-CN" dirty="0"/>
              <a:t>）符合要求的投标一览表；</a:t>
            </a:r>
          </a:p>
          <a:p>
            <a:r>
              <a:rPr lang="zh-CN" altLang="zh-CN" dirty="0"/>
              <a:t>（</a:t>
            </a:r>
            <a:r>
              <a:rPr lang="en-US" altLang="zh-CN" dirty="0"/>
              <a:t>5</a:t>
            </a:r>
            <a:r>
              <a:rPr lang="zh-CN" altLang="zh-CN" dirty="0"/>
              <a:t>）废标情况说明；</a:t>
            </a:r>
          </a:p>
          <a:p>
            <a:r>
              <a:rPr lang="zh-CN" altLang="zh-CN" dirty="0"/>
              <a:t>（</a:t>
            </a:r>
            <a:r>
              <a:rPr lang="en-US" altLang="zh-CN" dirty="0"/>
              <a:t>6</a:t>
            </a:r>
            <a:r>
              <a:rPr lang="zh-CN" altLang="zh-CN" dirty="0"/>
              <a:t>）评标标准、评标方法或者评标因素一览表；</a:t>
            </a:r>
          </a:p>
          <a:p>
            <a:r>
              <a:rPr lang="zh-CN" altLang="zh-CN" dirty="0"/>
              <a:t>（</a:t>
            </a:r>
            <a:r>
              <a:rPr lang="en-US" altLang="zh-CN" dirty="0"/>
              <a:t>7</a:t>
            </a:r>
            <a:r>
              <a:rPr lang="zh-CN" altLang="zh-CN" dirty="0"/>
              <a:t>）经评审的价格一览表（包括评标委员会在评标过程中所形成的所有记载评标结果、结论的表格、说明、记录等文件）：</a:t>
            </a:r>
          </a:p>
          <a:p>
            <a:r>
              <a:rPr lang="zh-CN" altLang="zh-CN" dirty="0"/>
              <a:t>（</a:t>
            </a:r>
            <a:r>
              <a:rPr lang="en-US" altLang="zh-CN" dirty="0"/>
              <a:t>8</a:t>
            </a:r>
            <a:r>
              <a:rPr lang="zh-CN" altLang="zh-CN" dirty="0"/>
              <a:t>）经评审的投标人排序；</a:t>
            </a:r>
          </a:p>
          <a:p>
            <a:r>
              <a:rPr lang="zh-CN" altLang="zh-CN" dirty="0"/>
              <a:t>（</a:t>
            </a:r>
            <a:r>
              <a:rPr lang="en-US" altLang="zh-CN" dirty="0"/>
              <a:t>9</a:t>
            </a:r>
            <a:r>
              <a:rPr lang="zh-CN" altLang="zh-CN" dirty="0"/>
              <a:t>）推荐的中标候选人名单（如果 “投标人须知”前附表授权评标委员会直接确定中标人，则为“确定的中标人”）与签订合同前要处理的事宜；</a:t>
            </a:r>
          </a:p>
          <a:p>
            <a:r>
              <a:rPr lang="zh-CN" altLang="zh-CN" dirty="0"/>
              <a:t>（</a:t>
            </a:r>
            <a:r>
              <a:rPr lang="en-US" altLang="zh-CN" dirty="0"/>
              <a:t>10</a:t>
            </a:r>
            <a:r>
              <a:rPr lang="zh-CN" altLang="zh-CN" dirty="0"/>
              <a:t>）澄清、说明或补正事项纪要。</a:t>
            </a:r>
          </a:p>
          <a:p>
            <a:endParaRPr lang="zh-CN" altLang="en-US" dirty="0"/>
          </a:p>
        </p:txBody>
      </p:sp>
    </p:spTree>
    <p:extLst>
      <p:ext uri="{BB962C8B-B14F-4D97-AF65-F5344CB8AC3E}">
        <p14:creationId xmlns:p14="http://schemas.microsoft.com/office/powerpoint/2010/main" val="14664979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7" name="AutoShape 3"/>
          <p:cNvSpPr>
            <a:spLocks noChangeArrowheads="1"/>
          </p:cNvSpPr>
          <p:nvPr/>
        </p:nvSpPr>
        <p:spPr bwMode="gray">
          <a:xfrm>
            <a:off x="1066800" y="1975248"/>
            <a:ext cx="6750050" cy="2539603"/>
          </a:xfrm>
          <a:prstGeom prst="roundRect">
            <a:avLst>
              <a:gd name="adj" fmla="val 16667"/>
            </a:avLst>
          </a:prstGeom>
          <a:gradFill rotWithShape="1">
            <a:gsLst>
              <a:gs pos="0">
                <a:schemeClr val="bg2">
                  <a:gamma/>
                  <a:tint val="36471"/>
                  <a:invGamma/>
                </a:schemeClr>
              </a:gs>
              <a:gs pos="100000">
                <a:schemeClr val="bg2"/>
              </a:gs>
            </a:gsLst>
            <a:lin ang="5400000" scaled="1"/>
          </a:gradFill>
          <a:ln>
            <a:noFill/>
          </a:ln>
          <a:effectLst/>
          <a:extLst>
            <a:ext uri="{91240B29-F687-4F45-9708-019B960494DF}">
              <a14:hiddenLine xmlns:a14="http://schemas.microsoft.com/office/drawing/2010/main" w="9525">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nvGrpSpPr>
          <p:cNvPr id="451588" name="Group 4"/>
          <p:cNvGrpSpPr>
            <a:grpSpLocks/>
          </p:cNvGrpSpPr>
          <p:nvPr/>
        </p:nvGrpSpPr>
        <p:grpSpPr bwMode="auto">
          <a:xfrm>
            <a:off x="838201" y="1771650"/>
            <a:ext cx="1838325" cy="2482454"/>
            <a:chOff x="528" y="1392"/>
            <a:chExt cx="1158" cy="2085"/>
          </a:xfrm>
        </p:grpSpPr>
        <p:sp>
          <p:nvSpPr>
            <p:cNvPr id="451589" name="AutoShape 5"/>
            <p:cNvSpPr>
              <a:spLocks noChangeArrowheads="1"/>
            </p:cNvSpPr>
            <p:nvPr/>
          </p:nvSpPr>
          <p:spPr bwMode="gray">
            <a:xfrm>
              <a:off x="528" y="1392"/>
              <a:ext cx="1158" cy="2085"/>
            </a:xfrm>
            <a:prstGeom prst="roundRect">
              <a:avLst>
                <a:gd name="adj" fmla="val 16667"/>
              </a:avLst>
            </a:prstGeom>
            <a:solidFill>
              <a:schemeClr val="accent1"/>
            </a:solidFill>
            <a:ln w="38100">
              <a:solidFill>
                <a:schemeClr val="bg1"/>
              </a:solidFill>
              <a:round/>
              <a:headEnd/>
              <a:tailEnd/>
            </a:ln>
            <a:effectLst>
              <a:outerShdw dist="107763" dir="2700000" algn="ctr" rotWithShape="0">
                <a:srgbClr val="808080">
                  <a:alpha val="50000"/>
                </a:srgbClr>
              </a:outerShdw>
            </a:effectLst>
          </p:spPr>
          <p:txBody>
            <a:bodyPr wrap="none" anchor="ctr"/>
            <a:lstStyle/>
            <a:p>
              <a:endParaRPr lang="zh-CN" altLang="en-US">
                <a:solidFill>
                  <a:schemeClr val="bg1"/>
                </a:solidFill>
              </a:endParaRPr>
            </a:p>
          </p:txBody>
        </p:sp>
        <p:sp>
          <p:nvSpPr>
            <p:cNvPr id="451590" name="AutoShape 6"/>
            <p:cNvSpPr>
              <a:spLocks noChangeArrowheads="1"/>
            </p:cNvSpPr>
            <p:nvPr/>
          </p:nvSpPr>
          <p:spPr bwMode="gray">
            <a:xfrm>
              <a:off x="576" y="1416"/>
              <a:ext cx="1063" cy="288"/>
            </a:xfrm>
            <a:prstGeom prst="roundRect">
              <a:avLst>
                <a:gd name="adj" fmla="val 50000"/>
              </a:avLst>
            </a:prstGeom>
            <a:gradFill rotWithShape="1">
              <a:gsLst>
                <a:gs pos="0">
                  <a:schemeClr val="bg1"/>
                </a:gs>
                <a:gs pos="100000">
                  <a:schemeClr val="accent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grpSp>
        <p:nvGrpSpPr>
          <p:cNvPr id="451591" name="Group 7"/>
          <p:cNvGrpSpPr>
            <a:grpSpLocks/>
          </p:cNvGrpSpPr>
          <p:nvPr/>
        </p:nvGrpSpPr>
        <p:grpSpPr bwMode="auto">
          <a:xfrm>
            <a:off x="3630614" y="1771650"/>
            <a:ext cx="1838325" cy="2482454"/>
            <a:chOff x="2287" y="1392"/>
            <a:chExt cx="1158" cy="2085"/>
          </a:xfrm>
        </p:grpSpPr>
        <p:sp>
          <p:nvSpPr>
            <p:cNvPr id="451592" name="AutoShape 8"/>
            <p:cNvSpPr>
              <a:spLocks noChangeArrowheads="1"/>
            </p:cNvSpPr>
            <p:nvPr/>
          </p:nvSpPr>
          <p:spPr bwMode="gray">
            <a:xfrm>
              <a:off x="2287" y="1392"/>
              <a:ext cx="1158" cy="2085"/>
            </a:xfrm>
            <a:prstGeom prst="roundRect">
              <a:avLst>
                <a:gd name="adj" fmla="val 16667"/>
              </a:avLst>
            </a:prstGeom>
            <a:solidFill>
              <a:schemeClr val="accent2"/>
            </a:solidFill>
            <a:ln w="38100">
              <a:solidFill>
                <a:schemeClr val="bg1"/>
              </a:solidFill>
              <a:round/>
              <a:headEnd/>
              <a:tailEnd/>
            </a:ln>
            <a:effectLst>
              <a:outerShdw dist="107763" dir="2700000" algn="ctr" rotWithShape="0">
                <a:srgbClr val="808080">
                  <a:alpha val="50000"/>
                </a:srgbClr>
              </a:outerShdw>
            </a:effectLst>
          </p:spPr>
          <p:txBody>
            <a:bodyPr wrap="none" anchor="ctr"/>
            <a:lstStyle/>
            <a:p>
              <a:endParaRPr lang="zh-CN" altLang="en-US">
                <a:solidFill>
                  <a:schemeClr val="bg1"/>
                </a:solidFill>
              </a:endParaRPr>
            </a:p>
          </p:txBody>
        </p:sp>
        <p:sp>
          <p:nvSpPr>
            <p:cNvPr id="451593" name="AutoShape 9"/>
            <p:cNvSpPr>
              <a:spLocks noChangeArrowheads="1"/>
            </p:cNvSpPr>
            <p:nvPr/>
          </p:nvSpPr>
          <p:spPr bwMode="gray">
            <a:xfrm>
              <a:off x="2333" y="1416"/>
              <a:ext cx="1063" cy="288"/>
            </a:xfrm>
            <a:prstGeom prst="roundRect">
              <a:avLst>
                <a:gd name="adj" fmla="val 50000"/>
              </a:avLst>
            </a:prstGeom>
            <a:gradFill rotWithShape="1">
              <a:gsLst>
                <a:gs pos="0">
                  <a:schemeClr val="bg1"/>
                </a:gs>
                <a:gs pos="100000">
                  <a:schemeClr val="accent2"/>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grpSp>
        <p:nvGrpSpPr>
          <p:cNvPr id="451594" name="Group 10"/>
          <p:cNvGrpSpPr>
            <a:grpSpLocks/>
          </p:cNvGrpSpPr>
          <p:nvPr/>
        </p:nvGrpSpPr>
        <p:grpSpPr bwMode="auto">
          <a:xfrm>
            <a:off x="6467476" y="1771650"/>
            <a:ext cx="1838325" cy="2482454"/>
            <a:chOff x="4074" y="1392"/>
            <a:chExt cx="1158" cy="2085"/>
          </a:xfrm>
        </p:grpSpPr>
        <p:sp>
          <p:nvSpPr>
            <p:cNvPr id="451595" name="AutoShape 11"/>
            <p:cNvSpPr>
              <a:spLocks noChangeArrowheads="1"/>
            </p:cNvSpPr>
            <p:nvPr/>
          </p:nvSpPr>
          <p:spPr bwMode="gray">
            <a:xfrm>
              <a:off x="4074" y="1392"/>
              <a:ext cx="1158" cy="2085"/>
            </a:xfrm>
            <a:prstGeom prst="roundRect">
              <a:avLst>
                <a:gd name="adj" fmla="val 16667"/>
              </a:avLst>
            </a:prstGeom>
            <a:solidFill>
              <a:schemeClr val="accent1"/>
            </a:solidFill>
            <a:ln w="38100">
              <a:solidFill>
                <a:schemeClr val="bg1"/>
              </a:solidFill>
              <a:round/>
              <a:headEnd/>
              <a:tailEnd/>
            </a:ln>
            <a:effectLst>
              <a:outerShdw dist="107763" dir="2700000" algn="ctr" rotWithShape="0">
                <a:srgbClr val="808080">
                  <a:alpha val="50000"/>
                </a:srgbClr>
              </a:outerShdw>
            </a:effectLst>
          </p:spPr>
          <p:txBody>
            <a:bodyPr wrap="none" anchor="ctr"/>
            <a:lstStyle/>
            <a:p>
              <a:endParaRPr lang="zh-CN" altLang="en-US">
                <a:solidFill>
                  <a:schemeClr val="bg1"/>
                </a:solidFill>
              </a:endParaRPr>
            </a:p>
          </p:txBody>
        </p:sp>
        <p:sp>
          <p:nvSpPr>
            <p:cNvPr id="451596" name="AutoShape 12"/>
            <p:cNvSpPr>
              <a:spLocks noChangeArrowheads="1"/>
            </p:cNvSpPr>
            <p:nvPr/>
          </p:nvSpPr>
          <p:spPr bwMode="gray">
            <a:xfrm>
              <a:off x="4122" y="1422"/>
              <a:ext cx="1063" cy="288"/>
            </a:xfrm>
            <a:prstGeom prst="roundRect">
              <a:avLst>
                <a:gd name="adj" fmla="val 50000"/>
              </a:avLst>
            </a:prstGeom>
            <a:gradFill rotWithShape="1">
              <a:gsLst>
                <a:gs pos="0">
                  <a:schemeClr val="bg1"/>
                </a:gs>
                <a:gs pos="100000">
                  <a:schemeClr val="accent1"/>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sp>
        <p:nvSpPr>
          <p:cNvPr id="451597" name="Text Box 13"/>
          <p:cNvSpPr txBox="1">
            <a:spLocks noChangeArrowheads="1"/>
          </p:cNvSpPr>
          <p:nvPr/>
        </p:nvSpPr>
        <p:spPr bwMode="white">
          <a:xfrm>
            <a:off x="914400" y="2264569"/>
            <a:ext cx="17526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20650" indent="-12065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defRPr>
                <a:solidFill>
                  <a:schemeClr val="tx1"/>
                </a:solidFill>
                <a:latin typeface="Arial" pitchFamily="34" charset="0"/>
                <a:ea typeface="宋体" pitchFamily="2" charset="-122"/>
              </a:defRPr>
            </a:lvl6pPr>
            <a:lvl7pPr fontAlgn="base">
              <a:spcBef>
                <a:spcPct val="0"/>
              </a:spcBef>
              <a:spcAft>
                <a:spcPct val="0"/>
              </a:spcAft>
              <a:defRPr>
                <a:solidFill>
                  <a:schemeClr val="tx1"/>
                </a:solidFill>
                <a:latin typeface="Arial" pitchFamily="34" charset="0"/>
                <a:ea typeface="宋体" pitchFamily="2" charset="-122"/>
              </a:defRPr>
            </a:lvl7pPr>
            <a:lvl8pPr fontAlgn="base">
              <a:spcBef>
                <a:spcPct val="0"/>
              </a:spcBef>
              <a:spcAft>
                <a:spcPct val="0"/>
              </a:spcAft>
              <a:defRPr>
                <a:solidFill>
                  <a:schemeClr val="tx1"/>
                </a:solidFill>
                <a:latin typeface="Arial" pitchFamily="34" charset="0"/>
                <a:ea typeface="宋体" pitchFamily="2" charset="-122"/>
              </a:defRPr>
            </a:lvl8pPr>
            <a:lvl9pPr fontAlgn="base">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sz="2400" dirty="0">
                <a:solidFill>
                  <a:schemeClr val="bg1"/>
                </a:solidFill>
              </a:rPr>
              <a:t>任务一</a:t>
            </a:r>
          </a:p>
          <a:p>
            <a:pPr algn="ctr">
              <a:spcBef>
                <a:spcPct val="50000"/>
              </a:spcBef>
            </a:pPr>
            <a:r>
              <a:rPr lang="zh-CN" altLang="en-US" sz="2400" dirty="0">
                <a:solidFill>
                  <a:schemeClr val="bg1"/>
                </a:solidFill>
              </a:rPr>
              <a:t>学习建设工程开标</a:t>
            </a:r>
          </a:p>
        </p:txBody>
      </p:sp>
      <p:sp>
        <p:nvSpPr>
          <p:cNvPr id="451598" name="Text Box 14"/>
          <p:cNvSpPr txBox="1">
            <a:spLocks noChangeArrowheads="1"/>
          </p:cNvSpPr>
          <p:nvPr/>
        </p:nvSpPr>
        <p:spPr bwMode="white">
          <a:xfrm>
            <a:off x="3657600" y="2264569"/>
            <a:ext cx="17526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20650" indent="-12065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defRPr>
                <a:solidFill>
                  <a:schemeClr val="tx1"/>
                </a:solidFill>
                <a:latin typeface="Arial" pitchFamily="34" charset="0"/>
                <a:ea typeface="宋体" pitchFamily="2" charset="-122"/>
              </a:defRPr>
            </a:lvl6pPr>
            <a:lvl7pPr fontAlgn="base">
              <a:spcBef>
                <a:spcPct val="0"/>
              </a:spcBef>
              <a:spcAft>
                <a:spcPct val="0"/>
              </a:spcAft>
              <a:defRPr>
                <a:solidFill>
                  <a:schemeClr val="tx1"/>
                </a:solidFill>
                <a:latin typeface="Arial" pitchFamily="34" charset="0"/>
                <a:ea typeface="宋体" pitchFamily="2" charset="-122"/>
              </a:defRPr>
            </a:lvl7pPr>
            <a:lvl8pPr fontAlgn="base">
              <a:spcBef>
                <a:spcPct val="0"/>
              </a:spcBef>
              <a:spcAft>
                <a:spcPct val="0"/>
              </a:spcAft>
              <a:defRPr>
                <a:solidFill>
                  <a:schemeClr val="tx1"/>
                </a:solidFill>
                <a:latin typeface="Arial" pitchFamily="34" charset="0"/>
                <a:ea typeface="宋体" pitchFamily="2" charset="-122"/>
              </a:defRPr>
            </a:lvl8pPr>
            <a:lvl9pPr fontAlgn="base">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sz="2400">
                <a:solidFill>
                  <a:schemeClr val="bg1"/>
                </a:solidFill>
              </a:rPr>
              <a:t>任务二</a:t>
            </a:r>
          </a:p>
          <a:p>
            <a:pPr algn="ctr">
              <a:spcBef>
                <a:spcPct val="50000"/>
              </a:spcBef>
            </a:pPr>
            <a:r>
              <a:rPr lang="zh-CN" altLang="en-US" sz="2400">
                <a:solidFill>
                  <a:schemeClr val="bg1"/>
                </a:solidFill>
              </a:rPr>
              <a:t>学习建设工程评标</a:t>
            </a:r>
          </a:p>
        </p:txBody>
      </p:sp>
      <p:sp>
        <p:nvSpPr>
          <p:cNvPr id="451599" name="Text Box 15"/>
          <p:cNvSpPr txBox="1">
            <a:spLocks noChangeArrowheads="1"/>
          </p:cNvSpPr>
          <p:nvPr/>
        </p:nvSpPr>
        <p:spPr bwMode="white">
          <a:xfrm>
            <a:off x="6477000" y="2264569"/>
            <a:ext cx="17526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20650" indent="-120650">
              <a:defRPr>
                <a:solidFill>
                  <a:schemeClr val="tx1"/>
                </a:solidFill>
                <a:latin typeface="Arial" pitchFamily="34" charset="0"/>
                <a:ea typeface="宋体" pitchFamily="2" charset="-122"/>
              </a:defRPr>
            </a:lvl1pPr>
            <a:lvl2pPr>
              <a:defRPr>
                <a:solidFill>
                  <a:schemeClr val="tx1"/>
                </a:solidFill>
                <a:latin typeface="Arial" pitchFamily="34" charset="0"/>
                <a:ea typeface="宋体" pitchFamily="2" charset="-122"/>
              </a:defRPr>
            </a:lvl2pPr>
            <a:lvl3pPr>
              <a:defRPr>
                <a:solidFill>
                  <a:schemeClr val="tx1"/>
                </a:solidFill>
                <a:latin typeface="Arial" pitchFamily="34" charset="0"/>
                <a:ea typeface="宋体" pitchFamily="2" charset="-122"/>
              </a:defRPr>
            </a:lvl3pPr>
            <a:lvl4pPr>
              <a:defRPr>
                <a:solidFill>
                  <a:schemeClr val="tx1"/>
                </a:solidFill>
                <a:latin typeface="Arial" pitchFamily="34" charset="0"/>
                <a:ea typeface="宋体" pitchFamily="2" charset="-122"/>
              </a:defRPr>
            </a:lvl4pPr>
            <a:lvl5pPr>
              <a:defRPr>
                <a:solidFill>
                  <a:schemeClr val="tx1"/>
                </a:solidFill>
                <a:latin typeface="Arial" pitchFamily="34" charset="0"/>
                <a:ea typeface="宋体" pitchFamily="2" charset="-122"/>
              </a:defRPr>
            </a:lvl5pPr>
            <a:lvl6pPr fontAlgn="base">
              <a:spcBef>
                <a:spcPct val="0"/>
              </a:spcBef>
              <a:spcAft>
                <a:spcPct val="0"/>
              </a:spcAft>
              <a:defRPr>
                <a:solidFill>
                  <a:schemeClr val="tx1"/>
                </a:solidFill>
                <a:latin typeface="Arial" pitchFamily="34" charset="0"/>
                <a:ea typeface="宋体" pitchFamily="2" charset="-122"/>
              </a:defRPr>
            </a:lvl6pPr>
            <a:lvl7pPr fontAlgn="base">
              <a:spcBef>
                <a:spcPct val="0"/>
              </a:spcBef>
              <a:spcAft>
                <a:spcPct val="0"/>
              </a:spcAft>
              <a:defRPr>
                <a:solidFill>
                  <a:schemeClr val="tx1"/>
                </a:solidFill>
                <a:latin typeface="Arial" pitchFamily="34" charset="0"/>
                <a:ea typeface="宋体" pitchFamily="2" charset="-122"/>
              </a:defRPr>
            </a:lvl7pPr>
            <a:lvl8pPr fontAlgn="base">
              <a:spcBef>
                <a:spcPct val="0"/>
              </a:spcBef>
              <a:spcAft>
                <a:spcPct val="0"/>
              </a:spcAft>
              <a:defRPr>
                <a:solidFill>
                  <a:schemeClr val="tx1"/>
                </a:solidFill>
                <a:latin typeface="Arial" pitchFamily="34" charset="0"/>
                <a:ea typeface="宋体" pitchFamily="2" charset="-122"/>
              </a:defRPr>
            </a:lvl8pPr>
            <a:lvl9pPr fontAlgn="base">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sz="2400">
                <a:solidFill>
                  <a:schemeClr val="bg1"/>
                </a:solidFill>
              </a:rPr>
              <a:t>任务三</a:t>
            </a:r>
          </a:p>
          <a:p>
            <a:pPr algn="ctr">
              <a:spcBef>
                <a:spcPct val="50000"/>
              </a:spcBef>
            </a:pPr>
            <a:r>
              <a:rPr lang="zh-CN" altLang="en-US" sz="2400">
                <a:solidFill>
                  <a:schemeClr val="bg1"/>
                </a:solidFill>
              </a:rPr>
              <a:t>学习建设工程定标</a:t>
            </a:r>
          </a:p>
        </p:txBody>
      </p:sp>
      <p:grpSp>
        <p:nvGrpSpPr>
          <p:cNvPr id="451600" name="Group 16"/>
          <p:cNvGrpSpPr>
            <a:grpSpLocks/>
          </p:cNvGrpSpPr>
          <p:nvPr/>
        </p:nvGrpSpPr>
        <p:grpSpPr bwMode="auto">
          <a:xfrm>
            <a:off x="2971801" y="2914650"/>
            <a:ext cx="504825" cy="372666"/>
            <a:chOff x="1872" y="2352"/>
            <a:chExt cx="240" cy="240"/>
          </a:xfrm>
        </p:grpSpPr>
        <p:grpSp>
          <p:nvGrpSpPr>
            <p:cNvPr id="451601" name="Group 17"/>
            <p:cNvGrpSpPr>
              <a:grpSpLocks/>
            </p:cNvGrpSpPr>
            <p:nvPr/>
          </p:nvGrpSpPr>
          <p:grpSpPr bwMode="auto">
            <a:xfrm>
              <a:off x="1968" y="2352"/>
              <a:ext cx="144" cy="240"/>
              <a:chOff x="1968" y="2352"/>
              <a:chExt cx="144" cy="240"/>
            </a:xfrm>
          </p:grpSpPr>
          <p:sp>
            <p:nvSpPr>
              <p:cNvPr id="451602" name="Oval 18"/>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03" name="Oval 19"/>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04" name="Oval 20"/>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05" name="Oval 21"/>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06" name="Oval 22"/>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grpSp>
          <p:nvGrpSpPr>
            <p:cNvPr id="451607" name="Group 23"/>
            <p:cNvGrpSpPr>
              <a:grpSpLocks/>
            </p:cNvGrpSpPr>
            <p:nvPr/>
          </p:nvGrpSpPr>
          <p:grpSpPr bwMode="auto">
            <a:xfrm>
              <a:off x="1872" y="2352"/>
              <a:ext cx="144" cy="240"/>
              <a:chOff x="1968" y="2352"/>
              <a:chExt cx="144" cy="240"/>
            </a:xfrm>
          </p:grpSpPr>
          <p:sp>
            <p:nvSpPr>
              <p:cNvPr id="451608" name="Oval 24"/>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09" name="Oval 25"/>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10" name="Oval 26"/>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11" name="Oval 27"/>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12" name="Oval 28"/>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grpSp>
      <p:grpSp>
        <p:nvGrpSpPr>
          <p:cNvPr id="451613" name="Group 29"/>
          <p:cNvGrpSpPr>
            <a:grpSpLocks/>
          </p:cNvGrpSpPr>
          <p:nvPr/>
        </p:nvGrpSpPr>
        <p:grpSpPr bwMode="auto">
          <a:xfrm>
            <a:off x="5715001" y="2914650"/>
            <a:ext cx="504825" cy="372666"/>
            <a:chOff x="1872" y="2352"/>
            <a:chExt cx="240" cy="240"/>
          </a:xfrm>
        </p:grpSpPr>
        <p:grpSp>
          <p:nvGrpSpPr>
            <p:cNvPr id="451614" name="Group 30"/>
            <p:cNvGrpSpPr>
              <a:grpSpLocks/>
            </p:cNvGrpSpPr>
            <p:nvPr/>
          </p:nvGrpSpPr>
          <p:grpSpPr bwMode="auto">
            <a:xfrm>
              <a:off x="1968" y="2352"/>
              <a:ext cx="144" cy="240"/>
              <a:chOff x="1968" y="2352"/>
              <a:chExt cx="144" cy="240"/>
            </a:xfrm>
          </p:grpSpPr>
          <p:sp>
            <p:nvSpPr>
              <p:cNvPr id="451615" name="Oval 31"/>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16" name="Oval 32"/>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17" name="Oval 33"/>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18" name="Oval 34"/>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19" name="Oval 35"/>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grpSp>
          <p:nvGrpSpPr>
            <p:cNvPr id="451620" name="Group 36"/>
            <p:cNvGrpSpPr>
              <a:grpSpLocks/>
            </p:cNvGrpSpPr>
            <p:nvPr/>
          </p:nvGrpSpPr>
          <p:grpSpPr bwMode="auto">
            <a:xfrm>
              <a:off x="1872" y="2352"/>
              <a:ext cx="144" cy="240"/>
              <a:chOff x="1968" y="2352"/>
              <a:chExt cx="144" cy="240"/>
            </a:xfrm>
          </p:grpSpPr>
          <p:sp>
            <p:nvSpPr>
              <p:cNvPr id="451621" name="Oval 37"/>
              <p:cNvSpPr>
                <a:spLocks noChangeArrowheads="1"/>
              </p:cNvSpPr>
              <p:nvPr/>
            </p:nvSpPr>
            <p:spPr bwMode="gray">
              <a:xfrm>
                <a:off x="1968" y="2352"/>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22" name="Oval 38"/>
              <p:cNvSpPr>
                <a:spLocks noChangeArrowheads="1"/>
              </p:cNvSpPr>
              <p:nvPr/>
            </p:nvSpPr>
            <p:spPr bwMode="gray">
              <a:xfrm>
                <a:off x="2016" y="2400"/>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23" name="Oval 39"/>
              <p:cNvSpPr>
                <a:spLocks noChangeArrowheads="1"/>
              </p:cNvSpPr>
              <p:nvPr/>
            </p:nvSpPr>
            <p:spPr bwMode="gray">
              <a:xfrm>
                <a:off x="2064" y="2448"/>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24" name="Oval 40"/>
              <p:cNvSpPr>
                <a:spLocks noChangeArrowheads="1"/>
              </p:cNvSpPr>
              <p:nvPr/>
            </p:nvSpPr>
            <p:spPr bwMode="gray">
              <a:xfrm>
                <a:off x="2016" y="2496"/>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sp>
            <p:nvSpPr>
              <p:cNvPr id="451625" name="Oval 41"/>
              <p:cNvSpPr>
                <a:spLocks noChangeArrowheads="1"/>
              </p:cNvSpPr>
              <p:nvPr/>
            </p:nvSpPr>
            <p:spPr bwMode="gray">
              <a:xfrm>
                <a:off x="1968" y="2544"/>
                <a:ext cx="48" cy="48"/>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chemeClr val="bg1"/>
                  </a:solidFill>
                </a:endParaRPr>
              </a:p>
            </p:txBody>
          </p:sp>
        </p:grpSp>
      </p:grpSp>
      <p:sp>
        <p:nvSpPr>
          <p:cNvPr id="2" name="标题 1"/>
          <p:cNvSpPr>
            <a:spLocks noGrp="1"/>
          </p:cNvSpPr>
          <p:nvPr>
            <p:ph type="title" idx="4294967295"/>
          </p:nvPr>
        </p:nvSpPr>
        <p:spPr>
          <a:xfrm>
            <a:off x="0" y="1588"/>
            <a:ext cx="7132638" cy="554037"/>
          </a:xfrm>
          <a:prstGeom prst="rect">
            <a:avLst/>
          </a:prstGeom>
        </p:spPr>
        <p:txBody>
          <a:bodyPr/>
          <a:lstStyle/>
          <a:p>
            <a:r>
              <a:rPr lang="zh-CN" altLang="en-US" dirty="0" smtClean="0"/>
              <a:t>任务</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Grp="1" noChangeArrowheads="1"/>
          </p:cNvSpPr>
          <p:nvPr>
            <p:ph idx="4294967295"/>
          </p:nvPr>
        </p:nvSpPr>
        <p:spPr>
          <a:xfrm>
            <a:off x="0" y="914400"/>
            <a:ext cx="8686800" cy="4229100"/>
          </a:xfrm>
          <a:prstGeom prst="rect">
            <a:avLst/>
          </a:prstGeom>
        </p:spPr>
        <p:txBody>
          <a:bodyPr/>
          <a:lstStyle/>
          <a:p>
            <a:pPr>
              <a:lnSpc>
                <a:spcPct val="90000"/>
              </a:lnSpc>
              <a:buFont typeface="Wingdings" panose="05000000000000000000" pitchFamily="2" charset="2"/>
              <a:buNone/>
            </a:pPr>
            <a:r>
              <a:rPr lang="en-GB" altLang="zh-CN" b="1" dirty="0" smtClean="0">
                <a:latin typeface="楷体" panose="02010609060101010101" pitchFamily="49" charset="-122"/>
                <a:ea typeface="楷体" panose="02010609060101010101" pitchFamily="49" charset="-122"/>
              </a:rPr>
              <a:t>2</a:t>
            </a:r>
            <a:r>
              <a:rPr lang="zh-CN" altLang="en-US" b="1" dirty="0" smtClean="0">
                <a:latin typeface="楷体" panose="02010609060101010101" pitchFamily="49" charset="-122"/>
                <a:ea typeface="楷体" panose="02010609060101010101" pitchFamily="49" charset="-122"/>
              </a:rPr>
              <a:t>、</a:t>
            </a:r>
            <a:r>
              <a:rPr lang="zh-CN" altLang="en-GB" b="1" dirty="0" smtClean="0">
                <a:latin typeface="楷体" panose="02010609060101010101" pitchFamily="49" charset="-122"/>
                <a:ea typeface="楷体" panose="02010609060101010101" pitchFamily="49" charset="-122"/>
              </a:rPr>
              <a:t>中标</a:t>
            </a:r>
            <a:r>
              <a:rPr lang="zh-CN" altLang="en-GB" b="1" dirty="0">
                <a:latin typeface="楷体" panose="02010609060101010101" pitchFamily="49" charset="-122"/>
                <a:ea typeface="楷体" panose="02010609060101010101" pitchFamily="49" charset="-122"/>
              </a:rPr>
              <a:t>候选人</a:t>
            </a:r>
          </a:p>
          <a:p>
            <a:pPr>
              <a:lnSpc>
                <a:spcPct val="90000"/>
              </a:lnSpc>
              <a:buFont typeface="Wingdings" panose="05000000000000000000" pitchFamily="2" charset="2"/>
              <a:buNone/>
            </a:pPr>
            <a:r>
              <a:rPr lang="zh-CN" altLang="en-US" b="1" dirty="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评标</a:t>
            </a:r>
            <a:r>
              <a:rPr lang="zh-CN" altLang="en-US" dirty="0">
                <a:latin typeface="楷体" panose="02010609060101010101" pitchFamily="49" charset="-122"/>
                <a:ea typeface="楷体" panose="02010609060101010101" pitchFamily="49" charset="-122"/>
              </a:rPr>
              <a:t>委员会推荐的中标候选人应当限定在</a:t>
            </a:r>
            <a:r>
              <a:rPr lang="en-US" altLang="zh-CN" dirty="0">
                <a:latin typeface="楷体" panose="02010609060101010101" pitchFamily="49" charset="-122"/>
                <a:ea typeface="楷体" panose="02010609060101010101" pitchFamily="49" charset="-122"/>
              </a:rPr>
              <a:t>1 -3</a:t>
            </a:r>
            <a:r>
              <a:rPr lang="zh-CN" altLang="en-US" dirty="0">
                <a:latin typeface="楷体" panose="02010609060101010101" pitchFamily="49" charset="-122"/>
                <a:ea typeface="楷体" panose="02010609060101010101" pitchFamily="49" charset="-122"/>
              </a:rPr>
              <a:t>名，并标明排列顺序 。</a:t>
            </a:r>
          </a:p>
          <a:p>
            <a:pPr>
              <a:lnSpc>
                <a:spcPct val="90000"/>
              </a:lnSpc>
              <a:buFont typeface="Wingdings" panose="05000000000000000000" pitchFamily="2" charset="2"/>
              <a:buNone/>
            </a:pPr>
            <a:r>
              <a:rPr lang="zh-CN" altLang="en-GB" dirty="0">
                <a:latin typeface="楷体" panose="02010609060101010101" pitchFamily="49" charset="-122"/>
                <a:ea typeface="楷体" panose="02010609060101010101" pitchFamily="49" charset="-122"/>
              </a:rPr>
              <a:t>    </a:t>
            </a:r>
            <a:r>
              <a:rPr lang="zh-CN" altLang="en-GB" dirty="0" smtClean="0">
                <a:latin typeface="楷体" panose="02010609060101010101" pitchFamily="49" charset="-122"/>
                <a:ea typeface="楷体" panose="02010609060101010101" pitchFamily="49" charset="-122"/>
              </a:rPr>
              <a:t>中标</a:t>
            </a:r>
            <a:r>
              <a:rPr lang="zh-CN" altLang="en-GB" dirty="0">
                <a:latin typeface="楷体" panose="02010609060101010101" pitchFamily="49" charset="-122"/>
                <a:ea typeface="楷体" panose="02010609060101010101" pitchFamily="49" charset="-122"/>
              </a:rPr>
              <a:t>候选人应当公示，公示时应当注意：</a:t>
            </a:r>
            <a:endParaRPr lang="zh-CN" altLang="en-US" dirty="0">
              <a:latin typeface="楷体" panose="02010609060101010101" pitchFamily="49" charset="-122"/>
              <a:ea typeface="楷体" panose="02010609060101010101" pitchFamily="49" charset="-122"/>
            </a:endParaRP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a:t>
            </a:r>
            <a:r>
              <a:rPr lang="en-US" altLang="zh-CN" dirty="0">
                <a:latin typeface="楷体" panose="02010609060101010101" pitchFamily="49" charset="-122"/>
                <a:ea typeface="楷体" panose="02010609060101010101" pitchFamily="49" charset="-122"/>
              </a:rPr>
              <a:t>1</a:t>
            </a:r>
            <a:r>
              <a:rPr lang="zh-CN" altLang="en-US" dirty="0">
                <a:latin typeface="楷体" panose="02010609060101010101" pitchFamily="49" charset="-122"/>
                <a:ea typeface="楷体" panose="02010609060101010101" pitchFamily="49" charset="-122"/>
              </a:rPr>
              <a:t>）招标人依法确定中标候选人后，应当根据招标文件明确的媒体和发布时间进行公布，接受社会监督。</a:t>
            </a:r>
          </a:p>
          <a:p>
            <a:pPr>
              <a:lnSpc>
                <a:spcPct val="90000"/>
              </a:lnSpc>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zh-CN" altLang="en-US" dirty="0" smtClean="0">
                <a:latin typeface="楷体" panose="02010609060101010101" pitchFamily="49" charset="-122"/>
                <a:ea typeface="楷体" panose="02010609060101010101" pitchFamily="49" charset="-122"/>
              </a:rPr>
              <a:t>（</a:t>
            </a:r>
            <a:r>
              <a:rPr lang="en-US" altLang="zh-CN" dirty="0">
                <a:latin typeface="楷体" panose="02010609060101010101" pitchFamily="49" charset="-122"/>
                <a:ea typeface="楷体" panose="02010609060101010101" pitchFamily="49" charset="-122"/>
              </a:rPr>
              <a:t>2</a:t>
            </a:r>
            <a:r>
              <a:rPr lang="zh-CN" altLang="en-US" dirty="0">
                <a:latin typeface="楷体" panose="02010609060101010101" pitchFamily="49" charset="-122"/>
                <a:ea typeface="楷体" panose="02010609060101010101" pitchFamily="49" charset="-122"/>
              </a:rPr>
              <a:t>）中标候选人公示时间应当按有关规定执行。中标候选人公示期间内，投标人和其他利害相关人如对中标结果有异议，可以按照法律法规规定的程序提出异议、质疑或投诉。</a:t>
            </a:r>
          </a:p>
        </p:txBody>
      </p:sp>
    </p:spTree>
    <p:extLst>
      <p:ext uri="{BB962C8B-B14F-4D97-AF65-F5344CB8AC3E}">
        <p14:creationId xmlns:p14="http://schemas.microsoft.com/office/powerpoint/2010/main" val="29280334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Rectangle 3"/>
          <p:cNvSpPr>
            <a:spLocks noGrp="1" noChangeArrowheads="1"/>
          </p:cNvSpPr>
          <p:nvPr>
            <p:ph idx="4294967295"/>
          </p:nvPr>
        </p:nvSpPr>
        <p:spPr>
          <a:xfrm>
            <a:off x="0" y="914400"/>
            <a:ext cx="8686800" cy="4229100"/>
          </a:xfrm>
          <a:prstGeom prst="rect">
            <a:avLst/>
          </a:prstGeom>
        </p:spPr>
        <p:txBody>
          <a:bodyPr/>
          <a:lstStyle/>
          <a:p>
            <a:pPr>
              <a:lnSpc>
                <a:spcPct val="90000"/>
              </a:lnSpc>
              <a:buFont typeface="Wingdings" panose="05000000000000000000" pitchFamily="2" charset="2"/>
              <a:buNone/>
            </a:pPr>
            <a:r>
              <a:rPr lang="en-US" altLang="zh-CN" sz="2100" b="1" dirty="0" smtClean="0">
                <a:latin typeface="楷体" panose="02010609060101010101" pitchFamily="49" charset="-122"/>
                <a:ea typeface="楷体" panose="02010609060101010101" pitchFamily="49" charset="-122"/>
              </a:rPr>
              <a:t>1</a:t>
            </a:r>
            <a:r>
              <a:rPr lang="zh-CN" altLang="en-US" sz="2100" b="1" dirty="0">
                <a:latin typeface="楷体" panose="02010609060101010101" pitchFamily="49" charset="-122"/>
                <a:ea typeface="楷体" panose="02010609060101010101" pitchFamily="49" charset="-122"/>
              </a:rPr>
              <a:t>、确定中标人的原则</a:t>
            </a:r>
            <a:r>
              <a:rPr lang="zh-CN" altLang="en-US" sz="2100" dirty="0">
                <a:latin typeface="楷体" panose="02010609060101010101" pitchFamily="49" charset="-122"/>
                <a:ea typeface="楷体" panose="02010609060101010101" pitchFamily="49" charset="-122"/>
              </a:rPr>
              <a:t> </a:t>
            </a:r>
          </a:p>
          <a:p>
            <a:pPr>
              <a:lnSpc>
                <a:spcPct val="90000"/>
              </a:lnSpc>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(1) </a:t>
            </a:r>
            <a:r>
              <a:rPr lang="zh-CN" altLang="en-US" sz="2100" dirty="0">
                <a:latin typeface="楷体" panose="02010609060101010101" pitchFamily="49" charset="-122"/>
                <a:ea typeface="楷体" panose="02010609060101010101" pitchFamily="49" charset="-122"/>
              </a:rPr>
              <a:t>采用综合评估法的，应能够最大限度满足招标文件中规定的各项综合评价标准</a:t>
            </a:r>
            <a:r>
              <a:rPr lang="en-US" altLang="zh-CN" sz="2100" dirty="0">
                <a:latin typeface="楷体" panose="02010609060101010101" pitchFamily="49" charset="-122"/>
                <a:ea typeface="楷体" panose="02010609060101010101" pitchFamily="49" charset="-122"/>
              </a:rPr>
              <a:t>;</a:t>
            </a:r>
          </a:p>
          <a:p>
            <a:pPr>
              <a:lnSpc>
                <a:spcPct val="90000"/>
              </a:lnSpc>
              <a:buFont typeface="Wingdings" panose="05000000000000000000" pitchFamily="2" charset="2"/>
              <a:buNone/>
            </a:pPr>
            <a:r>
              <a:rPr lang="en-US" altLang="zh-CN" sz="2100" dirty="0">
                <a:latin typeface="楷体" panose="02010609060101010101" pitchFamily="49" charset="-122"/>
                <a:ea typeface="楷体" panose="02010609060101010101" pitchFamily="49" charset="-122"/>
              </a:rPr>
              <a:t>      (2) </a:t>
            </a:r>
            <a:r>
              <a:rPr lang="zh-CN" altLang="en-US" sz="2100" dirty="0">
                <a:latin typeface="楷体" panose="02010609060101010101" pitchFamily="49" charset="-122"/>
                <a:ea typeface="楷体" panose="02010609060101010101" pitchFamily="49" charset="-122"/>
              </a:rPr>
              <a:t>采用经评审的最低投标价法的，应能够满足招标文件的实质性要求，并且经评审的投标价格最低。但中标人的投标价格应不低于其成本价。</a:t>
            </a:r>
          </a:p>
          <a:p>
            <a:pPr>
              <a:lnSpc>
                <a:spcPct val="90000"/>
              </a:lnSpc>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此外，使用国有资金投资或者国家融资的项目以及其他依法必须招标的施工项目，招标人应当确定排名第一的中标候选人为中标人。</a:t>
            </a:r>
          </a:p>
          <a:p>
            <a:pPr>
              <a:lnSpc>
                <a:spcPct val="90000"/>
              </a:lnSpc>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招标人可以授权评标委员会直接确定中标人。   </a:t>
            </a:r>
          </a:p>
        </p:txBody>
      </p:sp>
    </p:spTree>
    <p:extLst>
      <p:ext uri="{BB962C8B-B14F-4D97-AF65-F5344CB8AC3E}">
        <p14:creationId xmlns:p14="http://schemas.microsoft.com/office/powerpoint/2010/main" val="21013489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5" name="Rectangle 3"/>
          <p:cNvSpPr>
            <a:spLocks noGrp="1" noChangeArrowheads="1"/>
          </p:cNvSpPr>
          <p:nvPr>
            <p:ph idx="4294967295"/>
          </p:nvPr>
        </p:nvSpPr>
        <p:spPr>
          <a:xfrm>
            <a:off x="457200" y="723900"/>
            <a:ext cx="8686800" cy="4229100"/>
          </a:xfrm>
          <a:prstGeom prst="rect">
            <a:avLst/>
          </a:prstGeom>
        </p:spPr>
        <p:txBody>
          <a:bodyPr/>
          <a:lstStyle/>
          <a:p>
            <a:pPr>
              <a:buFont typeface="Wingdings" panose="05000000000000000000" pitchFamily="2" charset="2"/>
              <a:buNone/>
            </a:pPr>
            <a:r>
              <a:rPr lang="en-US" altLang="zh-CN" b="1" dirty="0" smtClean="0">
                <a:latin typeface="楷体" panose="02010609060101010101" pitchFamily="49" charset="-122"/>
                <a:ea typeface="楷体" panose="02010609060101010101" pitchFamily="49" charset="-122"/>
              </a:rPr>
              <a:t>2</a:t>
            </a:r>
            <a:r>
              <a:rPr lang="zh-CN" altLang="en-US" b="1" dirty="0" smtClean="0">
                <a:latin typeface="楷体" panose="02010609060101010101" pitchFamily="49" charset="-122"/>
                <a:ea typeface="楷体" panose="02010609060101010101" pitchFamily="49" charset="-122"/>
              </a:rPr>
              <a:t>、确定</a:t>
            </a:r>
            <a:r>
              <a:rPr lang="zh-CN" altLang="en-US" b="1" dirty="0">
                <a:latin typeface="楷体" panose="02010609060101010101" pitchFamily="49" charset="-122"/>
                <a:ea typeface="楷体" panose="02010609060101010101" pitchFamily="49" charset="-122"/>
              </a:rPr>
              <a:t>中标人的步骤</a:t>
            </a:r>
            <a:r>
              <a:rPr lang="zh-CN" altLang="en-US" dirty="0">
                <a:latin typeface="楷体" panose="02010609060101010101" pitchFamily="49" charset="-122"/>
                <a:ea typeface="楷体" panose="02010609060101010101" pitchFamily="49" charset="-122"/>
              </a:rPr>
              <a:t> </a:t>
            </a:r>
          </a:p>
          <a:p>
            <a:pPr>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a:t>
            </a:r>
            <a:r>
              <a:rPr lang="en-US" altLang="zh-CN" dirty="0">
                <a:latin typeface="楷体" panose="02010609060101010101" pitchFamily="49" charset="-122"/>
                <a:ea typeface="楷体" panose="02010609060101010101" pitchFamily="49" charset="-122"/>
              </a:rPr>
              <a:t>1)</a:t>
            </a:r>
            <a:r>
              <a:rPr lang="zh-CN" altLang="en-US" dirty="0">
                <a:latin typeface="楷体" panose="02010609060101010101" pitchFamily="49" charset="-122"/>
                <a:ea typeface="楷体" panose="02010609060101010101" pitchFamily="49" charset="-122"/>
              </a:rPr>
              <a:t>确定中标人一般在评标结果已经公示，没有质疑、投诉或质疑、投诉均已处理完毕时； </a:t>
            </a:r>
          </a:p>
          <a:p>
            <a:pPr>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a:t>
            </a:r>
            <a:r>
              <a:rPr lang="en-US" altLang="zh-CN" dirty="0">
                <a:latin typeface="楷体" panose="02010609060101010101" pitchFamily="49" charset="-122"/>
                <a:ea typeface="楷体" panose="02010609060101010101" pitchFamily="49" charset="-122"/>
              </a:rPr>
              <a:t>2)</a:t>
            </a:r>
            <a:r>
              <a:rPr lang="zh-CN" altLang="en-US" dirty="0">
                <a:latin typeface="楷体" panose="02010609060101010101" pitchFamily="49" charset="-122"/>
                <a:ea typeface="楷体" panose="02010609060101010101" pitchFamily="49" charset="-122"/>
              </a:rPr>
              <a:t>确定中标人前后，招标人不得与投标人就投标价格、投标方案等实质性内容进行谈判； </a:t>
            </a:r>
          </a:p>
          <a:p>
            <a:pPr>
              <a:buFont typeface="Wingdings" panose="05000000000000000000" pitchFamily="2" charset="2"/>
              <a:buNone/>
            </a:pPr>
            <a:r>
              <a:rPr lang="zh-CN" altLang="en-US" dirty="0">
                <a:latin typeface="楷体" panose="02010609060101010101" pitchFamily="49" charset="-122"/>
                <a:ea typeface="楷体" panose="02010609060101010101" pitchFamily="49" charset="-122"/>
              </a:rPr>
              <a:t>     </a:t>
            </a:r>
            <a:r>
              <a:rPr lang="en-US" altLang="zh-CN" dirty="0" smtClean="0">
                <a:latin typeface="楷体" panose="02010609060101010101" pitchFamily="49" charset="-122"/>
                <a:ea typeface="楷体" panose="02010609060101010101" pitchFamily="49" charset="-122"/>
              </a:rPr>
              <a:t>(</a:t>
            </a:r>
            <a:r>
              <a:rPr lang="en-US" altLang="zh-CN" dirty="0">
                <a:latin typeface="楷体" panose="02010609060101010101" pitchFamily="49" charset="-122"/>
                <a:ea typeface="楷体" panose="02010609060101010101" pitchFamily="49" charset="-122"/>
              </a:rPr>
              <a:t>3)</a:t>
            </a:r>
            <a:r>
              <a:rPr lang="zh-CN" altLang="en-US" dirty="0">
                <a:latin typeface="楷体" panose="02010609060101010101" pitchFamily="49" charset="-122"/>
                <a:ea typeface="楷体" panose="02010609060101010101" pitchFamily="49" charset="-122"/>
              </a:rPr>
              <a:t>如果招标人授权评标委员会直接确定中标人的，应在评标报告形成后确定中标人。 </a:t>
            </a:r>
          </a:p>
        </p:txBody>
      </p:sp>
    </p:spTree>
    <p:extLst>
      <p:ext uri="{BB962C8B-B14F-4D97-AF65-F5344CB8AC3E}">
        <p14:creationId xmlns:p14="http://schemas.microsoft.com/office/powerpoint/2010/main" val="34797766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66" name="Rectangle 10"/>
          <p:cNvSpPr>
            <a:spLocks noGrp="1" noRot="1" noChangeArrowheads="1"/>
          </p:cNvSpPr>
          <p:nvPr>
            <p:ph type="title" idx="4294967295"/>
          </p:nvPr>
        </p:nvSpPr>
        <p:spPr bwMode="auto">
          <a:xfrm>
            <a:off x="4103688" y="1588"/>
            <a:ext cx="5040312" cy="538162"/>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algn="l"/>
            <a:r>
              <a:rPr lang="zh-CN" altLang="en-US" sz="2800" b="1" dirty="0">
                <a:latin typeface="宋体" pitchFamily="2" charset="-122"/>
              </a:rPr>
              <a:t>任务三   学习建设工程定标</a:t>
            </a:r>
          </a:p>
        </p:txBody>
      </p:sp>
      <p:sp>
        <p:nvSpPr>
          <p:cNvPr id="2" name="内容占位符 1"/>
          <p:cNvSpPr>
            <a:spLocks noGrp="1"/>
          </p:cNvSpPr>
          <p:nvPr>
            <p:ph idx="4294967295"/>
          </p:nvPr>
        </p:nvSpPr>
        <p:spPr>
          <a:xfrm>
            <a:off x="1071563" y="1065213"/>
            <a:ext cx="8072437" cy="3646487"/>
          </a:xfrm>
          <a:prstGeom prst="rect">
            <a:avLst/>
          </a:prstGeom>
        </p:spPr>
        <p:txBody>
          <a:bodyPr/>
          <a:lstStyle/>
          <a:p>
            <a:r>
              <a:rPr lang="zh-CN" altLang="zh-CN" dirty="0"/>
              <a:t>一、公示中标候选人</a:t>
            </a:r>
          </a:p>
          <a:p>
            <a:r>
              <a:rPr lang="zh-CN" altLang="zh-CN" dirty="0"/>
              <a:t>对中标候选人的公示需明确以下几个方面：</a:t>
            </a:r>
          </a:p>
          <a:p>
            <a:r>
              <a:rPr lang="zh-CN" altLang="zh-CN" dirty="0"/>
              <a:t>（</a:t>
            </a:r>
            <a:r>
              <a:rPr lang="en-US" altLang="zh-CN" dirty="0"/>
              <a:t>1</a:t>
            </a:r>
            <a:r>
              <a:rPr lang="zh-CN" altLang="zh-CN" dirty="0"/>
              <a:t>）公示范围。招标公示范围是依法必须进行招标的项目，其他招标项目是否公示中标候选人由招标人自行确定。公示的对象是全部中标候选人。</a:t>
            </a:r>
          </a:p>
          <a:p>
            <a:r>
              <a:rPr lang="zh-CN" altLang="zh-CN" dirty="0"/>
              <a:t>（</a:t>
            </a:r>
            <a:r>
              <a:rPr lang="en-US" altLang="zh-CN" dirty="0"/>
              <a:t>2</a:t>
            </a:r>
            <a:r>
              <a:rPr lang="zh-CN" altLang="zh-CN" dirty="0"/>
              <a:t>）公示媒体。招标人在确定中标人之前，应当将中标候选人在交易场所和指定媒体上公示。</a:t>
            </a:r>
          </a:p>
          <a:p>
            <a:r>
              <a:rPr lang="zh-CN" altLang="zh-CN" dirty="0"/>
              <a:t>（</a:t>
            </a:r>
            <a:r>
              <a:rPr lang="en-US" altLang="zh-CN" dirty="0"/>
              <a:t>3</a:t>
            </a:r>
            <a:r>
              <a:rPr lang="zh-CN" altLang="zh-CN" dirty="0"/>
              <a:t>）公示时间（公示期）。公示期从公示的第二天开始算起，在公示期满后招标人才可以签发中标通知书。</a:t>
            </a:r>
          </a:p>
          <a:p>
            <a:r>
              <a:rPr lang="zh-CN" altLang="zh-CN" dirty="0"/>
              <a:t>（</a:t>
            </a:r>
            <a:r>
              <a:rPr lang="en-US" altLang="zh-CN" dirty="0"/>
              <a:t>4</a:t>
            </a:r>
            <a:r>
              <a:rPr lang="zh-CN" altLang="zh-CN" dirty="0"/>
              <a:t>）公示内容。公示内容应对中标候选人全部名单及排名进行公示。</a:t>
            </a:r>
          </a:p>
          <a:p>
            <a:r>
              <a:rPr lang="zh-CN" altLang="zh-CN" dirty="0"/>
              <a:t>（</a:t>
            </a:r>
            <a:r>
              <a:rPr lang="en-US" altLang="zh-CN" dirty="0"/>
              <a:t>5</a:t>
            </a:r>
            <a:r>
              <a:rPr lang="zh-CN" altLang="zh-CN" dirty="0"/>
              <a:t>）异议处置。</a:t>
            </a:r>
            <a:endParaRPr lang="zh-CN" altLang="en-US" dirty="0"/>
          </a:p>
        </p:txBody>
      </p:sp>
      <p:sp>
        <p:nvSpPr>
          <p:cNvPr id="352268" name="Rectangle 12"/>
          <p:cNvSpPr>
            <a:spLocks noRot="1" noChangeArrowheads="1"/>
          </p:cNvSpPr>
          <p:nvPr/>
        </p:nvSpPr>
        <p:spPr bwMode="auto">
          <a:xfrm>
            <a:off x="900113" y="1545431"/>
            <a:ext cx="8064500" cy="3024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812800" indent="-812800">
              <a:spcBef>
                <a:spcPct val="20000"/>
              </a:spcBef>
              <a:buChar char="•"/>
              <a:defRPr sz="3200">
                <a:solidFill>
                  <a:schemeClr val="tx1"/>
                </a:solidFill>
                <a:latin typeface="Arial" pitchFamily="34" charset="0"/>
                <a:ea typeface="宋体" pitchFamily="2" charset="-122"/>
              </a:defRPr>
            </a:lvl1pPr>
            <a:lvl2pPr marL="1168400" indent="-711200">
              <a:spcBef>
                <a:spcPct val="20000"/>
              </a:spcBef>
              <a:buChar char="–"/>
              <a:defRPr sz="2800">
                <a:solidFill>
                  <a:schemeClr val="tx1"/>
                </a:solidFill>
                <a:latin typeface="Arial" pitchFamily="34" charset="0"/>
                <a:ea typeface="宋体" pitchFamily="2" charset="-122"/>
              </a:defRPr>
            </a:lvl2pPr>
            <a:lvl3pPr marL="1524000" indent="-609600">
              <a:spcBef>
                <a:spcPct val="20000"/>
              </a:spcBef>
              <a:buChar char="•"/>
              <a:defRPr sz="2400">
                <a:solidFill>
                  <a:schemeClr val="tx1"/>
                </a:solidFill>
                <a:latin typeface="Arial" pitchFamily="34" charset="0"/>
                <a:ea typeface="宋体" pitchFamily="2" charset="-122"/>
              </a:defRPr>
            </a:lvl3pPr>
            <a:lvl4pPr marL="1879600" indent="-508000">
              <a:spcBef>
                <a:spcPct val="20000"/>
              </a:spcBef>
              <a:buChar char="–"/>
              <a:defRPr sz="2000">
                <a:solidFill>
                  <a:schemeClr val="tx1"/>
                </a:solidFill>
                <a:latin typeface="Arial" pitchFamily="34" charset="0"/>
                <a:ea typeface="宋体" pitchFamily="2" charset="-122"/>
              </a:defRPr>
            </a:lvl4pPr>
            <a:lvl5pPr marL="2336800" indent="-508000">
              <a:spcBef>
                <a:spcPct val="20000"/>
              </a:spcBef>
              <a:buChar char="»"/>
              <a:defRPr sz="2000">
                <a:solidFill>
                  <a:schemeClr val="tx1"/>
                </a:solidFill>
                <a:latin typeface="Arial" pitchFamily="34" charset="0"/>
                <a:ea typeface="宋体" pitchFamily="2" charset="-122"/>
              </a:defRPr>
            </a:lvl5pPr>
            <a:lvl6pPr marL="2794000" indent="-508000" fontAlgn="base">
              <a:spcBef>
                <a:spcPct val="20000"/>
              </a:spcBef>
              <a:spcAft>
                <a:spcPct val="0"/>
              </a:spcAft>
              <a:buChar char="»"/>
              <a:defRPr sz="2000">
                <a:solidFill>
                  <a:schemeClr val="tx1"/>
                </a:solidFill>
                <a:latin typeface="Arial" pitchFamily="34" charset="0"/>
                <a:ea typeface="宋体" pitchFamily="2" charset="-122"/>
              </a:defRPr>
            </a:lvl6pPr>
            <a:lvl7pPr marL="3251200" indent="-508000" fontAlgn="base">
              <a:spcBef>
                <a:spcPct val="20000"/>
              </a:spcBef>
              <a:spcAft>
                <a:spcPct val="0"/>
              </a:spcAft>
              <a:buChar char="»"/>
              <a:defRPr sz="2000">
                <a:solidFill>
                  <a:schemeClr val="tx1"/>
                </a:solidFill>
                <a:latin typeface="Arial" pitchFamily="34" charset="0"/>
                <a:ea typeface="宋体" pitchFamily="2" charset="-122"/>
              </a:defRPr>
            </a:lvl7pPr>
            <a:lvl8pPr marL="3708400" indent="-508000" fontAlgn="base">
              <a:spcBef>
                <a:spcPct val="20000"/>
              </a:spcBef>
              <a:spcAft>
                <a:spcPct val="0"/>
              </a:spcAft>
              <a:buChar char="»"/>
              <a:defRPr sz="2000">
                <a:solidFill>
                  <a:schemeClr val="tx1"/>
                </a:solidFill>
                <a:latin typeface="Arial" pitchFamily="34" charset="0"/>
                <a:ea typeface="宋体" pitchFamily="2" charset="-122"/>
              </a:defRPr>
            </a:lvl8pPr>
            <a:lvl9pPr marL="4165600" indent="-508000" fontAlgn="base">
              <a:spcBef>
                <a:spcPct val="20000"/>
              </a:spcBef>
              <a:spcAft>
                <a:spcPct val="0"/>
              </a:spcAft>
              <a:buChar char="»"/>
              <a:defRPr sz="2000">
                <a:solidFill>
                  <a:schemeClr val="tx1"/>
                </a:solidFill>
                <a:latin typeface="Arial" pitchFamily="34" charset="0"/>
                <a:ea typeface="宋体" pitchFamily="2" charset="-122"/>
              </a:defRPr>
            </a:lvl9pPr>
          </a:lstStyle>
          <a:p>
            <a:pPr>
              <a:lnSpc>
                <a:spcPct val="115000"/>
              </a:lnSpc>
              <a:buFontTx/>
              <a:buNone/>
            </a:pPr>
            <a:endParaRPr lang="zh-CN" altLang="en-US" sz="2400" b="1" dirty="0">
              <a:latin typeface="宋体"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3"/>
          <p:cNvSpPr>
            <a:spLocks noGrp="1" noChangeArrowheads="1"/>
          </p:cNvSpPr>
          <p:nvPr>
            <p:ph idx="4294967295"/>
          </p:nvPr>
        </p:nvSpPr>
        <p:spPr>
          <a:xfrm>
            <a:off x="0" y="914400"/>
            <a:ext cx="8686800" cy="4229100"/>
          </a:xfrm>
          <a:prstGeom prst="rect">
            <a:avLst/>
          </a:prstGeom>
        </p:spPr>
        <p:txBody>
          <a:bodyPr/>
          <a:lstStyle/>
          <a:p>
            <a:pPr>
              <a:buFont typeface="Wingdings" panose="05000000000000000000" pitchFamily="2" charset="2"/>
              <a:buNone/>
            </a:pPr>
            <a:r>
              <a:rPr lang="zh-CN" altLang="en-US" sz="2100" b="1" dirty="0" smtClean="0">
                <a:latin typeface="楷体" panose="02010609060101010101" pitchFamily="49" charset="-122"/>
                <a:ea typeface="楷体" panose="02010609060101010101" pitchFamily="49" charset="-122"/>
              </a:rPr>
              <a:t>招标</a:t>
            </a:r>
            <a:r>
              <a:rPr lang="zh-CN" altLang="en-US" sz="2100" b="1" dirty="0">
                <a:latin typeface="楷体" panose="02010609060101010101" pitchFamily="49" charset="-122"/>
                <a:ea typeface="楷体" panose="02010609060101010101" pitchFamily="49" charset="-122"/>
              </a:rPr>
              <a:t>备案和中标通知书</a:t>
            </a:r>
            <a:r>
              <a:rPr lang="zh-CN" altLang="en-US" sz="2100" dirty="0">
                <a:latin typeface="楷体" panose="02010609060101010101" pitchFamily="49" charset="-122"/>
                <a:ea typeface="楷体" panose="02010609060101010101" pitchFamily="49" charset="-122"/>
              </a:rPr>
              <a:t> </a:t>
            </a:r>
            <a:endParaRPr lang="zh-CN" altLang="en-US" sz="2100" b="1" dirty="0">
              <a:latin typeface="楷体" panose="02010609060101010101" pitchFamily="49" charset="-122"/>
              <a:ea typeface="楷体" panose="02010609060101010101" pitchFamily="49" charset="-122"/>
            </a:endParaRPr>
          </a:p>
          <a:p>
            <a:pPr>
              <a:buFont typeface="Wingdings" panose="05000000000000000000" pitchFamily="2" charset="2"/>
              <a:buNone/>
            </a:pPr>
            <a:r>
              <a:rPr lang="en-US" altLang="zh-CN" sz="2100" b="1" dirty="0">
                <a:latin typeface="楷体" panose="02010609060101010101" pitchFamily="49" charset="-122"/>
                <a:ea typeface="楷体" panose="02010609060101010101" pitchFamily="49" charset="-122"/>
              </a:rPr>
              <a:t>1</a:t>
            </a:r>
            <a:r>
              <a:rPr lang="zh-CN" altLang="en-US" sz="2100" b="1" dirty="0">
                <a:latin typeface="楷体" panose="02010609060101010101" pitchFamily="49" charset="-122"/>
                <a:ea typeface="楷体" panose="02010609060101010101" pitchFamily="49" charset="-122"/>
              </a:rPr>
              <a:t>、招标备案</a:t>
            </a:r>
            <a:r>
              <a:rPr lang="zh-CN" altLang="en-US" sz="2100" dirty="0">
                <a:latin typeface="楷体" panose="02010609060101010101" pitchFamily="49" charset="-122"/>
                <a:ea typeface="楷体" panose="02010609060101010101" pitchFamily="49" charset="-122"/>
              </a:rPr>
              <a:t> </a:t>
            </a:r>
          </a:p>
          <a:p>
            <a:pPr>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依法必须进行施工招标的工程，招标人应当自确定中标人之日起</a:t>
            </a:r>
            <a:r>
              <a:rPr lang="en-US" altLang="zh-CN" sz="2100" dirty="0">
                <a:latin typeface="楷体" panose="02010609060101010101" pitchFamily="49" charset="-122"/>
                <a:ea typeface="楷体" panose="02010609060101010101" pitchFamily="49" charset="-122"/>
              </a:rPr>
              <a:t>15</a:t>
            </a:r>
            <a:r>
              <a:rPr lang="zh-CN" altLang="en-US" sz="2100" dirty="0">
                <a:latin typeface="楷体" panose="02010609060101010101" pitchFamily="49" charset="-122"/>
                <a:ea typeface="楷体" panose="02010609060101010101" pitchFamily="49" charset="-122"/>
              </a:rPr>
              <a:t>日内，向工程所在地的县级以上地方人民政府建设行政主管部门或者工程招标投标监督管理机构提交施工招标投标情况的书面报告。</a:t>
            </a:r>
          </a:p>
          <a:p>
            <a:pPr>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县级以上地方人民政府建设行政主管部门或者工程招标投标监督机构自收到书面报告之日</a:t>
            </a:r>
            <a:r>
              <a:rPr lang="en-US" altLang="zh-CN" sz="2100" dirty="0">
                <a:latin typeface="楷体" panose="02010609060101010101" pitchFamily="49" charset="-122"/>
                <a:ea typeface="楷体" panose="02010609060101010101" pitchFamily="49" charset="-122"/>
              </a:rPr>
              <a:t>5</a:t>
            </a:r>
            <a:r>
              <a:rPr lang="zh-CN" altLang="en-US" sz="2100" dirty="0">
                <a:latin typeface="楷体" panose="02010609060101010101" pitchFamily="49" charset="-122"/>
                <a:ea typeface="楷体" panose="02010609060101010101" pitchFamily="49" charset="-122"/>
              </a:rPr>
              <a:t>个工作日未提出异议，招标人可以向中标人发出中标通知书，并将中标结果通知所有未中标的投标人。  </a:t>
            </a:r>
          </a:p>
        </p:txBody>
      </p:sp>
    </p:spTree>
    <p:extLst>
      <p:ext uri="{BB962C8B-B14F-4D97-AF65-F5344CB8AC3E}">
        <p14:creationId xmlns:p14="http://schemas.microsoft.com/office/powerpoint/2010/main" val="40797463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3" name="Rectangle 3"/>
          <p:cNvSpPr>
            <a:spLocks noGrp="1" noChangeArrowheads="1"/>
          </p:cNvSpPr>
          <p:nvPr>
            <p:ph idx="4294967295"/>
          </p:nvPr>
        </p:nvSpPr>
        <p:spPr>
          <a:xfrm>
            <a:off x="0" y="914400"/>
            <a:ext cx="8686800" cy="4229100"/>
          </a:xfrm>
          <a:prstGeom prst="rect">
            <a:avLst/>
          </a:prstGeom>
        </p:spPr>
        <p:txBody>
          <a:bodyPr/>
          <a:lstStyle/>
          <a:p>
            <a:pPr>
              <a:lnSpc>
                <a:spcPct val="90000"/>
              </a:lnSpc>
              <a:buFont typeface="Wingdings" panose="05000000000000000000" pitchFamily="2" charset="2"/>
              <a:buNone/>
            </a:pPr>
            <a:r>
              <a:rPr lang="en-US" altLang="zh-CN" sz="2100" b="1" dirty="0">
                <a:latin typeface="楷体" panose="02010609060101010101" pitchFamily="49" charset="-122"/>
                <a:ea typeface="楷体" panose="02010609060101010101" pitchFamily="49" charset="-122"/>
              </a:rPr>
              <a:t>2</a:t>
            </a:r>
            <a:r>
              <a:rPr lang="zh-CN" altLang="en-US" sz="2100" b="1" dirty="0">
                <a:latin typeface="楷体" panose="02010609060101010101" pitchFamily="49" charset="-122"/>
                <a:ea typeface="楷体" panose="02010609060101010101" pitchFamily="49" charset="-122"/>
              </a:rPr>
              <a:t>、中标通知书</a:t>
            </a:r>
            <a:r>
              <a:rPr lang="zh-CN" altLang="en-US" sz="2100" dirty="0">
                <a:latin typeface="楷体" panose="02010609060101010101" pitchFamily="49" charset="-122"/>
                <a:ea typeface="楷体" panose="02010609060101010101" pitchFamily="49" charset="-122"/>
              </a:rPr>
              <a:t> </a:t>
            </a:r>
          </a:p>
          <a:p>
            <a:pPr>
              <a:lnSpc>
                <a:spcPct val="90000"/>
              </a:lnSpc>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中标通知书是指招标人在确定中标人后向中标人发出的书面文件。</a:t>
            </a:r>
          </a:p>
          <a:p>
            <a:pPr>
              <a:lnSpc>
                <a:spcPct val="90000"/>
              </a:lnSpc>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(1)</a:t>
            </a:r>
            <a:r>
              <a:rPr lang="zh-CN" altLang="zh-CN" sz="2100" dirty="0">
                <a:latin typeface="楷体" panose="02010609060101010101" pitchFamily="49" charset="-122"/>
                <a:ea typeface="楷体" panose="02010609060101010101" pitchFamily="49" charset="-122"/>
              </a:rPr>
              <a:t>中标人确定后，招标人应当向中标人发出中标通知书，并同时将中标结果通知所有未中标的投标人。</a:t>
            </a:r>
            <a:endParaRPr lang="zh-CN" altLang="en-US" sz="2100" dirty="0">
              <a:latin typeface="楷体" panose="02010609060101010101" pitchFamily="49" charset="-122"/>
              <a:ea typeface="楷体" panose="02010609060101010101" pitchFamily="49" charset="-122"/>
            </a:endParaRPr>
          </a:p>
          <a:p>
            <a:pPr>
              <a:lnSpc>
                <a:spcPct val="90000"/>
              </a:lnSpc>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(2)</a:t>
            </a:r>
            <a:r>
              <a:rPr lang="zh-CN" altLang="en-US" sz="2100" dirty="0">
                <a:latin typeface="楷体" panose="02010609060101010101" pitchFamily="49" charset="-122"/>
                <a:ea typeface="楷体" panose="02010609060101010101" pitchFamily="49" charset="-122"/>
              </a:rPr>
              <a:t>中标通知书的发出时间不得超过投标有效期的时效范围。</a:t>
            </a:r>
          </a:p>
          <a:p>
            <a:pPr>
              <a:lnSpc>
                <a:spcPct val="90000"/>
              </a:lnSpc>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(3)</a:t>
            </a:r>
            <a:r>
              <a:rPr lang="zh-CN" altLang="en-US" sz="2100" dirty="0">
                <a:latin typeface="楷体" panose="02010609060101010101" pitchFamily="49" charset="-122"/>
                <a:ea typeface="楷体" panose="02010609060101010101" pitchFamily="49" charset="-122"/>
              </a:rPr>
              <a:t>中标通知书需要载明签订合同的时间和地点。需要对合同细节进行谈判的，中标通知书上需要载明合同谈判的有关安排。</a:t>
            </a:r>
          </a:p>
          <a:p>
            <a:pPr>
              <a:lnSpc>
                <a:spcPct val="90000"/>
              </a:lnSpc>
              <a:buFont typeface="Wingdings" panose="05000000000000000000" pitchFamily="2" charset="2"/>
              <a:buNone/>
            </a:pPr>
            <a:r>
              <a:rPr lang="zh-CN" altLang="en-US" sz="2100" dirty="0">
                <a:latin typeface="楷体" panose="02010609060101010101" pitchFamily="49" charset="-122"/>
                <a:ea typeface="楷体" panose="02010609060101010101" pitchFamily="49" charset="-122"/>
              </a:rPr>
              <a:t>     </a:t>
            </a:r>
            <a:r>
              <a:rPr lang="en-US" altLang="zh-CN" sz="2100" dirty="0">
                <a:latin typeface="楷体" panose="02010609060101010101" pitchFamily="49" charset="-122"/>
                <a:ea typeface="楷体" panose="02010609060101010101" pitchFamily="49" charset="-122"/>
              </a:rPr>
              <a:t>(4)</a:t>
            </a:r>
            <a:r>
              <a:rPr lang="zh-CN" altLang="en-US" sz="2100" dirty="0">
                <a:latin typeface="楷体" panose="02010609060101010101" pitchFamily="49" charset="-122"/>
                <a:ea typeface="楷体" panose="02010609060101010101" pitchFamily="49" charset="-122"/>
              </a:rPr>
              <a:t>中标通知书可以载明提交履约担保等投标人需注意或完善的事项。 </a:t>
            </a:r>
          </a:p>
        </p:txBody>
      </p:sp>
    </p:spTree>
    <p:extLst>
      <p:ext uri="{BB962C8B-B14F-4D97-AF65-F5344CB8AC3E}">
        <p14:creationId xmlns:p14="http://schemas.microsoft.com/office/powerpoint/2010/main" val="71739701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071563" y="1065213"/>
            <a:ext cx="8072437" cy="3646487"/>
          </a:xfrm>
          <a:prstGeom prst="rect">
            <a:avLst/>
          </a:prstGeom>
        </p:spPr>
        <p:txBody>
          <a:bodyPr>
            <a:normAutofit fontScale="55000" lnSpcReduction="20000"/>
          </a:bodyPr>
          <a:lstStyle/>
          <a:p>
            <a:r>
              <a:rPr lang="zh-CN" altLang="en-US" sz="2600" dirty="0" smtClean="0"/>
              <a:t>二、</a:t>
            </a:r>
            <a:r>
              <a:rPr lang="zh-CN" altLang="zh-CN" sz="2600" dirty="0" smtClean="0"/>
              <a:t>发出中标通知书</a:t>
            </a:r>
            <a:endParaRPr lang="en-US" altLang="zh-CN" sz="2600" dirty="0" smtClean="0"/>
          </a:p>
          <a:p>
            <a:endParaRPr lang="zh-CN" altLang="zh-CN" sz="2600" dirty="0"/>
          </a:p>
          <a:p>
            <a:pPr marL="0" indent="0" algn="ctr">
              <a:buNone/>
            </a:pPr>
            <a:r>
              <a:rPr lang="zh-CN" altLang="zh-CN" dirty="0"/>
              <a:t>中标通知书</a:t>
            </a:r>
          </a:p>
          <a:p>
            <a:pPr marL="0" indent="0">
              <a:buNone/>
            </a:pPr>
            <a:r>
              <a:rPr lang="en-US" altLang="zh-CN" u="sng" dirty="0"/>
              <a:t>               </a:t>
            </a:r>
            <a:r>
              <a:rPr lang="zh-CN" altLang="zh-CN" dirty="0"/>
              <a:t>（中标人名称）：</a:t>
            </a:r>
          </a:p>
          <a:p>
            <a:pPr marL="0" indent="0">
              <a:buNone/>
            </a:pPr>
            <a:r>
              <a:rPr lang="en-US" altLang="zh-CN" dirty="0"/>
              <a:t> </a:t>
            </a:r>
            <a:endParaRPr lang="zh-CN" altLang="zh-CN" dirty="0"/>
          </a:p>
          <a:p>
            <a:pPr marL="0" indent="0">
              <a:buNone/>
            </a:pPr>
            <a:r>
              <a:rPr lang="zh-CN" altLang="zh-CN" dirty="0"/>
              <a:t>你方于</a:t>
            </a:r>
            <a:r>
              <a:rPr lang="en-US" altLang="zh-CN" u="sng" dirty="0"/>
              <a:t>             </a:t>
            </a:r>
            <a:r>
              <a:rPr lang="zh-CN" altLang="zh-CN" dirty="0"/>
              <a:t>（投标日期）所递交的</a:t>
            </a:r>
            <a:r>
              <a:rPr lang="en-US" altLang="zh-CN" u="sng" dirty="0"/>
              <a:t>          </a:t>
            </a:r>
            <a:r>
              <a:rPr lang="zh-CN" altLang="zh-CN" dirty="0"/>
              <a:t>（项目名称）</a:t>
            </a:r>
            <a:r>
              <a:rPr lang="en-US" altLang="zh-CN" u="sng" dirty="0"/>
              <a:t>       </a:t>
            </a:r>
            <a:r>
              <a:rPr lang="zh-CN" altLang="zh-CN" dirty="0"/>
              <a:t>标段施工投标文件已被我方接受，被确定为中标人。</a:t>
            </a:r>
          </a:p>
          <a:p>
            <a:pPr marL="0" indent="0">
              <a:buNone/>
            </a:pPr>
            <a:r>
              <a:rPr lang="zh-CN" altLang="zh-CN" dirty="0"/>
              <a:t>中标价：</a:t>
            </a:r>
            <a:r>
              <a:rPr lang="en-US" altLang="zh-CN" u="sng" dirty="0"/>
              <a:t>                     </a:t>
            </a:r>
            <a:r>
              <a:rPr lang="zh-CN" altLang="zh-CN" dirty="0"/>
              <a:t>元。</a:t>
            </a:r>
          </a:p>
          <a:p>
            <a:pPr marL="0" indent="0">
              <a:buNone/>
            </a:pPr>
            <a:r>
              <a:rPr lang="zh-CN" altLang="zh-CN" dirty="0"/>
              <a:t>工</a:t>
            </a:r>
            <a:r>
              <a:rPr lang="en-US" altLang="zh-CN" dirty="0"/>
              <a:t>    </a:t>
            </a:r>
            <a:r>
              <a:rPr lang="zh-CN" altLang="zh-CN" dirty="0"/>
              <a:t>期：</a:t>
            </a:r>
            <a:r>
              <a:rPr lang="en-US" altLang="zh-CN" u="sng" dirty="0"/>
              <a:t>                     </a:t>
            </a:r>
            <a:r>
              <a:rPr lang="zh-CN" altLang="zh-CN" dirty="0"/>
              <a:t>日历天。</a:t>
            </a:r>
          </a:p>
          <a:p>
            <a:pPr marL="0" indent="0">
              <a:buNone/>
            </a:pPr>
            <a:r>
              <a:rPr lang="zh-CN" altLang="zh-CN" dirty="0"/>
              <a:t>工程质量：符合</a:t>
            </a:r>
            <a:r>
              <a:rPr lang="en-US" altLang="zh-CN" u="sng" dirty="0"/>
              <a:t>                         </a:t>
            </a:r>
            <a:r>
              <a:rPr lang="zh-CN" altLang="zh-CN" dirty="0"/>
              <a:t>标准。</a:t>
            </a:r>
          </a:p>
          <a:p>
            <a:pPr marL="0" indent="0">
              <a:buNone/>
            </a:pPr>
            <a:r>
              <a:rPr lang="zh-CN" altLang="zh-CN" dirty="0"/>
              <a:t>项目经理：</a:t>
            </a:r>
            <a:r>
              <a:rPr lang="en-US" altLang="zh-CN" u="sng" dirty="0"/>
              <a:t>               </a:t>
            </a:r>
            <a:r>
              <a:rPr lang="zh-CN" altLang="zh-CN" dirty="0"/>
              <a:t>（姓名）。</a:t>
            </a:r>
          </a:p>
          <a:p>
            <a:pPr marL="0" indent="0">
              <a:buNone/>
            </a:pPr>
            <a:r>
              <a:rPr lang="en-US" altLang="zh-CN" dirty="0"/>
              <a:t> </a:t>
            </a:r>
            <a:endParaRPr lang="zh-CN" altLang="zh-CN" dirty="0"/>
          </a:p>
          <a:p>
            <a:pPr marL="0" indent="0">
              <a:buNone/>
            </a:pPr>
            <a:r>
              <a:rPr lang="zh-CN" altLang="zh-CN" dirty="0"/>
              <a:t>请你方在接到本通知书后的</a:t>
            </a:r>
            <a:r>
              <a:rPr lang="en-US" altLang="zh-CN" u="sng" dirty="0"/>
              <a:t>      </a:t>
            </a:r>
            <a:r>
              <a:rPr lang="zh-CN" altLang="zh-CN" dirty="0"/>
              <a:t>日内到</a:t>
            </a:r>
            <a:r>
              <a:rPr lang="en-US" altLang="zh-CN" u="sng" dirty="0"/>
              <a:t>                         </a:t>
            </a:r>
            <a:r>
              <a:rPr lang="zh-CN" altLang="zh-CN" dirty="0"/>
              <a:t>（指定地点）与我方签订施工承包合同，在此之前按招标文件第二章“投标人须知”第</a:t>
            </a:r>
            <a:r>
              <a:rPr lang="en-US" altLang="zh-CN" dirty="0"/>
              <a:t>7.3</a:t>
            </a:r>
            <a:r>
              <a:rPr lang="zh-CN" altLang="zh-CN" dirty="0"/>
              <a:t>款规定向我方提交履约担保。</a:t>
            </a:r>
          </a:p>
          <a:p>
            <a:pPr marL="0" indent="0">
              <a:buNone/>
            </a:pPr>
            <a:r>
              <a:rPr lang="zh-CN" altLang="zh-CN" dirty="0"/>
              <a:t>特此通知。</a:t>
            </a:r>
          </a:p>
          <a:p>
            <a:pPr marL="0" indent="0">
              <a:buNone/>
            </a:pPr>
            <a:r>
              <a:rPr lang="en-US" altLang="zh-CN" dirty="0"/>
              <a:t> </a:t>
            </a:r>
            <a:endParaRPr lang="zh-CN" altLang="zh-CN" dirty="0"/>
          </a:p>
          <a:p>
            <a:pPr marL="0" indent="0">
              <a:buNone/>
            </a:pPr>
            <a:r>
              <a:rPr lang="en-US" altLang="zh-CN" dirty="0"/>
              <a:t> </a:t>
            </a:r>
            <a:endParaRPr lang="zh-CN" altLang="zh-CN" dirty="0"/>
          </a:p>
          <a:p>
            <a:pPr marL="0" indent="0">
              <a:buNone/>
            </a:pPr>
            <a:r>
              <a:rPr lang="en-US" altLang="zh-CN" dirty="0"/>
              <a:t> </a:t>
            </a:r>
            <a:endParaRPr lang="zh-CN" altLang="zh-CN" dirty="0"/>
          </a:p>
          <a:p>
            <a:pPr marL="0" indent="0" algn="r">
              <a:buNone/>
            </a:pPr>
            <a:r>
              <a:rPr lang="zh-CN" altLang="zh-CN" dirty="0"/>
              <a:t>招标人：</a:t>
            </a:r>
            <a:r>
              <a:rPr lang="en-US" altLang="zh-CN" u="sng" dirty="0"/>
              <a:t>                  </a:t>
            </a:r>
            <a:r>
              <a:rPr lang="zh-CN" altLang="zh-CN" dirty="0"/>
              <a:t>（盖单位章）</a:t>
            </a:r>
            <a:r>
              <a:rPr lang="en-US" altLang="zh-CN" dirty="0"/>
              <a:t>    </a:t>
            </a:r>
            <a:endParaRPr lang="zh-CN" altLang="zh-CN" dirty="0"/>
          </a:p>
          <a:p>
            <a:pPr marL="0" indent="0" algn="r">
              <a:buNone/>
            </a:pPr>
            <a:r>
              <a:rPr lang="zh-CN" altLang="zh-CN" dirty="0"/>
              <a:t>法定代表人：</a:t>
            </a:r>
            <a:r>
              <a:rPr lang="en-US" altLang="zh-CN" u="sng" dirty="0"/>
              <a:t>               </a:t>
            </a:r>
            <a:r>
              <a:rPr lang="zh-CN" altLang="zh-CN" dirty="0"/>
              <a:t>（签字）</a:t>
            </a:r>
            <a:r>
              <a:rPr lang="en-US" altLang="zh-CN" dirty="0"/>
              <a:t>       </a:t>
            </a:r>
            <a:endParaRPr lang="zh-CN" altLang="zh-CN" dirty="0"/>
          </a:p>
          <a:p>
            <a:pPr marL="0" indent="0" algn="r">
              <a:buNone/>
            </a:pPr>
            <a:r>
              <a:rPr lang="en-US" altLang="zh-CN" dirty="0"/>
              <a:t> </a:t>
            </a:r>
            <a:r>
              <a:rPr lang="en-US" altLang="zh-CN" u="sng" dirty="0"/>
              <a:t>        </a:t>
            </a:r>
            <a:r>
              <a:rPr lang="zh-CN" altLang="zh-CN" dirty="0"/>
              <a:t>年</a:t>
            </a:r>
            <a:r>
              <a:rPr lang="en-US" altLang="zh-CN" u="sng" dirty="0"/>
              <a:t>     </a:t>
            </a:r>
            <a:r>
              <a:rPr lang="zh-CN" altLang="zh-CN" dirty="0"/>
              <a:t>月</a:t>
            </a:r>
            <a:r>
              <a:rPr lang="en-US" altLang="zh-CN" u="sng" dirty="0"/>
              <a:t>     </a:t>
            </a:r>
            <a:r>
              <a:rPr lang="zh-CN" altLang="zh-CN" dirty="0"/>
              <a:t>日</a:t>
            </a:r>
          </a:p>
          <a:p>
            <a:pPr algn="r"/>
            <a:endParaRPr lang="zh-CN" altLang="en-US" dirty="0"/>
          </a:p>
        </p:txBody>
      </p:sp>
      <p:sp>
        <p:nvSpPr>
          <p:cNvPr id="4" name="矩形 3"/>
          <p:cNvSpPr/>
          <p:nvPr/>
        </p:nvSpPr>
        <p:spPr>
          <a:xfrm>
            <a:off x="539552" y="1275606"/>
            <a:ext cx="8136904" cy="3456384"/>
          </a:xfrm>
          <a:prstGeom prst="rect">
            <a:avLst/>
          </a:prstGeom>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4061235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071563" y="1065213"/>
            <a:ext cx="8072437" cy="3646487"/>
          </a:xfrm>
          <a:prstGeom prst="rect">
            <a:avLst/>
          </a:prstGeom>
        </p:spPr>
        <p:txBody>
          <a:bodyPr/>
          <a:lstStyle/>
          <a:p>
            <a:r>
              <a:rPr lang="zh-CN" altLang="en-US" dirty="0" smtClean="0"/>
              <a:t>三、签订合同</a:t>
            </a:r>
            <a:endParaRPr lang="en-US" altLang="zh-CN" dirty="0" smtClean="0"/>
          </a:p>
          <a:p>
            <a:r>
              <a:rPr lang="zh-CN" altLang="zh-CN" dirty="0"/>
              <a:t>招标人和中标人应当在自中标通知书发出</a:t>
            </a:r>
            <a:r>
              <a:rPr lang="en-US" altLang="zh-CN" dirty="0"/>
              <a:t>30</a:t>
            </a:r>
            <a:r>
              <a:rPr lang="zh-CN" altLang="zh-CN" dirty="0"/>
              <a:t>日内并在投标有效期内，按照招标文件和中标人的投标文件订立书面合同，明确双方责任、权力和义务。合同的标的、价款、质量、履行期限等主要条款应当与招标文件和中标人的投标文件的内容一致。招标人与中标人不得再订立背离合同实质性内容的其他协议。签订合同时，双方在不改变招标投标实质性内容的条件下，对非实质性差异的内容可以通过协商取得一致意见。</a:t>
            </a:r>
          </a:p>
          <a:p>
            <a:endParaRPr lang="zh-CN" altLang="en-US" dirty="0"/>
          </a:p>
        </p:txBody>
      </p:sp>
    </p:spTree>
    <p:extLst>
      <p:ext uri="{BB962C8B-B14F-4D97-AF65-F5344CB8AC3E}">
        <p14:creationId xmlns:p14="http://schemas.microsoft.com/office/powerpoint/2010/main" val="12209371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3290" name="Rectangle 10"/>
          <p:cNvSpPr>
            <a:spLocks noGrp="1" noRot="1" noChangeArrowheads="1"/>
          </p:cNvSpPr>
          <p:nvPr>
            <p:ph type="title" idx="4294967295"/>
          </p:nvPr>
        </p:nvSpPr>
        <p:spPr bwMode="auto">
          <a:xfrm>
            <a:off x="0" y="1058863"/>
            <a:ext cx="3313113" cy="37782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90000"/>
          </a:bodyPr>
          <a:lstStyle/>
          <a:p>
            <a:pPr algn="l"/>
            <a:r>
              <a:rPr lang="zh-CN" altLang="en-US" sz="2400" b="1">
                <a:solidFill>
                  <a:srgbClr val="FF3300"/>
                </a:solidFill>
                <a:latin typeface="宋体" pitchFamily="2" charset="-122"/>
              </a:rPr>
              <a:t>　</a:t>
            </a:r>
            <a:r>
              <a:rPr lang="zh-CN" altLang="en-US" sz="2400" b="1">
                <a:solidFill>
                  <a:srgbClr val="FF3300"/>
                </a:solidFill>
              </a:rPr>
              <a:t>相关要求</a:t>
            </a:r>
          </a:p>
        </p:txBody>
      </p:sp>
      <p:sp>
        <p:nvSpPr>
          <p:cNvPr id="353291" name="Rectangle 11"/>
          <p:cNvSpPr>
            <a:spLocks noGrp="1" noRot="1" noChangeArrowheads="1"/>
          </p:cNvSpPr>
          <p:nvPr>
            <p:ph idx="4294967295"/>
          </p:nvPr>
        </p:nvSpPr>
        <p:spPr bwMode="auto">
          <a:xfrm>
            <a:off x="625475" y="1436688"/>
            <a:ext cx="8518525" cy="3186112"/>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fontScale="92500" lnSpcReduction="10000"/>
          </a:bodyPr>
          <a:lstStyle/>
          <a:p>
            <a:pPr>
              <a:lnSpc>
                <a:spcPct val="120000"/>
              </a:lnSpc>
              <a:buClr>
                <a:srgbClr val="FF3300"/>
              </a:buClr>
              <a:buSzPct val="60000"/>
              <a:buFont typeface="Wingdings" pitchFamily="2" charset="2"/>
              <a:buChar char="n"/>
            </a:pPr>
            <a:r>
              <a:rPr lang="zh-CN" altLang="en-US" sz="2200" b="1">
                <a:latin typeface="宋体" pitchFamily="2" charset="-122"/>
              </a:rPr>
              <a:t>评标结束后，确定中标单位前，招标单位不得与投标单位就投标价格、投标方案等实质性内容谈判。招标单位应根据评审委员会提出的评标报告和推荐的中标候选单位确定中标单位，也可授权评标委员会直接确定中标单位。中标单位确定后，招标单位应向中标单位发出中标通知书，同时将中标结果通知所有未中标的投标单位，并与中标单位在三十个工作日内签订合同。中标通知书发出后，招标单位改变中标结果或拒绝签订合同的应承担相应的法律责任。</a:t>
            </a:r>
          </a:p>
          <a:p>
            <a:pPr>
              <a:lnSpc>
                <a:spcPct val="120000"/>
              </a:lnSpc>
              <a:buClr>
                <a:srgbClr val="FF3300"/>
              </a:buClr>
              <a:buSzPct val="60000"/>
              <a:buFont typeface="Wingdings" pitchFamily="2" charset="2"/>
              <a:buChar char="n"/>
            </a:pPr>
            <a:r>
              <a:rPr lang="zh-CN" altLang="en-US" sz="2200" b="1">
                <a:latin typeface="宋体" pitchFamily="2" charset="-122"/>
              </a:rPr>
              <a:t>招标单位与中标单位签订合同后五个工作日内，向所有投标单位</a:t>
            </a:r>
            <a:r>
              <a:rPr lang="en-US" altLang="zh-CN" sz="2200" b="1">
                <a:latin typeface="宋体" pitchFamily="2" charset="-122"/>
              </a:rPr>
              <a:t>(</a:t>
            </a:r>
            <a:r>
              <a:rPr lang="zh-CN" altLang="en-US" sz="2200" b="1">
                <a:latin typeface="宋体" pitchFamily="2" charset="-122"/>
              </a:rPr>
              <a:t>中标和未中标的</a:t>
            </a:r>
            <a:r>
              <a:rPr lang="en-US" altLang="zh-CN" sz="2200" b="1">
                <a:latin typeface="宋体" pitchFamily="2" charset="-122"/>
              </a:rPr>
              <a:t>)</a:t>
            </a:r>
            <a:r>
              <a:rPr lang="zh-CN" altLang="en-US" sz="2200" b="1">
                <a:latin typeface="宋体" pitchFamily="2" charset="-122"/>
              </a:rPr>
              <a:t>退还投标保证金。</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ChangeArrowheads="1"/>
          </p:cNvSpPr>
          <p:nvPr/>
        </p:nvSpPr>
        <p:spPr bwMode="auto">
          <a:xfrm>
            <a:off x="539751" y="1276350"/>
            <a:ext cx="2879725" cy="485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812800" indent="-812800">
              <a:spcBef>
                <a:spcPct val="20000"/>
              </a:spcBef>
              <a:buChar char="•"/>
              <a:defRPr sz="2800">
                <a:solidFill>
                  <a:schemeClr val="tx1"/>
                </a:solidFill>
                <a:latin typeface="Arial" pitchFamily="34" charset="0"/>
                <a:ea typeface="宋体" pitchFamily="2" charset="-122"/>
              </a:defRPr>
            </a:lvl1pPr>
            <a:lvl2pPr marL="1168400" indent="-711200">
              <a:spcBef>
                <a:spcPct val="20000"/>
              </a:spcBef>
              <a:buChar char="–"/>
              <a:defRPr sz="2400">
                <a:solidFill>
                  <a:schemeClr val="tx1"/>
                </a:solidFill>
                <a:latin typeface="Arial" pitchFamily="34" charset="0"/>
                <a:ea typeface="宋体" pitchFamily="2" charset="-122"/>
              </a:defRPr>
            </a:lvl2pPr>
            <a:lvl3pPr marL="1524000" indent="-609600">
              <a:spcBef>
                <a:spcPct val="20000"/>
              </a:spcBef>
              <a:buChar char="•"/>
              <a:defRPr sz="2000">
                <a:solidFill>
                  <a:schemeClr val="tx1"/>
                </a:solidFill>
                <a:latin typeface="Arial" pitchFamily="34" charset="0"/>
                <a:ea typeface="宋体" pitchFamily="2" charset="-122"/>
              </a:defRPr>
            </a:lvl3pPr>
            <a:lvl4pPr marL="1879600" indent="-508000">
              <a:spcBef>
                <a:spcPct val="20000"/>
              </a:spcBef>
              <a:buChar char="–"/>
              <a:defRPr>
                <a:solidFill>
                  <a:schemeClr val="tx1"/>
                </a:solidFill>
                <a:latin typeface="Arial" pitchFamily="34" charset="0"/>
                <a:ea typeface="宋体" pitchFamily="2" charset="-122"/>
              </a:defRPr>
            </a:lvl4pPr>
            <a:lvl5pPr marL="2336800" indent="-508000">
              <a:spcBef>
                <a:spcPct val="20000"/>
              </a:spcBef>
              <a:buChar char="»"/>
              <a:defRPr>
                <a:solidFill>
                  <a:schemeClr val="tx1"/>
                </a:solidFill>
                <a:latin typeface="Arial" pitchFamily="34" charset="0"/>
                <a:ea typeface="宋体" pitchFamily="2" charset="-122"/>
              </a:defRPr>
            </a:lvl5pPr>
            <a:lvl6pPr marL="2794000" indent="-508000" fontAlgn="base">
              <a:spcBef>
                <a:spcPct val="20000"/>
              </a:spcBef>
              <a:spcAft>
                <a:spcPct val="0"/>
              </a:spcAft>
              <a:buChar char="»"/>
              <a:defRPr>
                <a:solidFill>
                  <a:schemeClr val="tx1"/>
                </a:solidFill>
                <a:latin typeface="Arial" pitchFamily="34" charset="0"/>
                <a:ea typeface="宋体" pitchFamily="2" charset="-122"/>
              </a:defRPr>
            </a:lvl6pPr>
            <a:lvl7pPr marL="3251200" indent="-508000" fontAlgn="base">
              <a:spcBef>
                <a:spcPct val="20000"/>
              </a:spcBef>
              <a:spcAft>
                <a:spcPct val="0"/>
              </a:spcAft>
              <a:buChar char="»"/>
              <a:defRPr>
                <a:solidFill>
                  <a:schemeClr val="tx1"/>
                </a:solidFill>
                <a:latin typeface="Arial" pitchFamily="34" charset="0"/>
                <a:ea typeface="宋体" pitchFamily="2" charset="-122"/>
              </a:defRPr>
            </a:lvl7pPr>
            <a:lvl8pPr marL="3708400" indent="-508000" fontAlgn="base">
              <a:spcBef>
                <a:spcPct val="20000"/>
              </a:spcBef>
              <a:spcAft>
                <a:spcPct val="0"/>
              </a:spcAft>
              <a:buChar char="»"/>
              <a:defRPr>
                <a:solidFill>
                  <a:schemeClr val="tx1"/>
                </a:solidFill>
                <a:latin typeface="Arial" pitchFamily="34" charset="0"/>
                <a:ea typeface="宋体" pitchFamily="2" charset="-122"/>
              </a:defRPr>
            </a:lvl8pPr>
            <a:lvl9pPr marL="4165600" indent="-508000" fontAlgn="base">
              <a:spcBef>
                <a:spcPct val="20000"/>
              </a:spcBef>
              <a:spcAft>
                <a:spcPct val="0"/>
              </a:spcAft>
              <a:buChar char="»"/>
              <a:defRPr>
                <a:solidFill>
                  <a:schemeClr val="tx1"/>
                </a:solidFill>
                <a:latin typeface="Arial" pitchFamily="34" charset="0"/>
                <a:ea typeface="宋体" pitchFamily="2" charset="-122"/>
              </a:defRPr>
            </a:lvl9pPr>
          </a:lstStyle>
          <a:p>
            <a:pPr>
              <a:lnSpc>
                <a:spcPct val="120000"/>
              </a:lnSpc>
              <a:buFontTx/>
              <a:buNone/>
            </a:pPr>
            <a:r>
              <a:rPr lang="zh-CN" altLang="en-US" sz="3200" b="1" i="1">
                <a:solidFill>
                  <a:srgbClr val="FF3300"/>
                </a:solidFill>
                <a:latin typeface="宋体" pitchFamily="2" charset="-122"/>
              </a:rPr>
              <a:t>小结：</a:t>
            </a:r>
            <a:endParaRPr lang="zh-CN" altLang="en-US" sz="3200" b="1">
              <a:latin typeface="宋体" pitchFamily="2" charset="-122"/>
            </a:endParaRPr>
          </a:p>
        </p:txBody>
      </p:sp>
      <p:sp>
        <p:nvSpPr>
          <p:cNvPr id="448516" name="Rectangle 4"/>
          <p:cNvSpPr>
            <a:spLocks noChangeArrowheads="1"/>
          </p:cNvSpPr>
          <p:nvPr/>
        </p:nvSpPr>
        <p:spPr bwMode="auto">
          <a:xfrm>
            <a:off x="539750" y="2085976"/>
            <a:ext cx="8280400" cy="1565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812800" indent="-812800">
              <a:spcBef>
                <a:spcPct val="20000"/>
              </a:spcBef>
              <a:buChar char="•"/>
              <a:defRPr sz="2800">
                <a:solidFill>
                  <a:schemeClr val="tx1"/>
                </a:solidFill>
                <a:latin typeface="Arial" pitchFamily="34" charset="0"/>
                <a:ea typeface="宋体" pitchFamily="2" charset="-122"/>
              </a:defRPr>
            </a:lvl1pPr>
            <a:lvl2pPr marL="1168400" indent="-711200">
              <a:spcBef>
                <a:spcPct val="20000"/>
              </a:spcBef>
              <a:buChar char="–"/>
              <a:defRPr sz="2400">
                <a:solidFill>
                  <a:schemeClr val="tx1"/>
                </a:solidFill>
                <a:latin typeface="Arial" pitchFamily="34" charset="0"/>
                <a:ea typeface="宋体" pitchFamily="2" charset="-122"/>
              </a:defRPr>
            </a:lvl2pPr>
            <a:lvl3pPr marL="1524000" indent="-609600">
              <a:spcBef>
                <a:spcPct val="20000"/>
              </a:spcBef>
              <a:buChar char="•"/>
              <a:defRPr sz="2000">
                <a:solidFill>
                  <a:schemeClr val="tx1"/>
                </a:solidFill>
                <a:latin typeface="Arial" pitchFamily="34" charset="0"/>
                <a:ea typeface="宋体" pitchFamily="2" charset="-122"/>
              </a:defRPr>
            </a:lvl3pPr>
            <a:lvl4pPr marL="1879600" indent="-508000">
              <a:spcBef>
                <a:spcPct val="20000"/>
              </a:spcBef>
              <a:buChar char="–"/>
              <a:defRPr>
                <a:solidFill>
                  <a:schemeClr val="tx1"/>
                </a:solidFill>
                <a:latin typeface="Arial" pitchFamily="34" charset="0"/>
                <a:ea typeface="宋体" pitchFamily="2" charset="-122"/>
              </a:defRPr>
            </a:lvl4pPr>
            <a:lvl5pPr marL="2336800" indent="-508000">
              <a:spcBef>
                <a:spcPct val="20000"/>
              </a:spcBef>
              <a:buChar char="»"/>
              <a:defRPr>
                <a:solidFill>
                  <a:schemeClr val="tx1"/>
                </a:solidFill>
                <a:latin typeface="Arial" pitchFamily="34" charset="0"/>
                <a:ea typeface="宋体" pitchFamily="2" charset="-122"/>
              </a:defRPr>
            </a:lvl5pPr>
            <a:lvl6pPr marL="2794000" indent="-508000" fontAlgn="base">
              <a:spcBef>
                <a:spcPct val="20000"/>
              </a:spcBef>
              <a:spcAft>
                <a:spcPct val="0"/>
              </a:spcAft>
              <a:buChar char="»"/>
              <a:defRPr>
                <a:solidFill>
                  <a:schemeClr val="tx1"/>
                </a:solidFill>
                <a:latin typeface="Arial" pitchFamily="34" charset="0"/>
                <a:ea typeface="宋体" pitchFamily="2" charset="-122"/>
              </a:defRPr>
            </a:lvl6pPr>
            <a:lvl7pPr marL="3251200" indent="-508000" fontAlgn="base">
              <a:spcBef>
                <a:spcPct val="20000"/>
              </a:spcBef>
              <a:spcAft>
                <a:spcPct val="0"/>
              </a:spcAft>
              <a:buChar char="»"/>
              <a:defRPr>
                <a:solidFill>
                  <a:schemeClr val="tx1"/>
                </a:solidFill>
                <a:latin typeface="Arial" pitchFamily="34" charset="0"/>
                <a:ea typeface="宋体" pitchFamily="2" charset="-122"/>
              </a:defRPr>
            </a:lvl7pPr>
            <a:lvl8pPr marL="3708400" indent="-508000" fontAlgn="base">
              <a:spcBef>
                <a:spcPct val="20000"/>
              </a:spcBef>
              <a:spcAft>
                <a:spcPct val="0"/>
              </a:spcAft>
              <a:buChar char="»"/>
              <a:defRPr>
                <a:solidFill>
                  <a:schemeClr val="tx1"/>
                </a:solidFill>
                <a:latin typeface="Arial" pitchFamily="34" charset="0"/>
                <a:ea typeface="宋体" pitchFamily="2" charset="-122"/>
              </a:defRPr>
            </a:lvl8pPr>
            <a:lvl9pPr marL="4165600" indent="-508000" fontAlgn="base">
              <a:spcBef>
                <a:spcPct val="20000"/>
              </a:spcBef>
              <a:spcAft>
                <a:spcPct val="0"/>
              </a:spcAft>
              <a:buChar char="»"/>
              <a:defRPr>
                <a:solidFill>
                  <a:schemeClr val="tx1"/>
                </a:solidFill>
                <a:latin typeface="Arial" pitchFamily="34" charset="0"/>
                <a:ea typeface="宋体" pitchFamily="2" charset="-122"/>
              </a:defRPr>
            </a:lvl9pPr>
          </a:lstStyle>
          <a:p>
            <a:pPr>
              <a:lnSpc>
                <a:spcPct val="120000"/>
              </a:lnSpc>
              <a:buFontTx/>
              <a:buNone/>
            </a:pPr>
            <a:r>
              <a:rPr lang="zh-CN" altLang="en-US" sz="3000" b="1">
                <a:latin typeface="宋体" pitchFamily="2" charset="-122"/>
              </a:rPr>
              <a:t>　　本单元主要介绍建设工程开标、评标和定标</a:t>
            </a:r>
          </a:p>
          <a:p>
            <a:pPr>
              <a:lnSpc>
                <a:spcPct val="120000"/>
              </a:lnSpc>
              <a:buFontTx/>
              <a:buNone/>
            </a:pPr>
            <a:r>
              <a:rPr lang="zh-CN" altLang="en-US" sz="3000" b="1">
                <a:latin typeface="宋体" pitchFamily="2" charset="-122"/>
              </a:rPr>
              <a:t>的组织工作、基本工作程序以及各个阶段的工作</a:t>
            </a:r>
          </a:p>
          <a:p>
            <a:pPr>
              <a:lnSpc>
                <a:spcPct val="120000"/>
              </a:lnSpc>
              <a:buFontTx/>
              <a:buNone/>
            </a:pPr>
            <a:r>
              <a:rPr lang="zh-CN" altLang="en-US" sz="3000" b="1">
                <a:latin typeface="宋体" pitchFamily="2" charset="-122"/>
              </a:rPr>
              <a:t>要求和方法。</a:t>
            </a: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Rectangle 2"/>
          <p:cNvSpPr>
            <a:spLocks noRot="1" noChangeArrowheads="1"/>
          </p:cNvSpPr>
          <p:nvPr/>
        </p:nvSpPr>
        <p:spPr bwMode="auto">
          <a:xfrm>
            <a:off x="1330325" y="1924050"/>
            <a:ext cx="7202488" cy="2591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lgn="ctr">
              <a:spcBef>
                <a:spcPct val="20000"/>
              </a:spcBef>
              <a:defRPr sz="3200">
                <a:solidFill>
                  <a:schemeClr val="tx1"/>
                </a:solidFill>
                <a:latin typeface="Arial" pitchFamily="34" charset="0"/>
                <a:ea typeface="宋体" pitchFamily="2" charset="-122"/>
              </a:defRPr>
            </a:lvl1pPr>
            <a:lvl2pPr marL="742950" indent="-285750" algn="ctr">
              <a:spcBef>
                <a:spcPct val="20000"/>
              </a:spcBef>
              <a:defRPr sz="2800">
                <a:solidFill>
                  <a:schemeClr val="tx1"/>
                </a:solidFill>
                <a:latin typeface="Arial" pitchFamily="34" charset="0"/>
                <a:ea typeface="宋体" pitchFamily="2" charset="-122"/>
              </a:defRPr>
            </a:lvl2pPr>
            <a:lvl3pPr marL="1143000" indent="-228600" algn="ctr">
              <a:spcBef>
                <a:spcPct val="20000"/>
              </a:spcBef>
              <a:defRPr sz="2400">
                <a:solidFill>
                  <a:schemeClr val="tx1"/>
                </a:solidFill>
                <a:latin typeface="Arial" pitchFamily="34" charset="0"/>
                <a:ea typeface="宋体" pitchFamily="2" charset="-122"/>
              </a:defRPr>
            </a:lvl3pPr>
            <a:lvl4pPr marL="1600200" indent="-228600" algn="ctr">
              <a:spcBef>
                <a:spcPct val="20000"/>
              </a:spcBef>
              <a:defRPr sz="2000">
                <a:solidFill>
                  <a:schemeClr val="tx1"/>
                </a:solidFill>
                <a:latin typeface="Arial" pitchFamily="34" charset="0"/>
                <a:ea typeface="宋体" pitchFamily="2" charset="-122"/>
              </a:defRPr>
            </a:lvl4pPr>
            <a:lvl5pPr marL="2057400" indent="-228600" algn="ctr">
              <a:spcBef>
                <a:spcPct val="20000"/>
              </a:spcBef>
              <a:defRPr sz="2000">
                <a:solidFill>
                  <a:schemeClr val="tx1"/>
                </a:solidFill>
                <a:latin typeface="Arial" pitchFamily="34" charset="0"/>
                <a:ea typeface="宋体" pitchFamily="2" charset="-122"/>
              </a:defRPr>
            </a:lvl5pPr>
            <a:lvl6pPr marL="2514600" indent="-228600" algn="ctr" fontAlgn="base">
              <a:spcBef>
                <a:spcPct val="20000"/>
              </a:spcBef>
              <a:spcAft>
                <a:spcPct val="0"/>
              </a:spcAft>
              <a:defRPr sz="2000">
                <a:solidFill>
                  <a:schemeClr val="tx1"/>
                </a:solidFill>
                <a:latin typeface="Arial" pitchFamily="34" charset="0"/>
                <a:ea typeface="宋体" pitchFamily="2" charset="-122"/>
              </a:defRPr>
            </a:lvl6pPr>
            <a:lvl7pPr marL="2971800" indent="-228600" algn="ctr" fontAlgn="base">
              <a:spcBef>
                <a:spcPct val="20000"/>
              </a:spcBef>
              <a:spcAft>
                <a:spcPct val="0"/>
              </a:spcAft>
              <a:defRPr sz="2000">
                <a:solidFill>
                  <a:schemeClr val="tx1"/>
                </a:solidFill>
                <a:latin typeface="Arial" pitchFamily="34" charset="0"/>
                <a:ea typeface="宋体" pitchFamily="2" charset="-122"/>
              </a:defRPr>
            </a:lvl7pPr>
            <a:lvl8pPr marL="3429000" indent="-228600" algn="ctr" fontAlgn="base">
              <a:spcBef>
                <a:spcPct val="20000"/>
              </a:spcBef>
              <a:spcAft>
                <a:spcPct val="0"/>
              </a:spcAft>
              <a:defRPr sz="2000">
                <a:solidFill>
                  <a:schemeClr val="tx1"/>
                </a:solidFill>
                <a:latin typeface="Arial" pitchFamily="34" charset="0"/>
                <a:ea typeface="宋体" pitchFamily="2" charset="-122"/>
              </a:defRPr>
            </a:lvl8pPr>
            <a:lvl9pPr marL="3886200" indent="-228600" algn="ctr" fontAlgn="base">
              <a:spcBef>
                <a:spcPct val="20000"/>
              </a:spcBef>
              <a:spcAft>
                <a:spcPct val="0"/>
              </a:spcAft>
              <a:defRPr sz="2000">
                <a:solidFill>
                  <a:schemeClr val="tx1"/>
                </a:solidFill>
                <a:latin typeface="Arial" pitchFamily="34" charset="0"/>
                <a:ea typeface="宋体" pitchFamily="2" charset="-122"/>
              </a:defRPr>
            </a:lvl9pPr>
          </a:lstStyle>
          <a:p>
            <a:pPr algn="l">
              <a:lnSpc>
                <a:spcPct val="140000"/>
              </a:lnSpc>
            </a:pPr>
            <a:r>
              <a:rPr lang="en-US" altLang="zh-CN" b="1" dirty="0">
                <a:latin typeface="宋体" pitchFamily="2" charset="-122"/>
              </a:rPr>
              <a:t>1</a:t>
            </a:r>
            <a:r>
              <a:rPr lang="zh-CN" altLang="en-US" b="1" dirty="0">
                <a:latin typeface="宋体" pitchFamily="2" charset="-122"/>
              </a:rPr>
              <a:t>、建设工程开标的程序</a:t>
            </a:r>
          </a:p>
          <a:p>
            <a:pPr algn="l">
              <a:lnSpc>
                <a:spcPct val="140000"/>
              </a:lnSpc>
            </a:pPr>
            <a:r>
              <a:rPr lang="en-US" altLang="zh-CN" b="1" dirty="0">
                <a:latin typeface="宋体" pitchFamily="2" charset="-122"/>
              </a:rPr>
              <a:t>2</a:t>
            </a:r>
            <a:r>
              <a:rPr lang="zh-CN" altLang="en-US" b="1" dirty="0">
                <a:latin typeface="宋体" pitchFamily="2" charset="-122"/>
              </a:rPr>
              <a:t>、建设工程评标的程序及相关规定</a:t>
            </a:r>
          </a:p>
          <a:p>
            <a:pPr algn="l">
              <a:lnSpc>
                <a:spcPct val="140000"/>
              </a:lnSpc>
            </a:pPr>
            <a:r>
              <a:rPr lang="en-US" altLang="zh-CN" b="1" dirty="0">
                <a:latin typeface="宋体" pitchFamily="2" charset="-122"/>
              </a:rPr>
              <a:t>3</a:t>
            </a:r>
            <a:r>
              <a:rPr lang="zh-CN" altLang="en-US" b="1" dirty="0">
                <a:latin typeface="宋体" pitchFamily="2" charset="-122"/>
              </a:rPr>
              <a:t>、建设工程定标的原则</a:t>
            </a:r>
          </a:p>
        </p:txBody>
      </p:sp>
      <p:sp>
        <p:nvSpPr>
          <p:cNvPr id="446468" name="Rectangle 4"/>
          <p:cNvSpPr>
            <a:spLocks noGrp="1" noChangeArrowheads="1"/>
          </p:cNvSpPr>
          <p:nvPr>
            <p:ph type="title" idx="4294967295"/>
          </p:nvPr>
        </p:nvSpPr>
        <p:spPr bwMode="auto">
          <a:xfrm>
            <a:off x="0" y="1382713"/>
            <a:ext cx="3025775" cy="48577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gn="l" fontAlgn="t"/>
            <a:r>
              <a:rPr lang="zh-CN" altLang="en-US" sz="2800" b="1">
                <a:solidFill>
                  <a:srgbClr val="FF3300"/>
                </a:solidFill>
                <a:latin typeface="宋体" pitchFamily="2" charset="-122"/>
              </a:rPr>
              <a:t>课前准备：</a:t>
            </a:r>
            <a:endParaRPr lang="zh-CN" altLang="en-US" sz="2800">
              <a:solidFill>
                <a:srgbClr val="FF3300"/>
              </a:solidFill>
              <a:latin typeface="宋体" pitchFamily="2" charset="-122"/>
            </a:endParaRPr>
          </a:p>
        </p:txBody>
      </p:sp>
      <p:pic>
        <p:nvPicPr>
          <p:cNvPr id="446469" name="Picture 5" descr="sikao2"/>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267494"/>
            <a:ext cx="2087563" cy="149423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210" name="Rectangle 2"/>
          <p:cNvSpPr>
            <a:spLocks noGrp="1" noChangeArrowheads="1"/>
          </p:cNvSpPr>
          <p:nvPr>
            <p:ph type="title" idx="4294967295"/>
          </p:nvPr>
        </p:nvSpPr>
        <p:spPr bwMode="auto">
          <a:xfrm>
            <a:off x="0" y="1588"/>
            <a:ext cx="7132638" cy="554037"/>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r>
              <a:rPr lang="zh-CN" altLang="en-US" sz="3600" dirty="0">
                <a:ea typeface="华文行楷" pitchFamily="2" charset="-122"/>
              </a:rPr>
              <a:t>考一考</a:t>
            </a:r>
          </a:p>
        </p:txBody>
      </p:sp>
      <p:sp>
        <p:nvSpPr>
          <p:cNvPr id="478211" name="Rectangle 3"/>
          <p:cNvSpPr>
            <a:spLocks noGrp="1" noChangeArrowheads="1"/>
          </p:cNvSpPr>
          <p:nvPr>
            <p:ph idx="4294967295"/>
          </p:nvPr>
        </p:nvSpPr>
        <p:spPr bwMode="auto">
          <a:xfrm>
            <a:off x="1071563" y="1065213"/>
            <a:ext cx="8072437" cy="3646487"/>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zh-CN" altLang="en-US" sz="2400" dirty="0"/>
              <a:t>某项目进行施工任务的招标，</a:t>
            </a:r>
            <a:r>
              <a:rPr lang="en-US" altLang="zh-CN" sz="2400" dirty="0"/>
              <a:t>XX</a:t>
            </a:r>
            <a:r>
              <a:rPr lang="zh-CN" altLang="en-US" sz="2400" dirty="0"/>
              <a:t>监理单位已承揽了监理任务。对施工企业的投标文件评标时，评标委员会的组成为：</a:t>
            </a:r>
            <a:r>
              <a:rPr lang="en-US" altLang="zh-CN" sz="2400" dirty="0"/>
              <a:t>1</a:t>
            </a:r>
            <a:r>
              <a:rPr lang="zh-CN" altLang="en-US" sz="2400" dirty="0"/>
              <a:t>名招标人代表，</a:t>
            </a:r>
            <a:r>
              <a:rPr lang="en-US" altLang="zh-CN" sz="2400" dirty="0"/>
              <a:t>1</a:t>
            </a:r>
            <a:r>
              <a:rPr lang="zh-CN" altLang="en-US" sz="2400" dirty="0"/>
              <a:t>名招标办人员，</a:t>
            </a:r>
            <a:r>
              <a:rPr lang="en-US" altLang="zh-CN" sz="2400" dirty="0"/>
              <a:t>1</a:t>
            </a:r>
            <a:r>
              <a:rPr lang="zh-CN" altLang="en-US" sz="2400" dirty="0"/>
              <a:t>名投标人代表，</a:t>
            </a:r>
            <a:r>
              <a:rPr lang="en-US" altLang="zh-CN" sz="2400" dirty="0"/>
              <a:t>1</a:t>
            </a:r>
            <a:r>
              <a:rPr lang="zh-CN" altLang="en-US" sz="2400" dirty="0"/>
              <a:t>名总监理工程师，</a:t>
            </a:r>
            <a:r>
              <a:rPr lang="en-US" altLang="zh-CN" sz="2400" dirty="0"/>
              <a:t>4</a:t>
            </a:r>
            <a:r>
              <a:rPr lang="zh-CN" altLang="en-US" sz="2400" dirty="0"/>
              <a:t>名懂技术、经济的工程师。</a:t>
            </a:r>
          </a:p>
          <a:p>
            <a:r>
              <a:rPr lang="zh-CN" altLang="en-US" sz="2400" dirty="0"/>
              <a:t>问题：评标委员会的组成有不妥当之处吗？请指出，并说明理由。</a:t>
            </a:r>
          </a:p>
          <a:p>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0">
            <a:hlinkClick r:id="rId2"/>
          </p:cNvPr>
          <p:cNvSpPr>
            <a:spLocks noChangeArrowheads="1"/>
          </p:cNvSpPr>
          <p:nvPr/>
        </p:nvSpPr>
        <p:spPr bwMode="auto">
          <a:xfrm>
            <a:off x="6515623" y="2878023"/>
            <a:ext cx="333008" cy="392906"/>
          </a:xfrm>
          <a:prstGeom prst="ellipse">
            <a:avLst/>
          </a:prstGeom>
          <a:solidFill>
            <a:srgbClr val="0079C5">
              <a:alpha val="0"/>
            </a:srgbClr>
          </a:solidFill>
          <a:ln w="33338">
            <a:noFill/>
            <a:miter lim="800000"/>
          </a:ln>
        </p:spPr>
        <p:txBody>
          <a:bodyPr lIns="68563" tIns="34281" rIns="68563" bIns="34281"/>
          <a:lstStyle/>
          <a:p>
            <a:pPr>
              <a:defRPr/>
            </a:pPr>
            <a:endParaRPr lang="zh-CN" altLang="en-US" sz="1350">
              <a:solidFill>
                <a:srgbClr val="000000"/>
              </a:solidFill>
            </a:endParaRPr>
          </a:p>
        </p:txBody>
      </p:sp>
      <p:sp>
        <p:nvSpPr>
          <p:cNvPr id="5" name="Oval 61">
            <a:hlinkClick r:id="rId3"/>
          </p:cNvPr>
          <p:cNvSpPr>
            <a:spLocks noChangeArrowheads="1"/>
          </p:cNvSpPr>
          <p:nvPr/>
        </p:nvSpPr>
        <p:spPr bwMode="auto">
          <a:xfrm>
            <a:off x="6524594" y="3484346"/>
            <a:ext cx="315065" cy="391121"/>
          </a:xfrm>
          <a:prstGeom prst="ellipse">
            <a:avLst/>
          </a:prstGeom>
          <a:solidFill>
            <a:srgbClr val="0079C5">
              <a:alpha val="0"/>
            </a:srgbClr>
          </a:solidFill>
          <a:ln w="33338">
            <a:noFill/>
            <a:miter lim="800000"/>
          </a:ln>
        </p:spPr>
        <p:txBody>
          <a:bodyPr lIns="68563" tIns="34281" rIns="68563" bIns="34281"/>
          <a:lstStyle/>
          <a:p>
            <a:pPr>
              <a:defRPr/>
            </a:pPr>
            <a:endParaRPr lang="zh-CN" altLang="en-US" sz="1350">
              <a:solidFill>
                <a:srgbClr val="000000"/>
              </a:solidFill>
            </a:endParaRPr>
          </a:p>
        </p:txBody>
      </p:sp>
      <p:sp>
        <p:nvSpPr>
          <p:cNvPr id="6" name="Line 33"/>
          <p:cNvSpPr>
            <a:spLocks noChangeShapeType="1"/>
          </p:cNvSpPr>
          <p:nvPr/>
        </p:nvSpPr>
        <p:spPr bwMode="auto">
          <a:xfrm flipV="1">
            <a:off x="7108497" y="2063632"/>
            <a:ext cx="1190" cy="2025254"/>
          </a:xfrm>
          <a:prstGeom prst="line">
            <a:avLst/>
          </a:prstGeom>
          <a:noFill/>
          <a:ln w="33338">
            <a:solidFill>
              <a:srgbClr val="FFFFFF"/>
            </a:solidFill>
            <a:miter lim="800000"/>
          </a:ln>
        </p:spPr>
        <p:txBody>
          <a:bodyPr lIns="68563" tIns="34281" rIns="68563" bIns="34281"/>
          <a:lstStyle/>
          <a:p>
            <a:pPr>
              <a:defRPr/>
            </a:pPr>
            <a:endParaRPr lang="zh-CN" altLang="en-US" sz="1350">
              <a:solidFill>
                <a:srgbClr val="FFFFFF"/>
              </a:solidFill>
            </a:endParaRPr>
          </a:p>
        </p:txBody>
      </p:sp>
      <p:sp>
        <p:nvSpPr>
          <p:cNvPr id="7" name="Line 5"/>
          <p:cNvSpPr>
            <a:spLocks noChangeShapeType="1"/>
          </p:cNvSpPr>
          <p:nvPr/>
        </p:nvSpPr>
        <p:spPr bwMode="auto">
          <a:xfrm>
            <a:off x="1" y="3756703"/>
            <a:ext cx="3482249" cy="0"/>
          </a:xfrm>
          <a:prstGeom prst="line">
            <a:avLst/>
          </a:prstGeom>
          <a:noFill/>
          <a:ln w="33338">
            <a:solidFill>
              <a:srgbClr val="FFFFFF"/>
            </a:solidFill>
            <a:miter lim="800000"/>
          </a:ln>
        </p:spPr>
        <p:txBody>
          <a:bodyPr lIns="68563" tIns="34281" rIns="68563" bIns="34281"/>
          <a:lstStyle/>
          <a:p>
            <a:pPr>
              <a:defRPr/>
            </a:pPr>
            <a:endParaRPr lang="zh-CN" altLang="en-US" sz="1350">
              <a:solidFill>
                <a:srgbClr val="FFFFFF"/>
              </a:solidFill>
            </a:endParaRPr>
          </a:p>
        </p:txBody>
      </p:sp>
      <p:sp>
        <p:nvSpPr>
          <p:cNvPr id="8" name="Line 19"/>
          <p:cNvSpPr>
            <a:spLocks noChangeShapeType="1"/>
          </p:cNvSpPr>
          <p:nvPr/>
        </p:nvSpPr>
        <p:spPr bwMode="auto">
          <a:xfrm flipH="1">
            <a:off x="3482250" y="2865520"/>
            <a:ext cx="150019" cy="891183"/>
          </a:xfrm>
          <a:prstGeom prst="line">
            <a:avLst/>
          </a:prstGeom>
          <a:noFill/>
          <a:ln w="33338">
            <a:solidFill>
              <a:schemeClr val="bg1"/>
            </a:solidFill>
            <a:miter lim="800000"/>
          </a:ln>
        </p:spPr>
        <p:txBody>
          <a:bodyPr lIns="68563" tIns="34281" rIns="68563" bIns="34281"/>
          <a:lstStyle/>
          <a:p>
            <a:pPr>
              <a:defRPr/>
            </a:pPr>
            <a:endParaRPr lang="zh-CN" altLang="en-US" sz="1350">
              <a:solidFill>
                <a:srgbClr val="FFFFFF"/>
              </a:solidFill>
            </a:endParaRPr>
          </a:p>
        </p:txBody>
      </p:sp>
      <p:sp>
        <p:nvSpPr>
          <p:cNvPr id="10" name="Line 21"/>
          <p:cNvSpPr>
            <a:spLocks noChangeShapeType="1"/>
          </p:cNvSpPr>
          <p:nvPr/>
        </p:nvSpPr>
        <p:spPr bwMode="auto">
          <a:xfrm>
            <a:off x="4391885" y="2731573"/>
            <a:ext cx="5954" cy="1354634"/>
          </a:xfrm>
          <a:prstGeom prst="line">
            <a:avLst/>
          </a:prstGeom>
          <a:noFill/>
          <a:ln w="33338">
            <a:solidFill>
              <a:schemeClr val="bg1"/>
            </a:solidFill>
            <a:miter lim="800000"/>
          </a:ln>
        </p:spPr>
        <p:txBody>
          <a:bodyPr lIns="68563" tIns="34281" rIns="68563" bIns="34281"/>
          <a:lstStyle/>
          <a:p>
            <a:pPr>
              <a:defRPr/>
            </a:pPr>
            <a:endParaRPr lang="zh-CN" altLang="en-US" sz="1350">
              <a:solidFill>
                <a:srgbClr val="FFFFFF"/>
              </a:solidFill>
            </a:endParaRPr>
          </a:p>
        </p:txBody>
      </p:sp>
      <p:sp>
        <p:nvSpPr>
          <p:cNvPr id="11" name="Oval 22"/>
          <p:cNvSpPr>
            <a:spLocks noChangeArrowheads="1"/>
          </p:cNvSpPr>
          <p:nvPr/>
        </p:nvSpPr>
        <p:spPr bwMode="auto">
          <a:xfrm>
            <a:off x="6448632" y="897564"/>
            <a:ext cx="1201115" cy="1166069"/>
          </a:xfrm>
          <a:prstGeom prst="ellipse">
            <a:avLst/>
          </a:prstGeom>
          <a:noFill/>
          <a:ln w="33338">
            <a:solidFill>
              <a:srgbClr val="FFFFFF"/>
            </a:solidFill>
            <a:miter lim="800000"/>
          </a:ln>
        </p:spPr>
        <p:txBody>
          <a:bodyPr lIns="68563" tIns="34281" rIns="68563" bIns="34281"/>
          <a:lstStyle/>
          <a:p>
            <a:pPr>
              <a:defRPr/>
            </a:pPr>
            <a:endParaRPr lang="zh-CN" altLang="en-US" sz="1500" b="1" dirty="0">
              <a:solidFill>
                <a:prstClr val="white"/>
              </a:solidFill>
              <a:latin typeface="微软雅黑" panose="020B0503020204020204" pitchFamily="34" charset="-122"/>
              <a:ea typeface="微软雅黑" panose="020B0503020204020204" pitchFamily="34" charset="-122"/>
            </a:endParaRPr>
          </a:p>
        </p:txBody>
      </p:sp>
      <p:sp>
        <p:nvSpPr>
          <p:cNvPr id="12" name="Freeform 11"/>
          <p:cNvSpPr/>
          <p:nvPr/>
        </p:nvSpPr>
        <p:spPr bwMode="auto">
          <a:xfrm>
            <a:off x="2905990" y="2863732"/>
            <a:ext cx="735806" cy="149126"/>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ln>
        </p:spPr>
        <p:txBody>
          <a:bodyPr lIns="68563" tIns="34281" rIns="68563" bIns="34281"/>
          <a:lstStyle/>
          <a:p>
            <a:pPr>
              <a:defRPr/>
            </a:pPr>
            <a:endParaRPr lang="zh-CN" altLang="en-US" sz="1350">
              <a:solidFill>
                <a:srgbClr val="FFFFFF"/>
              </a:solidFill>
            </a:endParaRPr>
          </a:p>
        </p:txBody>
      </p:sp>
      <p:sp>
        <p:nvSpPr>
          <p:cNvPr id="13" name="Freeform 13"/>
          <p:cNvSpPr/>
          <p:nvPr/>
        </p:nvSpPr>
        <p:spPr bwMode="auto">
          <a:xfrm>
            <a:off x="3617980" y="2654780"/>
            <a:ext cx="1175147" cy="232172"/>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sz="1350">
              <a:solidFill>
                <a:srgbClr val="FFFFFF"/>
              </a:solidFill>
            </a:endParaRPr>
          </a:p>
        </p:txBody>
      </p:sp>
      <p:sp>
        <p:nvSpPr>
          <p:cNvPr id="14" name="Freeform 15"/>
          <p:cNvSpPr/>
          <p:nvPr/>
        </p:nvSpPr>
        <p:spPr bwMode="auto">
          <a:xfrm>
            <a:off x="2985762" y="1519815"/>
            <a:ext cx="1906190" cy="634008"/>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sz="1350">
              <a:solidFill>
                <a:srgbClr val="FFFFFF"/>
              </a:solidFill>
            </a:endParaRPr>
          </a:p>
        </p:txBody>
      </p:sp>
      <p:sp>
        <p:nvSpPr>
          <p:cNvPr id="15" name="Freeform 16"/>
          <p:cNvSpPr/>
          <p:nvPr/>
        </p:nvSpPr>
        <p:spPr bwMode="auto">
          <a:xfrm>
            <a:off x="2744060" y="2144002"/>
            <a:ext cx="244079" cy="892969"/>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ln>
        </p:spPr>
        <p:txBody>
          <a:bodyPr lIns="68563" tIns="34281" rIns="68563" bIns="34281"/>
          <a:lstStyle/>
          <a:p>
            <a:pPr>
              <a:defRPr/>
            </a:pPr>
            <a:endParaRPr lang="zh-CN" altLang="en-US" sz="1350">
              <a:solidFill>
                <a:srgbClr val="FFFFFF"/>
              </a:solidFill>
            </a:endParaRPr>
          </a:p>
        </p:txBody>
      </p:sp>
      <p:sp>
        <p:nvSpPr>
          <p:cNvPr id="16" name="Freeform 17"/>
          <p:cNvSpPr/>
          <p:nvPr/>
        </p:nvSpPr>
        <p:spPr bwMode="auto">
          <a:xfrm>
            <a:off x="4795508" y="1524280"/>
            <a:ext cx="981075" cy="1146572"/>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68563" tIns="34281" rIns="68563" bIns="34281"/>
          <a:lstStyle/>
          <a:p>
            <a:pPr>
              <a:defRPr/>
            </a:pPr>
            <a:endParaRPr lang="zh-CN" altLang="en-US" sz="1350">
              <a:solidFill>
                <a:srgbClr val="FFFFFF"/>
              </a:solidFill>
            </a:endParaRPr>
          </a:p>
        </p:txBody>
      </p:sp>
      <p:sp>
        <p:nvSpPr>
          <p:cNvPr id="17" name="Line 51"/>
          <p:cNvSpPr>
            <a:spLocks noChangeShapeType="1"/>
          </p:cNvSpPr>
          <p:nvPr/>
        </p:nvSpPr>
        <p:spPr bwMode="auto">
          <a:xfrm>
            <a:off x="4387124" y="4084422"/>
            <a:ext cx="2721372" cy="0"/>
          </a:xfrm>
          <a:prstGeom prst="line">
            <a:avLst/>
          </a:prstGeom>
          <a:noFill/>
          <a:ln w="33338">
            <a:solidFill>
              <a:srgbClr val="FFFFFF"/>
            </a:solidFill>
            <a:miter lim="800000"/>
          </a:ln>
        </p:spPr>
        <p:txBody>
          <a:bodyPr lIns="68563" tIns="34281" rIns="68563" bIns="34281"/>
          <a:lstStyle/>
          <a:p>
            <a:pPr>
              <a:defRPr/>
            </a:pPr>
            <a:endParaRPr lang="zh-CN" altLang="en-US" sz="1350">
              <a:solidFill>
                <a:srgbClr val="FFFFFF"/>
              </a:solidFill>
            </a:endParaRPr>
          </a:p>
        </p:txBody>
      </p:sp>
      <p:sp>
        <p:nvSpPr>
          <p:cNvPr id="18" name="TextBox 17"/>
          <p:cNvSpPr txBox="1"/>
          <p:nvPr/>
        </p:nvSpPr>
        <p:spPr>
          <a:xfrm rot="20445248">
            <a:off x="3072114" y="1928070"/>
            <a:ext cx="2215957" cy="692479"/>
          </a:xfrm>
          <a:prstGeom prst="rect">
            <a:avLst/>
          </a:prstGeom>
          <a:noFill/>
        </p:spPr>
        <p:txBody>
          <a:bodyPr wrap="none" lIns="68563" tIns="34281" rIns="68563" bIns="34281">
            <a:spAutoFit/>
          </a:bodyPr>
          <a:lstStyle/>
          <a:p>
            <a:pPr>
              <a:defRPr/>
            </a:pPr>
            <a:r>
              <a:rPr lang="zh-CN" altLang="en-US" sz="4050" b="1" dirty="0">
                <a:solidFill>
                  <a:srgbClr val="FFFFFF"/>
                </a:solidFill>
                <a:latin typeface="微软雅黑" panose="020B0503020204020204" pitchFamily="34" charset="-122"/>
                <a:ea typeface="微软雅黑" panose="020B0503020204020204" pitchFamily="34" charset="-122"/>
              </a:rPr>
              <a:t>谢谢观看</a:t>
            </a:r>
          </a:p>
        </p:txBody>
      </p:sp>
      <p:sp>
        <p:nvSpPr>
          <p:cNvPr id="19" name="TextBox 18"/>
          <p:cNvSpPr txBox="1"/>
          <p:nvPr/>
        </p:nvSpPr>
        <p:spPr>
          <a:xfrm>
            <a:off x="6524108" y="1089013"/>
            <a:ext cx="1075632" cy="1200329"/>
          </a:xfrm>
          <a:prstGeom prst="rect">
            <a:avLst/>
          </a:prstGeom>
          <a:noFill/>
        </p:spPr>
        <p:txBody>
          <a:bodyPr wrap="square" rtlCol="0">
            <a:spAutoFit/>
          </a:bodyPr>
          <a:lstStyle/>
          <a:p>
            <a:pPr algn="ctr" fontAlgn="auto">
              <a:spcBef>
                <a:spcPts val="0"/>
              </a:spcBef>
              <a:spcAft>
                <a:spcPts val="0"/>
              </a:spcAft>
              <a:defRPr/>
            </a:pPr>
            <a:r>
              <a:rPr lang="zh-CN" altLang="en-US" sz="1800" b="1" dirty="0">
                <a:solidFill>
                  <a:prstClr val="white"/>
                </a:solidFill>
                <a:latin typeface="Calibri"/>
              </a:rPr>
              <a:t>工程招投标与合同管理</a:t>
            </a:r>
          </a:p>
        </p:txBody>
      </p:sp>
    </p:spTree>
    <p:extLst>
      <p:ext uri="{BB962C8B-B14F-4D97-AF65-F5344CB8AC3E}">
        <p14:creationId xmlns:p14="http://schemas.microsoft.com/office/powerpoint/2010/main" val="237499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right)">
                                      <p:cBhvr>
                                        <p:cTn id="15" dur="500"/>
                                        <p:tgtEl>
                                          <p:spTgt spid="12"/>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up)">
                                      <p:cBhvr>
                                        <p:cTn id="27" dur="500"/>
                                        <p:tgtEl>
                                          <p:spTgt spid="1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Effect transition="in" filter="wipe(left)">
                                      <p:cBhvr>
                                        <p:cTn id="39" dur="500"/>
                                        <p:tgtEl>
                                          <p:spTgt spid="18">
                                            <p:txEl>
                                              <p:pRg st="0" end="0"/>
                                            </p:txEl>
                                          </p:spTgt>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wipe(left)">
                                      <p:cBhvr>
                                        <p:cTn id="43" dur="500"/>
                                        <p:tgtEl>
                                          <p:spTgt spid="1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down)">
                                      <p:cBhvr>
                                        <p:cTn id="47" dur="500"/>
                                        <p:tgtEl>
                                          <p:spTgt spid="6"/>
                                        </p:tgtEl>
                                      </p:cBhvr>
                                    </p:animEffect>
                                  </p:childTnLst>
                                </p:cTn>
                              </p:par>
                            </p:childTnLst>
                          </p:cTn>
                        </p:par>
                        <p:par>
                          <p:cTn id="48" fill="hold">
                            <p:stCondLst>
                              <p:cond delay="5500"/>
                            </p:stCondLst>
                            <p:childTnLst>
                              <p:par>
                                <p:cTn id="49" presetID="17" presetClass="entr" presetSubtype="10"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44" name="Rectangle 8"/>
          <p:cNvSpPr>
            <a:spLocks noGrp="1" noRot="1" noChangeArrowheads="1"/>
          </p:cNvSpPr>
          <p:nvPr>
            <p:ph type="title" idx="4294967295"/>
          </p:nvPr>
        </p:nvSpPr>
        <p:spPr bwMode="auto">
          <a:xfrm>
            <a:off x="2789238" y="249238"/>
            <a:ext cx="6354762" cy="457200"/>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normAutofit fontScale="90000"/>
          </a:bodyPr>
          <a:lstStyle/>
          <a:p>
            <a:r>
              <a:rPr lang="zh-CN" altLang="en-US" sz="2800" b="1">
                <a:latin typeface="宋体" pitchFamily="2" charset="-122"/>
              </a:rPr>
              <a:t>任务一　学习建设工程开标</a:t>
            </a:r>
          </a:p>
        </p:txBody>
      </p:sp>
      <p:sp>
        <p:nvSpPr>
          <p:cNvPr id="244748" name="Rectangle 12"/>
          <p:cNvSpPr>
            <a:spLocks noRot="1" noChangeArrowheads="1"/>
          </p:cNvSpPr>
          <p:nvPr/>
        </p:nvSpPr>
        <p:spPr bwMode="auto">
          <a:xfrm>
            <a:off x="467544" y="987574"/>
            <a:ext cx="8323262" cy="2538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itchFamily="34" charset="0"/>
                <a:ea typeface="宋体" pitchFamily="2" charset="-122"/>
              </a:defRPr>
            </a:lvl1pPr>
            <a:lvl2pPr marL="742950" indent="-285750">
              <a:spcBef>
                <a:spcPct val="20000"/>
              </a:spcBef>
              <a:buChar char="–"/>
              <a:defRPr sz="2800">
                <a:solidFill>
                  <a:schemeClr val="tx1"/>
                </a:solidFill>
                <a:latin typeface="Arial" pitchFamily="34" charset="0"/>
                <a:ea typeface="宋体" pitchFamily="2" charset="-122"/>
              </a:defRPr>
            </a:lvl2pPr>
            <a:lvl3pPr marL="1143000" indent="-228600">
              <a:spcBef>
                <a:spcPct val="20000"/>
              </a:spcBef>
              <a:buChar char="•"/>
              <a:defRPr sz="2400">
                <a:solidFill>
                  <a:schemeClr val="tx1"/>
                </a:solidFill>
                <a:latin typeface="Arial" pitchFamily="34" charset="0"/>
                <a:ea typeface="宋体" pitchFamily="2" charset="-122"/>
              </a:defRPr>
            </a:lvl3pPr>
            <a:lvl4pPr marL="1600200" indent="-228600">
              <a:spcBef>
                <a:spcPct val="20000"/>
              </a:spcBef>
              <a:buChar char="–"/>
              <a:defRPr sz="2000">
                <a:solidFill>
                  <a:schemeClr val="tx1"/>
                </a:solidFill>
                <a:latin typeface="Arial" pitchFamily="34" charset="0"/>
                <a:ea typeface="宋体" pitchFamily="2" charset="-122"/>
              </a:defRPr>
            </a:lvl4pPr>
            <a:lvl5pPr marL="2057400" indent="-228600">
              <a:spcBef>
                <a:spcPct val="20000"/>
              </a:spcBef>
              <a:buChar char="»"/>
              <a:defRPr sz="2000">
                <a:solidFill>
                  <a:schemeClr val="tx1"/>
                </a:solidFill>
                <a:latin typeface="Arial" pitchFamily="34" charset="0"/>
                <a:ea typeface="宋体" pitchFamily="2" charset="-122"/>
              </a:defRPr>
            </a:lvl5pPr>
            <a:lvl6pPr marL="2514600" indent="-228600" fontAlgn="base">
              <a:spcBef>
                <a:spcPct val="20000"/>
              </a:spcBef>
              <a:spcAft>
                <a:spcPct val="0"/>
              </a:spcAft>
              <a:buChar char="»"/>
              <a:defRPr sz="2000">
                <a:solidFill>
                  <a:schemeClr val="tx1"/>
                </a:solidFill>
                <a:latin typeface="Arial" pitchFamily="34" charset="0"/>
                <a:ea typeface="宋体" pitchFamily="2" charset="-122"/>
              </a:defRPr>
            </a:lvl6pPr>
            <a:lvl7pPr marL="2971800" indent="-228600" fontAlgn="base">
              <a:spcBef>
                <a:spcPct val="20000"/>
              </a:spcBef>
              <a:spcAft>
                <a:spcPct val="0"/>
              </a:spcAft>
              <a:buChar char="»"/>
              <a:defRPr sz="2000">
                <a:solidFill>
                  <a:schemeClr val="tx1"/>
                </a:solidFill>
                <a:latin typeface="Arial" pitchFamily="34" charset="0"/>
                <a:ea typeface="宋体" pitchFamily="2" charset="-122"/>
              </a:defRPr>
            </a:lvl7pPr>
            <a:lvl8pPr marL="3429000" indent="-228600" fontAlgn="base">
              <a:spcBef>
                <a:spcPct val="20000"/>
              </a:spcBef>
              <a:spcAft>
                <a:spcPct val="0"/>
              </a:spcAft>
              <a:buChar char="»"/>
              <a:defRPr sz="2000">
                <a:solidFill>
                  <a:schemeClr val="tx1"/>
                </a:solidFill>
                <a:latin typeface="Arial" pitchFamily="34" charset="0"/>
                <a:ea typeface="宋体" pitchFamily="2" charset="-122"/>
              </a:defRPr>
            </a:lvl8pPr>
            <a:lvl9pPr marL="3886200" indent="-228600" fontAlgn="base">
              <a:spcBef>
                <a:spcPct val="20000"/>
              </a:spcBef>
              <a:spcAft>
                <a:spcPct val="0"/>
              </a:spcAft>
              <a:buChar char="»"/>
              <a:defRPr sz="2000">
                <a:solidFill>
                  <a:schemeClr val="tx1"/>
                </a:solidFill>
                <a:latin typeface="Arial" pitchFamily="34" charset="0"/>
                <a:ea typeface="宋体" pitchFamily="2" charset="-122"/>
              </a:defRPr>
            </a:lvl9pPr>
          </a:lstStyle>
          <a:p>
            <a:pPr>
              <a:lnSpc>
                <a:spcPct val="140000"/>
              </a:lnSpc>
              <a:buFontTx/>
              <a:buNone/>
            </a:pPr>
            <a:r>
              <a:rPr lang="zh-CN" altLang="en-US" sz="2700" b="1" dirty="0">
                <a:latin typeface="宋体" pitchFamily="2" charset="-122"/>
              </a:rPr>
              <a:t>　　</a:t>
            </a:r>
            <a:r>
              <a:rPr lang="zh-CN" altLang="en-US" sz="2700" b="1" dirty="0" smtClean="0">
                <a:latin typeface="宋体" pitchFamily="2" charset="-122"/>
              </a:rPr>
              <a:t>一、开标概述</a:t>
            </a:r>
            <a:endParaRPr lang="en-US" altLang="zh-CN" sz="2700" b="1" dirty="0" smtClean="0">
              <a:latin typeface="宋体" pitchFamily="2" charset="-122"/>
            </a:endParaRPr>
          </a:p>
          <a:p>
            <a:pPr>
              <a:lnSpc>
                <a:spcPct val="140000"/>
              </a:lnSpc>
              <a:buNone/>
            </a:pPr>
            <a:r>
              <a:rPr lang="en-US" altLang="zh-CN" sz="2000" dirty="0" smtClean="0"/>
              <a:t>     </a:t>
            </a:r>
            <a:r>
              <a:rPr lang="zh-CN" altLang="zh-CN" sz="2000" dirty="0" smtClean="0"/>
              <a:t>建设</a:t>
            </a:r>
            <a:r>
              <a:rPr lang="zh-CN" altLang="zh-CN" sz="2000" dirty="0"/>
              <a:t>工程招标投标活动经过了招标阶段、投标阶段，就进入了开标阶段。所谓开标，是指招标人将所有投标人的投标文件启封揭晓</a:t>
            </a:r>
            <a:r>
              <a:rPr lang="zh-CN" altLang="zh-CN" sz="2000" dirty="0" smtClean="0"/>
              <a:t>。</a:t>
            </a:r>
            <a:endParaRPr lang="en-US" altLang="zh-CN" sz="2000" dirty="0" smtClean="0"/>
          </a:p>
          <a:p>
            <a:pPr>
              <a:lnSpc>
                <a:spcPct val="140000"/>
              </a:lnSpc>
              <a:buNone/>
            </a:pPr>
            <a:r>
              <a:rPr lang="en-US" altLang="zh-CN" sz="2000" dirty="0"/>
              <a:t> </a:t>
            </a:r>
            <a:r>
              <a:rPr lang="en-US" altLang="zh-CN" sz="2000" dirty="0" smtClean="0"/>
              <a:t>     </a:t>
            </a:r>
            <a:r>
              <a:rPr lang="zh-CN" altLang="zh-CN" sz="2000" dirty="0" smtClean="0"/>
              <a:t>公开</a:t>
            </a:r>
            <a:r>
              <a:rPr lang="zh-CN" altLang="zh-CN" sz="2000" dirty="0"/>
              <a:t>招标和邀请招标均应举行开标会议，开标应当在招标文件确定的提交投标文件截止时间的同一时间公开进行，开标地点应当为招标文件中预先确定的地点，以便投标人以及有关方面按照招标文件规定的开标时间到达开标地点。</a:t>
            </a:r>
          </a:p>
          <a:p>
            <a:pPr>
              <a:lnSpc>
                <a:spcPct val="140000"/>
              </a:lnSpc>
              <a:buFontTx/>
              <a:buNone/>
            </a:pPr>
            <a:endParaRPr lang="en-US" altLang="zh-CN" sz="2000" b="1" dirty="0" smtClean="0">
              <a:latin typeface="宋体"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4294967295"/>
          </p:nvPr>
        </p:nvSpPr>
        <p:spPr>
          <a:xfrm>
            <a:off x="1071563" y="1495425"/>
            <a:ext cx="8072437" cy="3648075"/>
          </a:xfrm>
          <a:prstGeom prst="rect">
            <a:avLst/>
          </a:prstGeom>
        </p:spPr>
        <p:txBody>
          <a:bodyPr/>
          <a:lstStyle/>
          <a:p>
            <a:r>
              <a:rPr lang="zh-CN" altLang="zh-CN" sz="2400" dirty="0"/>
              <a:t>投标文件有下列情形之一的，招标人不予受理： </a:t>
            </a:r>
          </a:p>
          <a:p>
            <a:r>
              <a:rPr lang="zh-CN" altLang="zh-CN" sz="2400" dirty="0"/>
              <a:t>（</a:t>
            </a:r>
            <a:r>
              <a:rPr lang="en-US" altLang="zh-CN" sz="2400" dirty="0"/>
              <a:t>1</a:t>
            </a:r>
            <a:r>
              <a:rPr lang="zh-CN" altLang="zh-CN" sz="2400" dirty="0"/>
              <a:t>）逾期送达的或者未送达指定地点的；</a:t>
            </a:r>
            <a:r>
              <a:rPr lang="en-US" altLang="zh-CN" sz="2400" dirty="0"/>
              <a:t> </a:t>
            </a:r>
            <a:endParaRPr lang="zh-CN" altLang="zh-CN" sz="2400" dirty="0"/>
          </a:p>
          <a:p>
            <a:r>
              <a:rPr lang="zh-CN" altLang="zh-CN" sz="2400" dirty="0"/>
              <a:t>（</a:t>
            </a:r>
            <a:r>
              <a:rPr lang="en-US" altLang="zh-CN" sz="2400" dirty="0"/>
              <a:t>2</a:t>
            </a:r>
            <a:r>
              <a:rPr lang="zh-CN" altLang="zh-CN" sz="2400" dirty="0"/>
              <a:t>）未按招标文件要求密封的。</a:t>
            </a:r>
          </a:p>
          <a:p>
            <a:endParaRPr lang="zh-CN" altLang="en-US" dirty="0"/>
          </a:p>
        </p:txBody>
      </p:sp>
    </p:spTree>
    <p:extLst>
      <p:ext uri="{BB962C8B-B14F-4D97-AF65-F5344CB8AC3E}">
        <p14:creationId xmlns:p14="http://schemas.microsoft.com/office/powerpoint/2010/main" val="41557481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76" name="Rectangle 48"/>
          <p:cNvSpPr>
            <a:spLocks noRot="1" noChangeArrowheads="1"/>
          </p:cNvSpPr>
          <p:nvPr/>
        </p:nvSpPr>
        <p:spPr bwMode="auto">
          <a:xfrm>
            <a:off x="395288" y="1058466"/>
            <a:ext cx="5040312" cy="378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pitchFamily="34" charset="0"/>
                <a:ea typeface="宋体" pitchFamily="2" charset="-122"/>
              </a:defRPr>
            </a:lvl1pPr>
            <a:lvl2pPr algn="ctr">
              <a:defRPr sz="4400">
                <a:solidFill>
                  <a:schemeClr val="tx2"/>
                </a:solidFill>
                <a:latin typeface="Arial" pitchFamily="34" charset="0"/>
                <a:ea typeface="宋体" pitchFamily="2" charset="-122"/>
              </a:defRPr>
            </a:lvl2pPr>
            <a:lvl3pPr algn="ctr">
              <a:defRPr sz="4400">
                <a:solidFill>
                  <a:schemeClr val="tx2"/>
                </a:solidFill>
                <a:latin typeface="Arial" pitchFamily="34" charset="0"/>
                <a:ea typeface="宋体" pitchFamily="2" charset="-122"/>
              </a:defRPr>
            </a:lvl3pPr>
            <a:lvl4pPr algn="ctr">
              <a:defRPr sz="4400">
                <a:solidFill>
                  <a:schemeClr val="tx2"/>
                </a:solidFill>
                <a:latin typeface="Arial" pitchFamily="34" charset="0"/>
                <a:ea typeface="宋体" pitchFamily="2" charset="-122"/>
              </a:defRPr>
            </a:lvl4pPr>
            <a:lvl5pPr algn="ctr">
              <a:defRPr sz="4400">
                <a:solidFill>
                  <a:schemeClr val="tx2"/>
                </a:solidFill>
                <a:latin typeface="Arial" pitchFamily="34" charset="0"/>
                <a:ea typeface="宋体" pitchFamily="2" charset="-122"/>
              </a:defRPr>
            </a:lvl5pPr>
            <a:lvl6pPr marL="457200" algn="ctr" fontAlgn="base">
              <a:spcBef>
                <a:spcPct val="0"/>
              </a:spcBef>
              <a:spcAft>
                <a:spcPct val="0"/>
              </a:spcAft>
              <a:defRPr sz="4400">
                <a:solidFill>
                  <a:schemeClr val="tx2"/>
                </a:solidFill>
                <a:latin typeface="Arial" pitchFamily="34" charset="0"/>
                <a:ea typeface="宋体" pitchFamily="2" charset="-122"/>
              </a:defRPr>
            </a:lvl6pPr>
            <a:lvl7pPr marL="914400" algn="ctr" fontAlgn="base">
              <a:spcBef>
                <a:spcPct val="0"/>
              </a:spcBef>
              <a:spcAft>
                <a:spcPct val="0"/>
              </a:spcAft>
              <a:defRPr sz="4400">
                <a:solidFill>
                  <a:schemeClr val="tx2"/>
                </a:solidFill>
                <a:latin typeface="Arial" pitchFamily="34" charset="0"/>
                <a:ea typeface="宋体" pitchFamily="2" charset="-122"/>
              </a:defRPr>
            </a:lvl7pPr>
            <a:lvl8pPr marL="1371600" algn="ctr" fontAlgn="base">
              <a:spcBef>
                <a:spcPct val="0"/>
              </a:spcBef>
              <a:spcAft>
                <a:spcPct val="0"/>
              </a:spcAft>
              <a:defRPr sz="4400">
                <a:solidFill>
                  <a:schemeClr val="tx2"/>
                </a:solidFill>
                <a:latin typeface="Arial" pitchFamily="34" charset="0"/>
                <a:ea typeface="宋体" pitchFamily="2" charset="-122"/>
              </a:defRPr>
            </a:lvl8pPr>
            <a:lvl9pPr marL="1828800" algn="ctr" fontAlgn="base">
              <a:spcBef>
                <a:spcPct val="0"/>
              </a:spcBef>
              <a:spcAft>
                <a:spcPct val="0"/>
              </a:spcAft>
              <a:defRPr sz="4400">
                <a:solidFill>
                  <a:schemeClr val="tx2"/>
                </a:solidFill>
                <a:latin typeface="Arial" pitchFamily="34" charset="0"/>
                <a:ea typeface="宋体" pitchFamily="2" charset="-122"/>
              </a:defRPr>
            </a:lvl9pPr>
          </a:lstStyle>
          <a:p>
            <a:pPr algn="l">
              <a:buFontTx/>
              <a:buChar char="•"/>
            </a:pPr>
            <a:r>
              <a:rPr lang="zh-CN" altLang="en-US" sz="2800" b="1" dirty="0">
                <a:latin typeface="宋体" pitchFamily="2" charset="-122"/>
              </a:rPr>
              <a:t>　</a:t>
            </a:r>
            <a:r>
              <a:rPr lang="zh-CN" altLang="en-US" sz="2800" b="1" dirty="0">
                <a:solidFill>
                  <a:srgbClr val="FF3300"/>
                </a:solidFill>
                <a:latin typeface="宋体" pitchFamily="2" charset="-122"/>
              </a:rPr>
              <a:t>二、建设工程开标程序</a:t>
            </a:r>
          </a:p>
        </p:txBody>
      </p:sp>
      <p:sp>
        <p:nvSpPr>
          <p:cNvPr id="48178" name="Rectangle 50"/>
          <p:cNvSpPr>
            <a:spLocks noGrp="1" noRot="1" noChangeArrowheads="1"/>
          </p:cNvSpPr>
          <p:nvPr>
            <p:ph idx="4294967295"/>
          </p:nvPr>
        </p:nvSpPr>
        <p:spPr bwMode="auto">
          <a:xfrm>
            <a:off x="712788" y="1546225"/>
            <a:ext cx="8431212" cy="3292475"/>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p>
            <a:pPr>
              <a:lnSpc>
                <a:spcPct val="115000"/>
              </a:lnSpc>
              <a:buFontTx/>
              <a:buNone/>
            </a:pPr>
            <a:r>
              <a:rPr lang="zh-CN" altLang="en-US" sz="2400" dirty="0"/>
              <a:t>１、招标人签收投标人递交的投标文件。</a:t>
            </a:r>
          </a:p>
          <a:p>
            <a:pPr>
              <a:lnSpc>
                <a:spcPct val="115000"/>
              </a:lnSpc>
              <a:buFontTx/>
              <a:buNone/>
            </a:pPr>
            <a:r>
              <a:rPr lang="zh-CN" altLang="en-US" sz="2400" dirty="0"/>
              <a:t>２、出席开标会的投标人代表签到。</a:t>
            </a:r>
          </a:p>
          <a:p>
            <a:pPr>
              <a:lnSpc>
                <a:spcPct val="115000"/>
              </a:lnSpc>
              <a:buFontTx/>
              <a:buNone/>
            </a:pPr>
            <a:r>
              <a:rPr lang="zh-CN" altLang="en-US" sz="2400" dirty="0"/>
              <a:t>３、主持人宣布开标纪律。</a:t>
            </a:r>
          </a:p>
          <a:p>
            <a:pPr marL="0" indent="0">
              <a:buNone/>
            </a:pPr>
            <a:r>
              <a:rPr lang="zh-CN" altLang="en-US" sz="2400" b="1" dirty="0">
                <a:latin typeface="宋体" pitchFamily="2" charset="-122"/>
              </a:rPr>
              <a:t>４</a:t>
            </a:r>
            <a:r>
              <a:rPr lang="zh-CN" altLang="en-US" sz="2400" b="1" dirty="0" smtClean="0">
                <a:latin typeface="宋体" pitchFamily="2" charset="-122"/>
              </a:rPr>
              <a:t>、</a:t>
            </a:r>
            <a:r>
              <a:rPr lang="zh-CN" altLang="zh-CN" sz="2400" dirty="0"/>
              <a:t>主持人介绍与会人员</a:t>
            </a:r>
          </a:p>
          <a:p>
            <a:pPr marL="0" indent="0">
              <a:buNone/>
            </a:pPr>
            <a:r>
              <a:rPr lang="zh-CN" altLang="en-US" sz="2400" b="1" dirty="0" smtClean="0">
                <a:latin typeface="宋体" pitchFamily="2" charset="-122"/>
              </a:rPr>
              <a:t>５、</a:t>
            </a:r>
            <a:r>
              <a:rPr lang="zh-CN" altLang="zh-CN" sz="2400" dirty="0"/>
              <a:t>确认投保人代表身份</a:t>
            </a:r>
          </a:p>
          <a:p>
            <a:pPr marL="0" indent="0">
              <a:buNone/>
            </a:pPr>
            <a:r>
              <a:rPr lang="zh-CN" altLang="en-US" sz="2400" b="1" dirty="0" smtClean="0">
                <a:latin typeface="宋体" pitchFamily="2" charset="-122"/>
              </a:rPr>
              <a:t>６、</a:t>
            </a:r>
            <a:r>
              <a:rPr lang="zh-CN" altLang="zh-CN" sz="2400" dirty="0"/>
              <a:t>公布在投标截止时间前接收投标文件的情况</a:t>
            </a:r>
          </a:p>
          <a:p>
            <a:pPr marL="0" indent="0">
              <a:buNone/>
            </a:pPr>
            <a:r>
              <a:rPr lang="zh-CN" altLang="en-US" sz="2400" b="1" dirty="0" smtClean="0">
                <a:latin typeface="宋体" pitchFamily="2" charset="-122"/>
              </a:rPr>
              <a:t>７、</a:t>
            </a:r>
            <a:r>
              <a:rPr lang="zh-CN" altLang="zh-CN" sz="2400" dirty="0"/>
              <a:t>检查投标文件的密封情况</a:t>
            </a:r>
          </a:p>
        </p:txBody>
      </p:sp>
    </p:spTree>
  </p:cSld>
  <p:clrMapOvr>
    <a:masterClrMapping/>
  </p:clrMapOvr>
  <p:transition>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7" name="Rectangle 7"/>
          <p:cNvSpPr>
            <a:spLocks noGrp="1" noRot="1" noChangeArrowheads="1"/>
          </p:cNvSpPr>
          <p:nvPr>
            <p:ph idx="4294967295"/>
          </p:nvPr>
        </p:nvSpPr>
        <p:spPr bwMode="auto">
          <a:xfrm>
            <a:off x="819150" y="1222375"/>
            <a:ext cx="8324850" cy="3455988"/>
          </a:xfrm>
          <a:prstGeom prst="rect">
            <a:avLst/>
          </a:prstGeo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p>
            <a:pPr>
              <a:buNone/>
            </a:pPr>
            <a:r>
              <a:rPr lang="zh-CN" altLang="en-US" sz="2200" b="1" dirty="0">
                <a:latin typeface="宋体" pitchFamily="2" charset="-122"/>
              </a:rPr>
              <a:t>　８</a:t>
            </a:r>
            <a:r>
              <a:rPr lang="zh-CN" altLang="en-US" sz="2200" b="1" dirty="0" smtClean="0">
                <a:latin typeface="宋体" pitchFamily="2" charset="-122"/>
              </a:rPr>
              <a:t>、</a:t>
            </a:r>
            <a:r>
              <a:rPr lang="zh-CN" altLang="zh-CN" sz="2400" dirty="0"/>
              <a:t>宣布投标文件开标</a:t>
            </a:r>
            <a:r>
              <a:rPr lang="zh-CN" altLang="zh-CN" sz="2400" dirty="0" smtClean="0"/>
              <a:t>顺序</a:t>
            </a:r>
            <a:endParaRPr lang="en-US" altLang="zh-CN" sz="2400" dirty="0" smtClean="0"/>
          </a:p>
          <a:p>
            <a:pPr marL="0" indent="0">
              <a:buNone/>
            </a:pPr>
            <a:r>
              <a:rPr lang="zh-CN" altLang="en-US" sz="2200" b="1" dirty="0">
                <a:latin typeface="宋体" pitchFamily="2" charset="-122"/>
              </a:rPr>
              <a:t>　９</a:t>
            </a:r>
            <a:r>
              <a:rPr lang="zh-CN" altLang="en-US" sz="2200" b="1" dirty="0" smtClean="0">
                <a:latin typeface="宋体" pitchFamily="2" charset="-122"/>
              </a:rPr>
              <a:t>、</a:t>
            </a:r>
            <a:r>
              <a:rPr lang="zh-CN" altLang="zh-CN" sz="2400" dirty="0"/>
              <a:t>公布标底</a:t>
            </a:r>
          </a:p>
          <a:p>
            <a:pPr>
              <a:buNone/>
            </a:pPr>
            <a:r>
              <a:rPr lang="zh-CN" altLang="en-US" sz="2200" b="1" dirty="0" smtClean="0">
                <a:latin typeface="宋体" pitchFamily="2" charset="-122"/>
              </a:rPr>
              <a:t>１０、</a:t>
            </a:r>
            <a:r>
              <a:rPr lang="zh-CN" altLang="zh-CN" sz="2400" dirty="0"/>
              <a:t>唱</a:t>
            </a:r>
            <a:r>
              <a:rPr lang="zh-CN" altLang="zh-CN" sz="2400" dirty="0" smtClean="0"/>
              <a:t>标</a:t>
            </a:r>
            <a:endParaRPr lang="zh-CN" altLang="en-US" sz="2200" b="1" dirty="0">
              <a:latin typeface="宋体" pitchFamily="2" charset="-122"/>
            </a:endParaRPr>
          </a:p>
          <a:p>
            <a:pPr marL="0" indent="0">
              <a:buNone/>
            </a:pPr>
            <a:r>
              <a:rPr lang="zh-CN" altLang="en-US" sz="2200" b="1" dirty="0">
                <a:latin typeface="宋体" pitchFamily="2" charset="-122"/>
              </a:rPr>
              <a:t>１１</a:t>
            </a:r>
            <a:r>
              <a:rPr lang="zh-CN" altLang="en-US" sz="2200" b="1" dirty="0" smtClean="0">
                <a:latin typeface="宋体" pitchFamily="2" charset="-122"/>
              </a:rPr>
              <a:t>、</a:t>
            </a:r>
            <a:r>
              <a:rPr lang="zh-CN" altLang="zh-CN" sz="2400" dirty="0"/>
              <a:t>确认开标记录</a:t>
            </a:r>
          </a:p>
          <a:p>
            <a:pPr>
              <a:buNone/>
            </a:pPr>
            <a:r>
              <a:rPr lang="zh-CN" altLang="en-US" sz="2200" b="1" dirty="0" smtClean="0">
                <a:latin typeface="宋体" pitchFamily="2" charset="-122"/>
              </a:rPr>
              <a:t>１２、</a:t>
            </a:r>
            <a:r>
              <a:rPr lang="zh-CN" altLang="zh-CN" sz="2400" dirty="0"/>
              <a:t>投标文件、开标会记录等送封闭评标区</a:t>
            </a:r>
            <a:r>
              <a:rPr lang="zh-CN" altLang="zh-CN" sz="2400" dirty="0" smtClean="0"/>
              <a:t>封存</a:t>
            </a:r>
            <a:endParaRPr lang="en-US" altLang="zh-CN" sz="2400" dirty="0" smtClean="0"/>
          </a:p>
          <a:p>
            <a:pPr>
              <a:buNone/>
            </a:pPr>
            <a:r>
              <a:rPr lang="zh-CN" altLang="en-US" sz="2200" b="1" dirty="0" smtClean="0">
                <a:latin typeface="宋体" pitchFamily="2" charset="-122"/>
              </a:rPr>
              <a:t>１３、</a:t>
            </a:r>
            <a:r>
              <a:rPr lang="zh-CN" altLang="zh-CN" sz="2400" dirty="0"/>
              <a:t>主持人宣布开标会</a:t>
            </a:r>
            <a:r>
              <a:rPr lang="zh-CN" altLang="zh-CN" sz="2400" dirty="0" smtClean="0"/>
              <a:t>结束</a:t>
            </a:r>
            <a:endParaRPr lang="zh-CN" altLang="zh-CN" sz="24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7"/>
</p:tagLst>
</file>

<file path=ppt/tags/tag1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1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0.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1.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2.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2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OTHERS"/>
  <p:tag name="ID" val="626770"/>
</p:tagLst>
</file>

<file path=ppt/tags/tag3.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ENTRY"/>
  <p:tag name="ID" val="626770"/>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70919090711"/>
  <p:tag name="MH_LIBRARY" val="CONTENTS"/>
  <p:tag name="MH_TYPE" val="NUMBER"/>
  <p:tag name="ID" val="626770"/>
  <p:tag name="MH_ORDER" val="4"/>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9149</TotalTime>
  <Words>3933</Words>
  <Application>Microsoft Office PowerPoint</Application>
  <PresentationFormat>全屏显示(16:9)</PresentationFormat>
  <Paragraphs>281</Paragraphs>
  <Slides>51</Slides>
  <Notes>0</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51</vt:i4>
      </vt:variant>
    </vt:vector>
  </HeadingPairs>
  <TitlesOfParts>
    <vt:vector size="64" baseType="lpstr">
      <vt:lpstr>굴림</vt:lpstr>
      <vt:lpstr>黑体</vt:lpstr>
      <vt:lpstr>华文行楷</vt:lpstr>
      <vt:lpstr>楷体</vt:lpstr>
      <vt:lpstr>宋体</vt:lpstr>
      <vt:lpstr>微软雅黑</vt:lpstr>
      <vt:lpstr>Arial</vt:lpstr>
      <vt:lpstr>Calibri</vt:lpstr>
      <vt:lpstr>Calibri Light</vt:lpstr>
      <vt:lpstr>Verdana</vt:lpstr>
      <vt:lpstr>Wingdings</vt:lpstr>
      <vt:lpstr>1_Office 主题</vt:lpstr>
      <vt:lpstr>2_Office 主题</vt:lpstr>
      <vt:lpstr>                                                                                      </vt:lpstr>
      <vt:lpstr>PowerPoint 演示文稿</vt:lpstr>
      <vt:lpstr>PowerPoint 演示文稿</vt:lpstr>
      <vt:lpstr>任务</vt:lpstr>
      <vt:lpstr>课前准备：</vt:lpstr>
      <vt:lpstr>任务一　学习建设工程开标</vt:lpstr>
      <vt:lpstr>PowerPoint 演示文稿</vt:lpstr>
      <vt:lpstr>PowerPoint 演示文稿</vt:lpstr>
      <vt:lpstr>PowerPoint 演示文稿</vt:lpstr>
      <vt:lpstr>PowerPoint 演示文稿</vt:lpstr>
      <vt:lpstr>PowerPoint 演示文稿</vt:lpstr>
      <vt:lpstr>PowerPoint 演示文稿</vt:lpstr>
      <vt:lpstr>3.5 建设工程施工招标评标定标办法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一、建设工程评标活动组织及要求</vt:lpstr>
      <vt:lpstr>PowerPoint 演示文稿</vt:lpstr>
      <vt:lpstr>　二、评标程序</vt:lpstr>
      <vt:lpstr>工程评标相关规定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任务三   学习建设工程定标</vt:lpstr>
      <vt:lpstr>PowerPoint 演示文稿</vt:lpstr>
      <vt:lpstr>PowerPoint 演示文稿</vt:lpstr>
      <vt:lpstr>PowerPoint 演示文稿</vt:lpstr>
      <vt:lpstr>PowerPoint 演示文稿</vt:lpstr>
      <vt:lpstr>　相关要求</vt:lpstr>
      <vt:lpstr>PowerPoint 演示文稿</vt:lpstr>
      <vt:lpstr>考一考</vt:lpstr>
      <vt:lpstr>PowerPoint 演示文稿</vt:lpstr>
    </vt:vector>
  </TitlesOfParts>
  <Company>WwW.YlmF.CoM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FiSh</dc:creator>
  <cp:lastModifiedBy>Wang</cp:lastModifiedBy>
  <cp:revision>613</cp:revision>
  <dcterms:created xsi:type="dcterms:W3CDTF">2007-05-21T00:59:09Z</dcterms:created>
  <dcterms:modified xsi:type="dcterms:W3CDTF">2022-09-01T04:01:50Z</dcterms:modified>
</cp:coreProperties>
</file>