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90" r:id="rId2"/>
  </p:sldMasterIdLst>
  <p:sldIdLst>
    <p:sldId id="318" r:id="rId3"/>
    <p:sldId id="256" r:id="rId4"/>
    <p:sldId id="257" r:id="rId5"/>
    <p:sldId id="261" r:id="rId6"/>
    <p:sldId id="259" r:id="rId7"/>
    <p:sldId id="262" r:id="rId8"/>
    <p:sldId id="308" r:id="rId9"/>
    <p:sldId id="263" r:id="rId10"/>
    <p:sldId id="265" r:id="rId11"/>
    <p:sldId id="309" r:id="rId12"/>
    <p:sldId id="310" r:id="rId13"/>
    <p:sldId id="311" r:id="rId14"/>
    <p:sldId id="312" r:id="rId15"/>
    <p:sldId id="313" r:id="rId16"/>
    <p:sldId id="314" r:id="rId17"/>
    <p:sldId id="315" r:id="rId18"/>
    <p:sldId id="316" r:id="rId19"/>
    <p:sldId id="299" r:id="rId20"/>
    <p:sldId id="300" r:id="rId21"/>
    <p:sldId id="301" r:id="rId22"/>
    <p:sldId id="302" r:id="rId23"/>
    <p:sldId id="303" r:id="rId24"/>
    <p:sldId id="304" r:id="rId25"/>
    <p:sldId id="305" r:id="rId26"/>
    <p:sldId id="306" r:id="rId27"/>
    <p:sldId id="276" r:id="rId28"/>
    <p:sldId id="277" r:id="rId29"/>
    <p:sldId id="260"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317" r:id="rId48"/>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756" y="90"/>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2F2F2"/>
        </a:solidFill>
        <a:effectLst/>
      </p:bgPr>
    </p:bg>
    <p:spTree>
      <p:nvGrpSpPr>
        <p:cNvPr id="1" name=""/>
        <p:cNvGrpSpPr/>
        <p:nvPr/>
      </p:nvGrpSpPr>
      <p:grpSpPr>
        <a:xfrm>
          <a:off x="0" y="0"/>
          <a:ext cx="0" cy="0"/>
          <a:chOff x="0" y="0"/>
          <a:chExt cx="0" cy="0"/>
        </a:xfrm>
      </p:grpSpPr>
      <p:sp>
        <p:nvSpPr>
          <p:cNvPr id="3" name="矩形 9"/>
          <p:cNvSpPr>
            <a:spLocks noChangeArrowheads="1"/>
          </p:cNvSpPr>
          <p:nvPr userDrawn="1"/>
        </p:nvSpPr>
        <p:spPr bwMode="auto">
          <a:xfrm>
            <a:off x="0" y="1414464"/>
            <a:ext cx="9143762" cy="1715929"/>
          </a:xfrm>
          <a:prstGeom prst="rect">
            <a:avLst/>
          </a:prstGeom>
          <a:solidFill>
            <a:srgbClr val="005969"/>
          </a:solidFill>
          <a:ln w="9525">
            <a:noFill/>
            <a:miter lim="800000"/>
          </a:ln>
        </p:spPr>
        <p:txBody>
          <a:bodyPr lIns="91440" tIns="45720" rIns="91440" bIns="45720"/>
          <a:lstStyle/>
          <a:p>
            <a:pPr>
              <a:defRPr/>
            </a:pPr>
            <a:endParaRPr lang="zh-CN" altLang="en-US">
              <a:solidFill>
                <a:prstClr val="black"/>
              </a:solidFill>
            </a:endParaRPr>
          </a:p>
        </p:txBody>
      </p:sp>
      <p:cxnSp>
        <p:nvCxnSpPr>
          <p:cNvPr id="4" name="直接连接符 3"/>
          <p:cNvCxnSpPr/>
          <p:nvPr userDrawn="1"/>
        </p:nvCxnSpPr>
        <p:spPr>
          <a:xfrm>
            <a:off x="0" y="3233261"/>
            <a:ext cx="9143762"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2" name="组合 1"/>
          <p:cNvGrpSpPr/>
          <p:nvPr userDrawn="1"/>
        </p:nvGrpSpPr>
        <p:grpSpPr>
          <a:xfrm>
            <a:off x="0" y="3584257"/>
            <a:ext cx="9143762" cy="145733"/>
            <a:chOff x="0" y="7526"/>
            <a:chExt cx="6802" cy="306"/>
          </a:xfrm>
        </p:grpSpPr>
        <p:cxnSp>
          <p:nvCxnSpPr>
            <p:cNvPr id="8" name="直接连接符 7"/>
            <p:cNvCxnSpPr/>
            <p:nvPr userDrawn="1"/>
          </p:nvCxnSpPr>
          <p:spPr>
            <a:xfrm>
              <a:off x="0" y="7526"/>
              <a:ext cx="6802" cy="27"/>
            </a:xfrm>
            <a:prstGeom prst="line">
              <a:avLst/>
            </a:prstGeom>
            <a:ln w="3175">
              <a:solidFill>
                <a:srgbClr val="CC881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a:off x="0" y="7666"/>
              <a:ext cx="6802" cy="27"/>
            </a:xfrm>
            <a:prstGeom prst="line">
              <a:avLst/>
            </a:prstGeom>
            <a:ln w="3175">
              <a:solidFill>
                <a:srgbClr val="855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a:off x="0" y="7806"/>
              <a:ext cx="6802" cy="27"/>
            </a:xfrm>
            <a:prstGeom prst="line">
              <a:avLst/>
            </a:prstGeom>
            <a:ln w="3175">
              <a:solidFill>
                <a:srgbClr val="00596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5561224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1_标题幻灯片">
    <p:bg>
      <p:bgPr>
        <a:noFill/>
        <a:effectLst/>
      </p:bgPr>
    </p:bg>
    <p:spTree>
      <p:nvGrpSpPr>
        <p:cNvPr id="1" name=""/>
        <p:cNvGrpSpPr/>
        <p:nvPr/>
      </p:nvGrpSpPr>
      <p:grpSpPr>
        <a:xfrm>
          <a:off x="0" y="0"/>
          <a:ext cx="0" cy="0"/>
          <a:chOff x="0" y="0"/>
          <a:chExt cx="0" cy="0"/>
        </a:xfrm>
      </p:grpSpPr>
      <p:sp>
        <p:nvSpPr>
          <p:cNvPr id="4" name="矩形​​ 5"/>
          <p:cNvSpPr>
            <a:spLocks noChangeArrowheads="1"/>
          </p:cNvSpPr>
          <p:nvPr userDrawn="1"/>
        </p:nvSpPr>
        <p:spPr bwMode="auto">
          <a:xfrm>
            <a:off x="1" y="656408"/>
            <a:ext cx="9143999" cy="4237600"/>
          </a:xfrm>
          <a:prstGeom prst="rect">
            <a:avLst/>
          </a:prstGeom>
          <a:solidFill>
            <a:srgbClr val="005969"/>
          </a:solidFill>
          <a:ln w="9525" cmpd="sng">
            <a:noFill/>
            <a:miter lim="800000"/>
          </a:ln>
        </p:spPr>
        <p:txBody>
          <a:bodyPr lIns="215945" tIns="34281" rIns="68563" bIns="34281" anchor="b"/>
          <a:lstStyle/>
          <a:p>
            <a:endParaRPr lang="zh-CN" altLang="zh-CN" sz="2100" dirty="0">
              <a:ln>
                <a:solidFill>
                  <a:srgbClr val="92D050"/>
                </a:solidFill>
              </a:ln>
              <a:solidFill>
                <a:srgbClr val="92D050"/>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09040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300"/>
                                        <p:tgtEl>
                                          <p:spTgt spid="4"/>
                                        </p:tgtEl>
                                      </p:cBhvr>
                                    </p:animEffect>
                                  </p:childTnLst>
                                </p:cTn>
                              </p:par>
                              <p:par>
                                <p:cTn id="8" presetID="2" presetClass="entr" presetSubtype="9" fill="hold" grpId="1"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0-#ppt_w/2"/>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26" y="273968"/>
            <a:ext cx="7886495" cy="99462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90062" y="1334435"/>
            <a:ext cx="3655085" cy="618214"/>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3"/>
            </a:lvl4pPr>
            <a:lvl5pPr marL="1028700" indent="0">
              <a:buNone/>
              <a:defRPr sz="1013"/>
            </a:lvl5pPr>
            <a:lvl6pPr marL="1285875" indent="0">
              <a:buNone/>
              <a:defRPr sz="1013"/>
            </a:lvl6pPr>
            <a:lvl7pPr marL="1544003" indent="0">
              <a:buNone/>
              <a:defRPr sz="1013"/>
            </a:lvl7pPr>
            <a:lvl8pPr marL="1801178" indent="0">
              <a:buNone/>
              <a:defRPr sz="1013"/>
            </a:lvl8pPr>
            <a:lvl9pPr marL="2058829" indent="0">
              <a:buNone/>
              <a:defRPr sz="1013"/>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890062" y="1999944"/>
            <a:ext cx="3655085" cy="264441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4692582" y="1334435"/>
            <a:ext cx="3673086" cy="618214"/>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3"/>
            </a:lvl4pPr>
            <a:lvl5pPr marL="1028700" indent="0">
              <a:buNone/>
              <a:defRPr sz="1013"/>
            </a:lvl5pPr>
            <a:lvl6pPr marL="1285875" indent="0">
              <a:buNone/>
              <a:defRPr sz="1013"/>
            </a:lvl6pPr>
            <a:lvl7pPr marL="1544003" indent="0">
              <a:buNone/>
              <a:defRPr sz="1013"/>
            </a:lvl7pPr>
            <a:lvl8pPr marL="1801178" indent="0">
              <a:buNone/>
              <a:defRPr sz="1013"/>
            </a:lvl8pPr>
            <a:lvl9pPr marL="2058829" indent="0">
              <a:buNone/>
              <a:defRPr sz="1013"/>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4692582" y="1999944"/>
            <a:ext cx="3673086" cy="264441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8" name="页脚占位符 7"/>
          <p:cNvSpPr>
            <a:spLocks noGrp="1"/>
          </p:cNvSpPr>
          <p:nvPr>
            <p:ph type="ftr" sz="quarter" idx="1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9" name="灯片编号占位符 8"/>
          <p:cNvSpPr>
            <a:spLocks noGrp="1"/>
          </p:cNvSpPr>
          <p:nvPr>
            <p:ph type="sldNum" sz="quarter" idx="1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76814576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33" y="273968"/>
            <a:ext cx="7886495" cy="994623"/>
          </a:xfrm>
        </p:spPr>
        <p:txBody>
          <a:bodyPr/>
          <a:lstStyle/>
          <a:p>
            <a:pPr fontAlgn="base"/>
            <a:r>
              <a:rPr lang="zh-CN" altLang="en-US" strike="noStrike" noProof="1"/>
              <a:t>单击此处编辑母版标题样式</a:t>
            </a:r>
          </a:p>
        </p:txBody>
      </p:sp>
      <p:sp>
        <p:nvSpPr>
          <p:cNvPr id="3" name="日期占位符 2"/>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4" name="页脚占位符 3"/>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5" name="灯片编号占位符 4"/>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45760630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3" name="页脚占位符 2"/>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4" name="灯片编号占位符 3"/>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22151384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25" y="343058"/>
            <a:ext cx="3123930" cy="1200694"/>
          </a:xfrm>
        </p:spPr>
        <p:txBody>
          <a:bodyPr anchor="b"/>
          <a:lstStyle>
            <a:lvl1pPr>
              <a:defRPr sz="18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3887291" y="343058"/>
            <a:ext cx="4629029" cy="4054725"/>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4003" indent="0">
              <a:buNone/>
              <a:defRPr sz="1125"/>
            </a:lvl7pPr>
            <a:lvl8pPr marL="1801178" indent="0">
              <a:buNone/>
              <a:defRPr sz="1125"/>
            </a:lvl8pPr>
            <a:lvl9pPr marL="2058829" indent="0">
              <a:buNone/>
              <a:defRPr sz="1125"/>
            </a:lvl9pPr>
          </a:lstStyle>
          <a:p>
            <a:pPr marL="0" marR="0" lvl="0" indent="0" algn="l" defTabSz="514350" rtl="0" eaLnBrk="1" fontAlgn="base" latinLnBrk="0" hangingPunct="1">
              <a:lnSpc>
                <a:spcPct val="90000"/>
              </a:lnSpc>
              <a:spcBef>
                <a:spcPts val="563"/>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25" y="1543751"/>
            <a:ext cx="3123930" cy="2859987"/>
          </a:xfrm>
        </p:spPr>
        <p:txBody>
          <a:bodyPr/>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4003" indent="0">
              <a:buNone/>
              <a:defRPr sz="788"/>
            </a:lvl7pPr>
            <a:lvl8pPr marL="1801178" indent="0">
              <a:buNone/>
              <a:defRPr sz="788"/>
            </a:lvl8pPr>
            <a:lvl9pPr marL="2058829" indent="0">
              <a:buNone/>
              <a:defRPr sz="788"/>
            </a:lvl9pPr>
          </a:lstStyle>
          <a:p>
            <a:pPr lvl="0" fontAlgn="base"/>
            <a:r>
              <a:rPr lang="zh-CN" altLang="en-US" strike="noStrike" noProof="1"/>
              <a:t>单击此处编辑母版文本样式</a:t>
            </a:r>
          </a:p>
        </p:txBody>
      </p:sp>
      <p:sp>
        <p:nvSpPr>
          <p:cNvPr id="5" name="日期占位符 4"/>
          <p:cNvSpPr>
            <a:spLocks noGrp="1"/>
          </p:cNvSpPr>
          <p:nvPr>
            <p:ph type="dt" sz="half" idx="1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6" name="页脚占位符 5"/>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7" name="灯片编号占位符 6"/>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14621050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507" y="273968"/>
            <a:ext cx="1971623" cy="4360854"/>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628638" y="273968"/>
            <a:ext cx="5800574" cy="4360854"/>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5" name="页脚占位符 4"/>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6" name="灯片编号占位符 5"/>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32340544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33" y="273968"/>
            <a:ext cx="7886495" cy="436085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3" name="日期占位符 2"/>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4" name="页脚占位符 3"/>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5" name="灯片编号占位符 4"/>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10602860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2" name="Title 1"/>
          <p:cNvSpPr>
            <a:spLocks noGrp="1"/>
          </p:cNvSpPr>
          <p:nvPr>
            <p:ph type="title"/>
          </p:nvPr>
        </p:nvSpPr>
        <p:spPr>
          <a:xfrm>
            <a:off x="1789974" y="2112590"/>
            <a:ext cx="5314811" cy="1227510"/>
          </a:xfrm>
        </p:spPr>
        <p:txBody>
          <a:bodyPr>
            <a:noAutofit/>
          </a:bodyPr>
          <a:lstStyle>
            <a:lvl1pPr algn="ctr">
              <a:defRPr sz="3375">
                <a:solidFill>
                  <a:schemeClr val="bg1"/>
                </a:solidFill>
              </a:defRPr>
            </a:lvl1pPr>
          </a:lstStyle>
          <a:p>
            <a:pPr fontAlgn="base"/>
            <a:r>
              <a:rPr lang="zh-CN" altLang="en-US" strike="noStrike" noProof="1"/>
              <a:t>单击此处编辑母版标题样式</a:t>
            </a:r>
            <a:endParaRPr lang="en-US" strike="noStrike" noProof="1"/>
          </a:p>
        </p:txBody>
      </p:sp>
      <p:sp>
        <p:nvSpPr>
          <p:cNvPr id="10" name="文本占位符 9"/>
          <p:cNvSpPr>
            <a:spLocks noGrp="1"/>
          </p:cNvSpPr>
          <p:nvPr>
            <p:ph type="body" sz="quarter" idx="13"/>
          </p:nvPr>
        </p:nvSpPr>
        <p:spPr>
          <a:xfrm>
            <a:off x="5549755" y="959798"/>
            <a:ext cx="1447762" cy="1313507"/>
          </a:xfrm>
        </p:spPr>
        <p:txBody>
          <a:bodyPr anchor="ctr" anchorCtr="0">
            <a:normAutofit/>
          </a:bodyPr>
          <a:lstStyle>
            <a:lvl1pPr marL="0" indent="0" algn="ctr">
              <a:buNone/>
              <a:defRPr sz="2025">
                <a:solidFill>
                  <a:schemeClr val="bg1"/>
                </a:solidFill>
              </a:defRPr>
            </a:lvl1pPr>
          </a:lstStyle>
          <a:p>
            <a:pPr lvl="0" fontAlgn="base"/>
            <a:r>
              <a:rPr lang="zh-CN" altLang="en-US" strike="noStrike" noProof="1"/>
              <a:t>单击此处编辑母版文本样式</a:t>
            </a:r>
          </a:p>
        </p:txBody>
      </p:sp>
      <p:sp>
        <p:nvSpPr>
          <p:cNvPr id="3" name="Date Placeholder 2"/>
          <p:cNvSpPr>
            <a:spLocks noGrp="1"/>
          </p:cNvSpPr>
          <p:nvPr>
            <p:ph type="dt" sz="half" idx="2"/>
          </p:nvPr>
        </p:nvSpPr>
        <p:spPr>
          <a:xfrm>
            <a:off x="628635" y="4767265"/>
            <a:ext cx="2057346" cy="275035"/>
          </a:xfrm>
        </p:spPr>
        <p:txBody>
          <a:bodyPr/>
          <a:lstStyle>
            <a:lvl1pPr>
              <a:defRPr noProof="1">
                <a:latin typeface="Calibri" panose="020F0502020204030204" pitchFamily="34" charset="0"/>
                <a:cs typeface="+mn-ea"/>
              </a:defRPr>
            </a:lvl1pPr>
          </a:lstStyle>
          <a:p>
            <a:pPr>
              <a:defRPr/>
            </a:pPr>
            <a:endParaRPr lang="zh-CN" altLang="en-US">
              <a:solidFill>
                <a:prstClr val="black"/>
              </a:solidFill>
            </a:endParaRPr>
          </a:p>
        </p:txBody>
      </p:sp>
      <p:sp>
        <p:nvSpPr>
          <p:cNvPr id="4" name="Footer Placeholder 3"/>
          <p:cNvSpPr>
            <a:spLocks noGrp="1"/>
          </p:cNvSpPr>
          <p:nvPr>
            <p:ph type="ftr" sz="quarter" idx="3"/>
          </p:nvPr>
        </p:nvSpPr>
        <p:spPr>
          <a:xfrm>
            <a:off x="3028872" y="4767265"/>
            <a:ext cx="3086020" cy="275035"/>
          </a:xfrm>
        </p:spPr>
        <p:txBody>
          <a:bodyPr/>
          <a:lstStyle>
            <a:lvl1pPr>
              <a:defRPr noProof="1"/>
            </a:lvl1pPr>
          </a:lstStyle>
          <a:p>
            <a:pPr>
              <a:defRPr/>
            </a:pPr>
            <a:endParaRPr lang="zh-CN" altLang="en-US">
              <a:solidFill>
                <a:prstClr val="black"/>
              </a:solidFill>
            </a:endParaRPr>
          </a:p>
        </p:txBody>
      </p:sp>
      <p:sp>
        <p:nvSpPr>
          <p:cNvPr id="5" name="Slide Number Placeholder 4"/>
          <p:cNvSpPr>
            <a:spLocks noGrp="1"/>
          </p:cNvSpPr>
          <p:nvPr>
            <p:ph type="sldNum" sz="quarter" idx="4"/>
          </p:nvPr>
        </p:nvSpPr>
        <p:spPr>
          <a:xfrm>
            <a:off x="6457782" y="4767265"/>
            <a:ext cx="2057346" cy="275035"/>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18764033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2F2F2"/>
        </a:solidFill>
        <a:effectLst/>
      </p:bgPr>
    </p:bg>
    <p:spTree>
      <p:nvGrpSpPr>
        <p:cNvPr id="1" name=""/>
        <p:cNvGrpSpPr/>
        <p:nvPr/>
      </p:nvGrpSpPr>
      <p:grpSpPr>
        <a:xfrm>
          <a:off x="0" y="0"/>
          <a:ext cx="0" cy="0"/>
          <a:chOff x="0" y="0"/>
          <a:chExt cx="0" cy="0"/>
        </a:xfrm>
      </p:grpSpPr>
      <p:sp>
        <p:nvSpPr>
          <p:cNvPr id="3" name="矩形 9"/>
          <p:cNvSpPr>
            <a:spLocks noChangeArrowheads="1"/>
          </p:cNvSpPr>
          <p:nvPr userDrawn="1"/>
        </p:nvSpPr>
        <p:spPr bwMode="auto">
          <a:xfrm>
            <a:off x="0" y="1414464"/>
            <a:ext cx="9143762" cy="1715929"/>
          </a:xfrm>
          <a:prstGeom prst="rect">
            <a:avLst/>
          </a:prstGeom>
          <a:solidFill>
            <a:srgbClr val="005969"/>
          </a:solidFill>
          <a:ln w="9525">
            <a:noFill/>
            <a:miter lim="800000"/>
          </a:ln>
        </p:spPr>
        <p:txBody>
          <a:bodyPr lIns="91440" tIns="45720" rIns="91440" bIns="45720"/>
          <a:lstStyle/>
          <a:p>
            <a:pPr>
              <a:defRPr/>
            </a:pPr>
            <a:endParaRPr lang="zh-CN" altLang="en-US">
              <a:solidFill>
                <a:prstClr val="black"/>
              </a:solidFill>
            </a:endParaRPr>
          </a:p>
        </p:txBody>
      </p:sp>
      <p:cxnSp>
        <p:nvCxnSpPr>
          <p:cNvPr id="4" name="直接连接符 3"/>
          <p:cNvCxnSpPr/>
          <p:nvPr userDrawn="1"/>
        </p:nvCxnSpPr>
        <p:spPr>
          <a:xfrm>
            <a:off x="0" y="3233261"/>
            <a:ext cx="9143762"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2" name="组合 1"/>
          <p:cNvGrpSpPr/>
          <p:nvPr userDrawn="1"/>
        </p:nvGrpSpPr>
        <p:grpSpPr>
          <a:xfrm>
            <a:off x="0" y="3584257"/>
            <a:ext cx="9143762" cy="145733"/>
            <a:chOff x="0" y="7526"/>
            <a:chExt cx="6802" cy="306"/>
          </a:xfrm>
        </p:grpSpPr>
        <p:cxnSp>
          <p:nvCxnSpPr>
            <p:cNvPr id="8" name="直接连接符 7"/>
            <p:cNvCxnSpPr/>
            <p:nvPr userDrawn="1"/>
          </p:nvCxnSpPr>
          <p:spPr>
            <a:xfrm>
              <a:off x="0" y="7526"/>
              <a:ext cx="6802" cy="27"/>
            </a:xfrm>
            <a:prstGeom prst="line">
              <a:avLst/>
            </a:prstGeom>
            <a:ln w="3175">
              <a:solidFill>
                <a:srgbClr val="CC881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a:off x="0" y="7666"/>
              <a:ext cx="6802" cy="27"/>
            </a:xfrm>
            <a:prstGeom prst="line">
              <a:avLst/>
            </a:prstGeom>
            <a:ln w="3175">
              <a:solidFill>
                <a:srgbClr val="855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a:off x="0" y="7806"/>
              <a:ext cx="6802" cy="27"/>
            </a:xfrm>
            <a:prstGeom prst="line">
              <a:avLst/>
            </a:prstGeom>
            <a:ln w="3175">
              <a:solidFill>
                <a:srgbClr val="00596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6734615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300374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795573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2"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8" name="矩形 7"/>
          <p:cNvSpPr/>
          <p:nvPr userDrawn="1"/>
        </p:nvSpPr>
        <p:spPr>
          <a:xfrm>
            <a:off x="0" y="696502"/>
            <a:ext cx="9144002"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Tree>
    <p:extLst>
      <p:ext uri="{BB962C8B-B14F-4D97-AF65-F5344CB8AC3E}">
        <p14:creationId xmlns:p14="http://schemas.microsoft.com/office/powerpoint/2010/main" val="219606528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1_标题和内容">
    <p:bg>
      <p:bgPr>
        <a:solidFill>
          <a:srgbClr val="F2F2F2"/>
        </a:solidFill>
        <a:effectLst/>
      </p:bgPr>
    </p:bg>
    <p:spTree>
      <p:nvGrpSpPr>
        <p:cNvPr id="1" name=""/>
        <p:cNvGrpSpPr/>
        <p:nvPr/>
      </p:nvGrpSpPr>
      <p:grpSpPr>
        <a:xfrm>
          <a:off x="0" y="0"/>
          <a:ext cx="0" cy="0"/>
          <a:chOff x="0" y="0"/>
          <a:chExt cx="0" cy="0"/>
        </a:xfrm>
      </p:grpSpPr>
      <p:grpSp>
        <p:nvGrpSpPr>
          <p:cNvPr id="2" name="组合 11"/>
          <p:cNvGrpSpPr/>
          <p:nvPr userDrawn="1"/>
        </p:nvGrpSpPr>
        <p:grpSpPr>
          <a:xfrm>
            <a:off x="1263617" y="1734742"/>
            <a:ext cx="6616527" cy="1674019"/>
            <a:chOff x="1408" y="2483"/>
            <a:chExt cx="10419" cy="2634"/>
          </a:xfrm>
        </p:grpSpPr>
        <p:grpSp>
          <p:nvGrpSpPr>
            <p:cNvPr id="3" name="组合 4"/>
            <p:cNvGrpSpPr/>
            <p:nvPr userDrawn="1"/>
          </p:nvGrpSpPr>
          <p:grpSpPr>
            <a:xfrm>
              <a:off x="2571" y="3125"/>
              <a:ext cx="9257" cy="1850"/>
              <a:chOff x="2017564" y="2801257"/>
              <a:chExt cx="5878207" cy="1175657"/>
            </a:xfrm>
          </p:grpSpPr>
          <p:sp>
            <p:nvSpPr>
              <p:cNvPr id="7" name="矩形 3"/>
              <p:cNvSpPr/>
              <p:nvPr/>
            </p:nvSpPr>
            <p:spPr>
              <a:xfrm>
                <a:off x="2017176" y="2860180"/>
                <a:ext cx="390488" cy="1116450"/>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fontAlgn="auto">
                  <a:spcBef>
                    <a:spcPts val="0"/>
                  </a:spcBef>
                  <a:spcAft>
                    <a:spcPts val="0"/>
                  </a:spcAft>
                  <a:defRPr/>
                </a:pPr>
                <a:endParaRPr lang="zh-CN" altLang="en-US" sz="1050" noProof="1">
                  <a:solidFill>
                    <a:prstClr val="white"/>
                  </a:solidFill>
                  <a:latin typeface="Arial" panose="020B0604020202020204" pitchFamily="34" charset="0"/>
                  <a:ea typeface="黑体" panose="02010609060101010101" pitchFamily="2" charset="-122"/>
                </a:endParaRPr>
              </a:p>
            </p:txBody>
          </p:sp>
          <p:sp>
            <p:nvSpPr>
              <p:cNvPr id="8" name="矩形 7"/>
              <p:cNvSpPr/>
              <p:nvPr/>
            </p:nvSpPr>
            <p:spPr>
              <a:xfrm>
                <a:off x="2017176" y="2801419"/>
                <a:ext cx="5877960" cy="857586"/>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0" rIns="108000" bIns="0" anchor="ctr">
                <a:normAutofit/>
              </a:bodyPr>
              <a:lstStyle/>
              <a:p>
                <a:pPr fontAlgn="auto">
                  <a:defRPr/>
                </a:pPr>
                <a:endParaRPr lang="zh-CN" altLang="en-US" sz="1200" noProof="1">
                  <a:solidFill>
                    <a:srgbClr val="FFFFFF"/>
                  </a:solidFill>
                  <a:latin typeface="Arial" panose="020B0604020202020204" pitchFamily="34" charset="0"/>
                  <a:ea typeface="黑体" panose="02010609060101010101" pitchFamily="2" charset="-122"/>
                </a:endParaRPr>
              </a:p>
            </p:txBody>
          </p:sp>
        </p:grpSp>
        <p:grpSp>
          <p:nvGrpSpPr>
            <p:cNvPr id="4" name="组合 10"/>
            <p:cNvGrpSpPr/>
            <p:nvPr userDrawn="1"/>
          </p:nvGrpSpPr>
          <p:grpSpPr>
            <a:xfrm>
              <a:off x="1408" y="2483"/>
              <a:ext cx="2742" cy="2634"/>
              <a:chOff x="326" y="718"/>
              <a:chExt cx="5896" cy="5662"/>
            </a:xfrm>
          </p:grpSpPr>
          <p:sp>
            <p:nvSpPr>
              <p:cNvPr id="5" name="椭圆 4"/>
              <p:cNvSpPr/>
              <p:nvPr/>
            </p:nvSpPr>
            <p:spPr>
              <a:xfrm>
                <a:off x="326" y="718"/>
                <a:ext cx="5660" cy="5662"/>
              </a:xfrm>
              <a:prstGeom prst="ellipse">
                <a:avLst/>
              </a:prstGeom>
              <a:noFill/>
              <a:ln>
                <a:solidFill>
                  <a:srgbClr val="00596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noProof="1">
                  <a:solidFill>
                    <a:prstClr val="white"/>
                  </a:solidFill>
                </a:endParaRPr>
              </a:p>
            </p:txBody>
          </p:sp>
          <p:sp>
            <p:nvSpPr>
              <p:cNvPr id="6" name="椭圆 5"/>
              <p:cNvSpPr/>
              <p:nvPr/>
            </p:nvSpPr>
            <p:spPr>
              <a:xfrm>
                <a:off x="681" y="799"/>
                <a:ext cx="5542" cy="5538"/>
              </a:xfrm>
              <a:prstGeom prst="ellipse">
                <a:avLst/>
              </a:pr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endParaRPr lang="zh-CN" altLang="en-US" sz="4050" noProof="1">
                  <a:solidFill>
                    <a:prstClr val="white"/>
                  </a:solidFill>
                  <a:latin typeface="Arial" panose="020B0604020202020204" pitchFamily="34" charset="0"/>
                  <a:ea typeface="黑体" panose="02010609060101010101" pitchFamily="2" charset="-122"/>
                  <a:cs typeface="Verdana" panose="020B0604030504040204" pitchFamily="34" charset="0"/>
                </a:endParaRPr>
              </a:p>
            </p:txBody>
          </p:sp>
        </p:grpSp>
      </p:grpSp>
    </p:spTree>
    <p:extLst>
      <p:ext uri="{BB962C8B-B14F-4D97-AF65-F5344CB8AC3E}">
        <p14:creationId xmlns:p14="http://schemas.microsoft.com/office/powerpoint/2010/main" val="27876065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sp>
        <p:nvSpPr>
          <p:cNvPr id="2" name="矩形 1"/>
          <p:cNvSpPr/>
          <p:nvPr userDrawn="1"/>
        </p:nvSpPr>
        <p:spPr>
          <a:xfrm>
            <a:off x="1" y="698041"/>
            <a:ext cx="4021931"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4672013" y="696502"/>
            <a:ext cx="4471988"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grpSp>
        <p:nvGrpSpPr>
          <p:cNvPr id="34" name="组合 2"/>
          <p:cNvGrpSpPr/>
          <p:nvPr userDrawn="1"/>
        </p:nvGrpSpPr>
        <p:grpSpPr>
          <a:xfrm>
            <a:off x="-7937" y="-17859"/>
            <a:ext cx="9161223" cy="170259"/>
            <a:chOff x="-12" y="7780"/>
            <a:chExt cx="14426" cy="268"/>
          </a:xfrm>
        </p:grpSpPr>
        <p:sp>
          <p:nvSpPr>
            <p:cNvPr id="36" name="任意多边形 35"/>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39" name="任意多边形 38"/>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41" name="矩形 40"/>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2" name="任意多边形 41"/>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Tree>
    <p:extLst>
      <p:ext uri="{BB962C8B-B14F-4D97-AF65-F5344CB8AC3E}">
        <p14:creationId xmlns:p14="http://schemas.microsoft.com/office/powerpoint/2010/main" val="11075106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1991677"/>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1"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22"/>
            <p:cNvGrpSpPr/>
            <p:nvPr/>
          </p:nvGrpSpPr>
          <p:grpSpPr>
            <a:xfrm>
              <a:off x="0" y="3028847"/>
              <a:ext cx="1774726" cy="430886"/>
              <a:chOff x="0" y="1675097"/>
              <a:chExt cx="1774726" cy="430886"/>
            </a:xfrm>
          </p:grpSpPr>
          <p:sp>
            <p:nvSpPr>
              <p:cNvPr id="24" name="矩形 23"/>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5" name="TextBox 78">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gr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9"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系统组成</a:t>
            </a:r>
          </a:p>
        </p:txBody>
      </p:sp>
    </p:spTree>
    <p:extLst>
      <p:ext uri="{BB962C8B-B14F-4D97-AF65-F5344CB8AC3E}">
        <p14:creationId xmlns:p14="http://schemas.microsoft.com/office/powerpoint/2010/main" val="420870662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9"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2498886"/>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0"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12"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工作原理</a:t>
            </a:r>
          </a:p>
        </p:txBody>
      </p:sp>
    </p:spTree>
    <p:extLst>
      <p:ext uri="{BB962C8B-B14F-4D97-AF65-F5344CB8AC3E}">
        <p14:creationId xmlns:p14="http://schemas.microsoft.com/office/powerpoint/2010/main" val="1355666265"/>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3006093"/>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3"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系统特点</a:t>
            </a:r>
          </a:p>
        </p:txBody>
      </p:sp>
    </p:spTree>
    <p:extLst>
      <p:ext uri="{BB962C8B-B14F-4D97-AF65-F5344CB8AC3E}">
        <p14:creationId xmlns:p14="http://schemas.microsoft.com/office/powerpoint/2010/main" val="213766518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5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3514249"/>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9"/>
          <p:cNvGrpSpPr/>
          <p:nvPr userDrawn="1"/>
        </p:nvGrpSpPr>
        <p:grpSpPr>
          <a:xfrm>
            <a:off x="-6910" y="1483705"/>
            <a:ext cx="315319" cy="2313518"/>
            <a:chOff x="0" y="1675097"/>
            <a:chExt cx="420370" cy="308469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0" name="矩形 29"/>
            <p:cNvSpPr/>
            <p:nvPr/>
          </p:nvSpPr>
          <p:spPr>
            <a:xfrm>
              <a:off x="0" y="43825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2"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sp>
        <p:nvSpPr>
          <p:cNvPr id="14" name="TextBox 86">
            <a:hlinkClick r:id="" action="ppaction://noaction"/>
          </p:cNvPr>
          <p:cNvSpPr txBox="1"/>
          <p:nvPr userDrawn="1"/>
        </p:nvSpPr>
        <p:spPr>
          <a:xfrm>
            <a:off x="307564" y="3514331"/>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应用发展</a:t>
            </a:r>
          </a:p>
        </p:txBody>
      </p:sp>
    </p:spTree>
    <p:extLst>
      <p:ext uri="{BB962C8B-B14F-4D97-AF65-F5344CB8AC3E}">
        <p14:creationId xmlns:p14="http://schemas.microsoft.com/office/powerpoint/2010/main" val="2571430"/>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标题幻灯片">
    <p:bg>
      <p:bgPr>
        <a:noFill/>
        <a:effectLst/>
      </p:bgPr>
    </p:bg>
    <p:spTree>
      <p:nvGrpSpPr>
        <p:cNvPr id="1" name=""/>
        <p:cNvGrpSpPr/>
        <p:nvPr/>
      </p:nvGrpSpPr>
      <p:grpSpPr>
        <a:xfrm>
          <a:off x="0" y="0"/>
          <a:ext cx="0" cy="0"/>
          <a:chOff x="0" y="0"/>
          <a:chExt cx="0" cy="0"/>
        </a:xfrm>
      </p:grpSpPr>
      <p:sp>
        <p:nvSpPr>
          <p:cNvPr id="4" name="矩形​​ 5"/>
          <p:cNvSpPr>
            <a:spLocks noChangeArrowheads="1"/>
          </p:cNvSpPr>
          <p:nvPr userDrawn="1"/>
        </p:nvSpPr>
        <p:spPr bwMode="auto">
          <a:xfrm>
            <a:off x="1" y="656408"/>
            <a:ext cx="9143999" cy="4237600"/>
          </a:xfrm>
          <a:prstGeom prst="rect">
            <a:avLst/>
          </a:prstGeom>
          <a:solidFill>
            <a:srgbClr val="005969"/>
          </a:solidFill>
          <a:ln w="9525" cmpd="sng">
            <a:noFill/>
            <a:miter lim="800000"/>
          </a:ln>
        </p:spPr>
        <p:txBody>
          <a:bodyPr lIns="215945" tIns="34281" rIns="68563" bIns="34281" anchor="b"/>
          <a:lstStyle/>
          <a:p>
            <a:endParaRPr lang="zh-CN" altLang="zh-CN" sz="2100" dirty="0">
              <a:ln>
                <a:solidFill>
                  <a:srgbClr val="92D050"/>
                </a:solidFill>
              </a:ln>
              <a:solidFill>
                <a:srgbClr val="92D050"/>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00417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300"/>
                                        <p:tgtEl>
                                          <p:spTgt spid="4"/>
                                        </p:tgtEl>
                                      </p:cBhvr>
                                    </p:animEffect>
                                  </p:childTnLst>
                                </p:cTn>
                              </p:par>
                              <p:par>
                                <p:cTn id="8" presetID="2" presetClass="entr" presetSubtype="9" fill="hold" grpId="1"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0-#ppt_w/2"/>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26" y="273968"/>
            <a:ext cx="7886495" cy="99462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90062" y="1334435"/>
            <a:ext cx="3655085" cy="618214"/>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3"/>
            </a:lvl4pPr>
            <a:lvl5pPr marL="1028700" indent="0">
              <a:buNone/>
              <a:defRPr sz="1013"/>
            </a:lvl5pPr>
            <a:lvl6pPr marL="1285875" indent="0">
              <a:buNone/>
              <a:defRPr sz="1013"/>
            </a:lvl6pPr>
            <a:lvl7pPr marL="1544003" indent="0">
              <a:buNone/>
              <a:defRPr sz="1013"/>
            </a:lvl7pPr>
            <a:lvl8pPr marL="1801178" indent="0">
              <a:buNone/>
              <a:defRPr sz="1013"/>
            </a:lvl8pPr>
            <a:lvl9pPr marL="2058829" indent="0">
              <a:buNone/>
              <a:defRPr sz="1013"/>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890062" y="1999944"/>
            <a:ext cx="3655085" cy="264441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4692582" y="1334435"/>
            <a:ext cx="3673086" cy="618214"/>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3"/>
            </a:lvl4pPr>
            <a:lvl5pPr marL="1028700" indent="0">
              <a:buNone/>
              <a:defRPr sz="1013"/>
            </a:lvl5pPr>
            <a:lvl6pPr marL="1285875" indent="0">
              <a:buNone/>
              <a:defRPr sz="1013"/>
            </a:lvl6pPr>
            <a:lvl7pPr marL="1544003" indent="0">
              <a:buNone/>
              <a:defRPr sz="1013"/>
            </a:lvl7pPr>
            <a:lvl8pPr marL="1801178" indent="0">
              <a:buNone/>
              <a:defRPr sz="1013"/>
            </a:lvl8pPr>
            <a:lvl9pPr marL="2058829" indent="0">
              <a:buNone/>
              <a:defRPr sz="1013"/>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4692582" y="1999944"/>
            <a:ext cx="3673086" cy="264441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8" name="页脚占位符 7"/>
          <p:cNvSpPr>
            <a:spLocks noGrp="1"/>
          </p:cNvSpPr>
          <p:nvPr>
            <p:ph type="ftr" sz="quarter" idx="1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9" name="灯片编号占位符 8"/>
          <p:cNvSpPr>
            <a:spLocks noGrp="1"/>
          </p:cNvSpPr>
          <p:nvPr>
            <p:ph type="sldNum" sz="quarter" idx="1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428166087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33" y="273968"/>
            <a:ext cx="7886495" cy="994623"/>
          </a:xfrm>
        </p:spPr>
        <p:txBody>
          <a:bodyPr/>
          <a:lstStyle/>
          <a:p>
            <a:pPr fontAlgn="base"/>
            <a:r>
              <a:rPr lang="zh-CN" altLang="en-US" strike="noStrike" noProof="1"/>
              <a:t>单击此处编辑母版标题样式</a:t>
            </a:r>
          </a:p>
        </p:txBody>
      </p:sp>
      <p:sp>
        <p:nvSpPr>
          <p:cNvPr id="3" name="日期占位符 2"/>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4" name="页脚占位符 3"/>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5" name="灯片编号占位符 4"/>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9883364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2"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8" name="矩形 7"/>
          <p:cNvSpPr/>
          <p:nvPr userDrawn="1"/>
        </p:nvSpPr>
        <p:spPr>
          <a:xfrm>
            <a:off x="0" y="696502"/>
            <a:ext cx="9144002"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Tree>
    <p:extLst>
      <p:ext uri="{BB962C8B-B14F-4D97-AF65-F5344CB8AC3E}">
        <p14:creationId xmlns:p14="http://schemas.microsoft.com/office/powerpoint/2010/main" val="474016626"/>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3" name="页脚占位符 2"/>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4" name="灯片编号占位符 3"/>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24566859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25" y="343058"/>
            <a:ext cx="3123930" cy="1200694"/>
          </a:xfrm>
        </p:spPr>
        <p:txBody>
          <a:bodyPr anchor="b"/>
          <a:lstStyle>
            <a:lvl1pPr>
              <a:defRPr sz="18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3887291" y="343058"/>
            <a:ext cx="4629029" cy="4054725"/>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4003" indent="0">
              <a:buNone/>
              <a:defRPr sz="1125"/>
            </a:lvl7pPr>
            <a:lvl8pPr marL="1801178" indent="0">
              <a:buNone/>
              <a:defRPr sz="1125"/>
            </a:lvl8pPr>
            <a:lvl9pPr marL="2058829" indent="0">
              <a:buNone/>
              <a:defRPr sz="1125"/>
            </a:lvl9pPr>
          </a:lstStyle>
          <a:p>
            <a:pPr marL="0" marR="0" lvl="0" indent="0" algn="l" defTabSz="514350" rtl="0" eaLnBrk="1" fontAlgn="base" latinLnBrk="0" hangingPunct="1">
              <a:lnSpc>
                <a:spcPct val="90000"/>
              </a:lnSpc>
              <a:spcBef>
                <a:spcPts val="563"/>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25" y="1543751"/>
            <a:ext cx="3123930" cy="2859987"/>
          </a:xfrm>
        </p:spPr>
        <p:txBody>
          <a:bodyPr/>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4003" indent="0">
              <a:buNone/>
              <a:defRPr sz="788"/>
            </a:lvl7pPr>
            <a:lvl8pPr marL="1801178" indent="0">
              <a:buNone/>
              <a:defRPr sz="788"/>
            </a:lvl8pPr>
            <a:lvl9pPr marL="2058829" indent="0">
              <a:buNone/>
              <a:defRPr sz="788"/>
            </a:lvl9pPr>
          </a:lstStyle>
          <a:p>
            <a:pPr lvl="0" fontAlgn="base"/>
            <a:r>
              <a:rPr lang="zh-CN" altLang="en-US" strike="noStrike" noProof="1"/>
              <a:t>单击此处编辑母版文本样式</a:t>
            </a:r>
          </a:p>
        </p:txBody>
      </p:sp>
      <p:sp>
        <p:nvSpPr>
          <p:cNvPr id="5" name="日期占位符 4"/>
          <p:cNvSpPr>
            <a:spLocks noGrp="1"/>
          </p:cNvSpPr>
          <p:nvPr>
            <p:ph type="dt" sz="half" idx="1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6" name="页脚占位符 5"/>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7" name="灯片编号占位符 6"/>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680564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507" y="273968"/>
            <a:ext cx="1971623" cy="4360854"/>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628638" y="273968"/>
            <a:ext cx="5800574" cy="4360854"/>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5" name="页脚占位符 4"/>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6" name="灯片编号占位符 5"/>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31513793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33" y="273968"/>
            <a:ext cx="7886495" cy="436085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3" name="日期占位符 2"/>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4" name="页脚占位符 3"/>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a:solidFill>
                <a:prstClr val="black"/>
              </a:solidFill>
            </a:endParaRPr>
          </a:p>
        </p:txBody>
      </p:sp>
      <p:sp>
        <p:nvSpPr>
          <p:cNvPr id="5" name="灯片编号占位符 4"/>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37334530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2" name="Title 1"/>
          <p:cNvSpPr>
            <a:spLocks noGrp="1"/>
          </p:cNvSpPr>
          <p:nvPr>
            <p:ph type="title"/>
          </p:nvPr>
        </p:nvSpPr>
        <p:spPr>
          <a:xfrm>
            <a:off x="1789974" y="2112590"/>
            <a:ext cx="5314811" cy="1227510"/>
          </a:xfrm>
        </p:spPr>
        <p:txBody>
          <a:bodyPr>
            <a:noAutofit/>
          </a:bodyPr>
          <a:lstStyle>
            <a:lvl1pPr algn="ctr">
              <a:defRPr sz="3375">
                <a:solidFill>
                  <a:schemeClr val="bg1"/>
                </a:solidFill>
              </a:defRPr>
            </a:lvl1pPr>
          </a:lstStyle>
          <a:p>
            <a:pPr fontAlgn="base"/>
            <a:r>
              <a:rPr lang="zh-CN" altLang="en-US" strike="noStrike" noProof="1"/>
              <a:t>单击此处编辑母版标题样式</a:t>
            </a:r>
            <a:endParaRPr lang="en-US" strike="noStrike" noProof="1"/>
          </a:p>
        </p:txBody>
      </p:sp>
      <p:sp>
        <p:nvSpPr>
          <p:cNvPr id="10" name="文本占位符 9"/>
          <p:cNvSpPr>
            <a:spLocks noGrp="1"/>
          </p:cNvSpPr>
          <p:nvPr>
            <p:ph type="body" sz="quarter" idx="13"/>
          </p:nvPr>
        </p:nvSpPr>
        <p:spPr>
          <a:xfrm>
            <a:off x="5549755" y="959798"/>
            <a:ext cx="1447762" cy="1313507"/>
          </a:xfrm>
        </p:spPr>
        <p:txBody>
          <a:bodyPr anchor="ctr" anchorCtr="0">
            <a:normAutofit/>
          </a:bodyPr>
          <a:lstStyle>
            <a:lvl1pPr marL="0" indent="0" algn="ctr">
              <a:buNone/>
              <a:defRPr sz="2025">
                <a:solidFill>
                  <a:schemeClr val="bg1"/>
                </a:solidFill>
              </a:defRPr>
            </a:lvl1pPr>
          </a:lstStyle>
          <a:p>
            <a:pPr lvl="0" fontAlgn="base"/>
            <a:r>
              <a:rPr lang="zh-CN" altLang="en-US" strike="noStrike" noProof="1"/>
              <a:t>单击此处编辑母版文本样式</a:t>
            </a:r>
          </a:p>
        </p:txBody>
      </p:sp>
      <p:sp>
        <p:nvSpPr>
          <p:cNvPr id="3" name="Date Placeholder 2"/>
          <p:cNvSpPr>
            <a:spLocks noGrp="1"/>
          </p:cNvSpPr>
          <p:nvPr>
            <p:ph type="dt" sz="half" idx="2"/>
          </p:nvPr>
        </p:nvSpPr>
        <p:spPr>
          <a:xfrm>
            <a:off x="628635" y="4767265"/>
            <a:ext cx="2057346" cy="275035"/>
          </a:xfrm>
        </p:spPr>
        <p:txBody>
          <a:bodyPr/>
          <a:lstStyle>
            <a:lvl1pPr>
              <a:defRPr noProof="1">
                <a:latin typeface="Calibri" panose="020F0502020204030204" pitchFamily="34" charset="0"/>
                <a:cs typeface="+mn-ea"/>
              </a:defRPr>
            </a:lvl1pPr>
          </a:lstStyle>
          <a:p>
            <a:pPr>
              <a:defRPr/>
            </a:pPr>
            <a:endParaRPr lang="zh-CN" altLang="en-US">
              <a:solidFill>
                <a:prstClr val="black"/>
              </a:solidFill>
            </a:endParaRPr>
          </a:p>
        </p:txBody>
      </p:sp>
      <p:sp>
        <p:nvSpPr>
          <p:cNvPr id="4" name="Footer Placeholder 3"/>
          <p:cNvSpPr>
            <a:spLocks noGrp="1"/>
          </p:cNvSpPr>
          <p:nvPr>
            <p:ph type="ftr" sz="quarter" idx="3"/>
          </p:nvPr>
        </p:nvSpPr>
        <p:spPr>
          <a:xfrm>
            <a:off x="3028872" y="4767265"/>
            <a:ext cx="3086020" cy="275035"/>
          </a:xfrm>
        </p:spPr>
        <p:txBody>
          <a:bodyPr/>
          <a:lstStyle>
            <a:lvl1pPr>
              <a:defRPr noProof="1"/>
            </a:lvl1pPr>
          </a:lstStyle>
          <a:p>
            <a:pPr>
              <a:defRPr/>
            </a:pPr>
            <a:endParaRPr lang="zh-CN" altLang="en-US">
              <a:solidFill>
                <a:prstClr val="black"/>
              </a:solidFill>
            </a:endParaRPr>
          </a:p>
        </p:txBody>
      </p:sp>
      <p:sp>
        <p:nvSpPr>
          <p:cNvPr id="5" name="Slide Number Placeholder 4"/>
          <p:cNvSpPr>
            <a:spLocks noGrp="1"/>
          </p:cNvSpPr>
          <p:nvPr>
            <p:ph type="sldNum" sz="quarter" idx="4"/>
          </p:nvPr>
        </p:nvSpPr>
        <p:spPr>
          <a:xfrm>
            <a:off x="6457782" y="4767265"/>
            <a:ext cx="2057346" cy="275035"/>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2361187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bg>
      <p:bgPr>
        <a:solidFill>
          <a:srgbClr val="F2F2F2"/>
        </a:solidFill>
        <a:effectLst/>
      </p:bgPr>
    </p:bg>
    <p:spTree>
      <p:nvGrpSpPr>
        <p:cNvPr id="1" name=""/>
        <p:cNvGrpSpPr/>
        <p:nvPr/>
      </p:nvGrpSpPr>
      <p:grpSpPr>
        <a:xfrm>
          <a:off x="0" y="0"/>
          <a:ext cx="0" cy="0"/>
          <a:chOff x="0" y="0"/>
          <a:chExt cx="0" cy="0"/>
        </a:xfrm>
      </p:grpSpPr>
      <p:grpSp>
        <p:nvGrpSpPr>
          <p:cNvPr id="2" name="组合 11"/>
          <p:cNvGrpSpPr/>
          <p:nvPr userDrawn="1"/>
        </p:nvGrpSpPr>
        <p:grpSpPr>
          <a:xfrm>
            <a:off x="1263617" y="1734742"/>
            <a:ext cx="6616527" cy="1674019"/>
            <a:chOff x="1408" y="2483"/>
            <a:chExt cx="10419" cy="2634"/>
          </a:xfrm>
        </p:grpSpPr>
        <p:grpSp>
          <p:nvGrpSpPr>
            <p:cNvPr id="3" name="组合 4"/>
            <p:cNvGrpSpPr/>
            <p:nvPr userDrawn="1"/>
          </p:nvGrpSpPr>
          <p:grpSpPr>
            <a:xfrm>
              <a:off x="2571" y="3125"/>
              <a:ext cx="9257" cy="1850"/>
              <a:chOff x="2017564" y="2801257"/>
              <a:chExt cx="5878207" cy="1175657"/>
            </a:xfrm>
          </p:grpSpPr>
          <p:sp>
            <p:nvSpPr>
              <p:cNvPr id="7" name="矩形 3"/>
              <p:cNvSpPr/>
              <p:nvPr/>
            </p:nvSpPr>
            <p:spPr>
              <a:xfrm>
                <a:off x="2017176" y="2860180"/>
                <a:ext cx="390488" cy="1116450"/>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fontAlgn="auto">
                  <a:spcBef>
                    <a:spcPts val="0"/>
                  </a:spcBef>
                  <a:spcAft>
                    <a:spcPts val="0"/>
                  </a:spcAft>
                  <a:defRPr/>
                </a:pPr>
                <a:endParaRPr lang="zh-CN" altLang="en-US" sz="1050" noProof="1">
                  <a:solidFill>
                    <a:prstClr val="white"/>
                  </a:solidFill>
                  <a:latin typeface="Arial" panose="020B0604020202020204" pitchFamily="34" charset="0"/>
                  <a:ea typeface="黑体" panose="02010609060101010101" pitchFamily="2" charset="-122"/>
                </a:endParaRPr>
              </a:p>
            </p:txBody>
          </p:sp>
          <p:sp>
            <p:nvSpPr>
              <p:cNvPr id="8" name="矩形 7"/>
              <p:cNvSpPr/>
              <p:nvPr/>
            </p:nvSpPr>
            <p:spPr>
              <a:xfrm>
                <a:off x="2017176" y="2801419"/>
                <a:ext cx="5877960" cy="857586"/>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0" rIns="108000" bIns="0" anchor="ctr">
                <a:normAutofit/>
              </a:bodyPr>
              <a:lstStyle/>
              <a:p>
                <a:pPr fontAlgn="auto">
                  <a:defRPr/>
                </a:pPr>
                <a:endParaRPr lang="zh-CN" altLang="en-US" sz="1200" noProof="1">
                  <a:solidFill>
                    <a:srgbClr val="FFFFFF"/>
                  </a:solidFill>
                  <a:latin typeface="Arial" panose="020B0604020202020204" pitchFamily="34" charset="0"/>
                  <a:ea typeface="黑体" panose="02010609060101010101" pitchFamily="2" charset="-122"/>
                </a:endParaRPr>
              </a:p>
            </p:txBody>
          </p:sp>
        </p:grpSp>
        <p:grpSp>
          <p:nvGrpSpPr>
            <p:cNvPr id="4" name="组合 10"/>
            <p:cNvGrpSpPr/>
            <p:nvPr userDrawn="1"/>
          </p:nvGrpSpPr>
          <p:grpSpPr>
            <a:xfrm>
              <a:off x="1408" y="2483"/>
              <a:ext cx="2742" cy="2634"/>
              <a:chOff x="326" y="718"/>
              <a:chExt cx="5896" cy="5662"/>
            </a:xfrm>
          </p:grpSpPr>
          <p:sp>
            <p:nvSpPr>
              <p:cNvPr id="5" name="椭圆 4"/>
              <p:cNvSpPr/>
              <p:nvPr/>
            </p:nvSpPr>
            <p:spPr>
              <a:xfrm>
                <a:off x="326" y="718"/>
                <a:ext cx="5660" cy="5662"/>
              </a:xfrm>
              <a:prstGeom prst="ellipse">
                <a:avLst/>
              </a:prstGeom>
              <a:noFill/>
              <a:ln>
                <a:solidFill>
                  <a:srgbClr val="00596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noProof="1">
                  <a:solidFill>
                    <a:prstClr val="white"/>
                  </a:solidFill>
                </a:endParaRPr>
              </a:p>
            </p:txBody>
          </p:sp>
          <p:sp>
            <p:nvSpPr>
              <p:cNvPr id="6" name="椭圆 5"/>
              <p:cNvSpPr/>
              <p:nvPr/>
            </p:nvSpPr>
            <p:spPr>
              <a:xfrm>
                <a:off x="681" y="799"/>
                <a:ext cx="5542" cy="5538"/>
              </a:xfrm>
              <a:prstGeom prst="ellipse">
                <a:avLst/>
              </a:pr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endParaRPr lang="zh-CN" altLang="en-US" sz="4050" noProof="1">
                  <a:solidFill>
                    <a:prstClr val="white"/>
                  </a:solidFill>
                  <a:latin typeface="Arial" panose="020B0604020202020204" pitchFamily="34" charset="0"/>
                  <a:ea typeface="黑体" panose="02010609060101010101" pitchFamily="2" charset="-122"/>
                  <a:cs typeface="Verdana" panose="020B0604030504040204" pitchFamily="34" charset="0"/>
                </a:endParaRPr>
              </a:p>
            </p:txBody>
          </p:sp>
        </p:grpSp>
      </p:grpSp>
    </p:spTree>
    <p:extLst>
      <p:ext uri="{BB962C8B-B14F-4D97-AF65-F5344CB8AC3E}">
        <p14:creationId xmlns:p14="http://schemas.microsoft.com/office/powerpoint/2010/main" val="130644051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sp>
        <p:nvSpPr>
          <p:cNvPr id="2" name="矩形 1"/>
          <p:cNvSpPr/>
          <p:nvPr userDrawn="1"/>
        </p:nvSpPr>
        <p:spPr>
          <a:xfrm>
            <a:off x="1" y="698041"/>
            <a:ext cx="4021931"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4672013" y="696502"/>
            <a:ext cx="4471988"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grpSp>
        <p:nvGrpSpPr>
          <p:cNvPr id="34" name="组合 2"/>
          <p:cNvGrpSpPr/>
          <p:nvPr userDrawn="1"/>
        </p:nvGrpSpPr>
        <p:grpSpPr>
          <a:xfrm>
            <a:off x="-7937" y="-17859"/>
            <a:ext cx="9161223" cy="170259"/>
            <a:chOff x="-12" y="7780"/>
            <a:chExt cx="14426" cy="268"/>
          </a:xfrm>
        </p:grpSpPr>
        <p:sp>
          <p:nvSpPr>
            <p:cNvPr id="36" name="任意多边形 35"/>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39" name="任意多边形 38"/>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41" name="矩形 40"/>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2" name="任意多边形 41"/>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Tree>
    <p:extLst>
      <p:ext uri="{BB962C8B-B14F-4D97-AF65-F5344CB8AC3E}">
        <p14:creationId xmlns:p14="http://schemas.microsoft.com/office/powerpoint/2010/main" val="345179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1991677"/>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1"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22"/>
            <p:cNvGrpSpPr/>
            <p:nvPr/>
          </p:nvGrpSpPr>
          <p:grpSpPr>
            <a:xfrm>
              <a:off x="0" y="3028847"/>
              <a:ext cx="1774726" cy="430886"/>
              <a:chOff x="0" y="1675097"/>
              <a:chExt cx="1774726" cy="430886"/>
            </a:xfrm>
          </p:grpSpPr>
          <p:sp>
            <p:nvSpPr>
              <p:cNvPr id="24" name="矩形 23"/>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5" name="TextBox 78">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gr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9"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系统组成</a:t>
            </a:r>
          </a:p>
        </p:txBody>
      </p:sp>
    </p:spTree>
    <p:extLst>
      <p:ext uri="{BB962C8B-B14F-4D97-AF65-F5344CB8AC3E}">
        <p14:creationId xmlns:p14="http://schemas.microsoft.com/office/powerpoint/2010/main" val="167511046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9"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2498886"/>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0"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12"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工作原理</a:t>
            </a:r>
          </a:p>
        </p:txBody>
      </p:sp>
    </p:spTree>
    <p:extLst>
      <p:ext uri="{BB962C8B-B14F-4D97-AF65-F5344CB8AC3E}">
        <p14:creationId xmlns:p14="http://schemas.microsoft.com/office/powerpoint/2010/main" val="192967715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3006093"/>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3"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系统特点</a:t>
            </a:r>
          </a:p>
        </p:txBody>
      </p:sp>
    </p:spTree>
    <p:extLst>
      <p:ext uri="{BB962C8B-B14F-4D97-AF65-F5344CB8AC3E}">
        <p14:creationId xmlns:p14="http://schemas.microsoft.com/office/powerpoint/2010/main" val="47216601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5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3514249"/>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9"/>
          <p:cNvGrpSpPr/>
          <p:nvPr userDrawn="1"/>
        </p:nvGrpSpPr>
        <p:grpSpPr>
          <a:xfrm>
            <a:off x="-6910" y="1483705"/>
            <a:ext cx="315319" cy="2313518"/>
            <a:chOff x="0" y="1675097"/>
            <a:chExt cx="420370" cy="308469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0" name="矩形 29"/>
            <p:cNvSpPr/>
            <p:nvPr/>
          </p:nvSpPr>
          <p:spPr>
            <a:xfrm>
              <a:off x="0" y="43825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2"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sp>
        <p:nvSpPr>
          <p:cNvPr id="14" name="TextBox 86">
            <a:hlinkClick r:id="" action="ppaction://noaction"/>
          </p:cNvPr>
          <p:cNvSpPr txBox="1"/>
          <p:nvPr userDrawn="1"/>
        </p:nvSpPr>
        <p:spPr>
          <a:xfrm>
            <a:off x="307564" y="3514331"/>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应用发展</a:t>
            </a:r>
          </a:p>
        </p:txBody>
      </p:sp>
    </p:spTree>
    <p:extLst>
      <p:ext uri="{BB962C8B-B14F-4D97-AF65-F5344CB8AC3E}">
        <p14:creationId xmlns:p14="http://schemas.microsoft.com/office/powerpoint/2010/main" val="254862244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046043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iming>
    <p:tnLst>
      <p:par>
        <p:cTn id="1" dur="indefinite" restart="never" nodeType="tmRoot"/>
      </p:par>
    </p:tnLst>
  </p:timing>
  <p:hf sldNum="0" hdr="0" ftr="0" dt="0"/>
  <p:txStyles>
    <p:titleStyle>
      <a:lvl1pPr algn="l" defTabSz="514350" rtl="0" fontAlgn="base">
        <a:lnSpc>
          <a:spcPct val="90000"/>
        </a:lnSpc>
        <a:spcBef>
          <a:spcPct val="0"/>
        </a:spcBef>
        <a:spcAft>
          <a:spcPct val="0"/>
        </a:spcAft>
        <a:defRPr sz="2475" kern="1200">
          <a:solidFill>
            <a:schemeClr val="tx1"/>
          </a:solidFill>
          <a:latin typeface="+mj-lt"/>
          <a:ea typeface="+mj-ea"/>
          <a:cs typeface="+mj-cs"/>
        </a:defRPr>
      </a:lvl1pPr>
      <a:lvl2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2pPr>
      <a:lvl3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3pPr>
      <a:lvl4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4pPr>
      <a:lvl5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5pPr>
      <a:lvl6pPr marL="3429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6pPr>
      <a:lvl7pPr marL="6858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7pPr>
      <a:lvl8pPr marL="10287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8pPr>
      <a:lvl9pPr marL="13716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9pPr>
    </p:titleStyle>
    <p:bodyStyle>
      <a:lvl1pPr marL="128588" indent="-126206" algn="l" defTabSz="514350" rtl="0" fontAlgn="base">
        <a:lnSpc>
          <a:spcPct val="90000"/>
        </a:lnSpc>
        <a:spcBef>
          <a:spcPts val="563"/>
        </a:spcBef>
        <a:spcAft>
          <a:spcPct val="0"/>
        </a:spcAft>
        <a:buFont typeface="Arial" panose="020B0604020202020204" pitchFamily="34" charset="0"/>
        <a:buChar char="•"/>
        <a:defRPr sz="1575" kern="1200">
          <a:solidFill>
            <a:schemeClr val="tx1"/>
          </a:solidFill>
          <a:latin typeface="+mn-lt"/>
          <a:ea typeface="+mn-ea"/>
          <a:cs typeface="+mn-cs"/>
        </a:defRPr>
      </a:lvl1pPr>
      <a:lvl2pPr marL="385763" indent="-126206" algn="l" defTabSz="514350" rtl="0" fontAlgn="base">
        <a:lnSpc>
          <a:spcPct val="90000"/>
        </a:lnSpc>
        <a:spcBef>
          <a:spcPts val="281"/>
        </a:spcBef>
        <a:spcAft>
          <a:spcPct val="0"/>
        </a:spcAft>
        <a:buFont typeface="Arial" panose="020B0604020202020204" pitchFamily="34" charset="0"/>
        <a:buChar char="•"/>
        <a:defRPr kern="1200">
          <a:solidFill>
            <a:schemeClr val="tx1"/>
          </a:solidFill>
          <a:latin typeface="+mn-lt"/>
          <a:ea typeface="+mn-ea"/>
          <a:cs typeface="+mn-cs"/>
        </a:defRPr>
      </a:lvl2pPr>
      <a:lvl3pPr marL="642938" indent="-126206" algn="l" defTabSz="514350" rtl="0" fontAlgn="base">
        <a:lnSpc>
          <a:spcPct val="90000"/>
        </a:lnSpc>
        <a:spcBef>
          <a:spcPts val="281"/>
        </a:spcBef>
        <a:spcAft>
          <a:spcPct val="0"/>
        </a:spcAft>
        <a:buFont typeface="Arial" panose="020B0604020202020204" pitchFamily="34" charset="0"/>
        <a:buChar char="•"/>
        <a:defRPr sz="1125" kern="1200">
          <a:solidFill>
            <a:schemeClr val="tx1"/>
          </a:solidFill>
          <a:latin typeface="+mn-lt"/>
          <a:ea typeface="+mn-ea"/>
          <a:cs typeface="+mn-cs"/>
        </a:defRPr>
      </a:lvl3pPr>
      <a:lvl4pPr marL="900113"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4pPr>
      <a:lvl5pPr marL="1157288"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5pPr>
      <a:lvl6pPr marL="141541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2590"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976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7416"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zh-CN"/>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4003" algn="l" defTabSz="514350" rtl="0" eaLnBrk="1" latinLnBrk="0" hangingPunct="1">
        <a:defRPr sz="1013" kern="1200">
          <a:solidFill>
            <a:schemeClr val="tx1"/>
          </a:solidFill>
          <a:latin typeface="+mn-lt"/>
          <a:ea typeface="+mn-ea"/>
          <a:cs typeface="+mn-cs"/>
        </a:defRPr>
      </a:lvl7pPr>
      <a:lvl8pPr marL="1801178" algn="l" defTabSz="514350" rtl="0" eaLnBrk="1" latinLnBrk="0" hangingPunct="1">
        <a:defRPr sz="1013" kern="1200">
          <a:solidFill>
            <a:schemeClr val="tx1"/>
          </a:solidFill>
          <a:latin typeface="+mn-lt"/>
          <a:ea typeface="+mn-ea"/>
          <a:cs typeface="+mn-cs"/>
        </a:defRPr>
      </a:lvl8pPr>
      <a:lvl9pPr marL="2058829"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242082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iming>
    <p:tnLst>
      <p:par>
        <p:cTn id="1" dur="indefinite" restart="never" nodeType="tmRoot"/>
      </p:par>
    </p:tnLst>
  </p:timing>
  <p:hf sldNum="0" hdr="0" ftr="0" dt="0"/>
  <p:txStyles>
    <p:titleStyle>
      <a:lvl1pPr algn="l" defTabSz="514350" rtl="0" fontAlgn="base">
        <a:lnSpc>
          <a:spcPct val="90000"/>
        </a:lnSpc>
        <a:spcBef>
          <a:spcPct val="0"/>
        </a:spcBef>
        <a:spcAft>
          <a:spcPct val="0"/>
        </a:spcAft>
        <a:defRPr sz="2475" kern="1200">
          <a:solidFill>
            <a:schemeClr val="tx1"/>
          </a:solidFill>
          <a:latin typeface="+mj-lt"/>
          <a:ea typeface="+mj-ea"/>
          <a:cs typeface="+mj-cs"/>
        </a:defRPr>
      </a:lvl1pPr>
      <a:lvl2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2pPr>
      <a:lvl3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3pPr>
      <a:lvl4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4pPr>
      <a:lvl5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5pPr>
      <a:lvl6pPr marL="3429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6pPr>
      <a:lvl7pPr marL="6858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7pPr>
      <a:lvl8pPr marL="10287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8pPr>
      <a:lvl9pPr marL="13716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9pPr>
    </p:titleStyle>
    <p:bodyStyle>
      <a:lvl1pPr marL="128588" indent="-126206" algn="l" defTabSz="514350" rtl="0" fontAlgn="base">
        <a:lnSpc>
          <a:spcPct val="90000"/>
        </a:lnSpc>
        <a:spcBef>
          <a:spcPts val="563"/>
        </a:spcBef>
        <a:spcAft>
          <a:spcPct val="0"/>
        </a:spcAft>
        <a:buFont typeface="Arial" panose="020B0604020202020204" pitchFamily="34" charset="0"/>
        <a:buChar char="•"/>
        <a:defRPr sz="1575" kern="1200">
          <a:solidFill>
            <a:schemeClr val="tx1"/>
          </a:solidFill>
          <a:latin typeface="+mn-lt"/>
          <a:ea typeface="+mn-ea"/>
          <a:cs typeface="+mn-cs"/>
        </a:defRPr>
      </a:lvl1pPr>
      <a:lvl2pPr marL="385763" indent="-126206" algn="l" defTabSz="514350" rtl="0" fontAlgn="base">
        <a:lnSpc>
          <a:spcPct val="90000"/>
        </a:lnSpc>
        <a:spcBef>
          <a:spcPts val="281"/>
        </a:spcBef>
        <a:spcAft>
          <a:spcPct val="0"/>
        </a:spcAft>
        <a:buFont typeface="Arial" panose="020B0604020202020204" pitchFamily="34" charset="0"/>
        <a:buChar char="•"/>
        <a:defRPr kern="1200">
          <a:solidFill>
            <a:schemeClr val="tx1"/>
          </a:solidFill>
          <a:latin typeface="+mn-lt"/>
          <a:ea typeface="+mn-ea"/>
          <a:cs typeface="+mn-cs"/>
        </a:defRPr>
      </a:lvl2pPr>
      <a:lvl3pPr marL="642938" indent="-126206" algn="l" defTabSz="514350" rtl="0" fontAlgn="base">
        <a:lnSpc>
          <a:spcPct val="90000"/>
        </a:lnSpc>
        <a:spcBef>
          <a:spcPts val="281"/>
        </a:spcBef>
        <a:spcAft>
          <a:spcPct val="0"/>
        </a:spcAft>
        <a:buFont typeface="Arial" panose="020B0604020202020204" pitchFamily="34" charset="0"/>
        <a:buChar char="•"/>
        <a:defRPr sz="1125" kern="1200">
          <a:solidFill>
            <a:schemeClr val="tx1"/>
          </a:solidFill>
          <a:latin typeface="+mn-lt"/>
          <a:ea typeface="+mn-ea"/>
          <a:cs typeface="+mn-cs"/>
        </a:defRPr>
      </a:lvl3pPr>
      <a:lvl4pPr marL="900113"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4pPr>
      <a:lvl5pPr marL="1157288"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5pPr>
      <a:lvl6pPr marL="141541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2590"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976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7416"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zh-CN"/>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4003" algn="l" defTabSz="514350" rtl="0" eaLnBrk="1" latinLnBrk="0" hangingPunct="1">
        <a:defRPr sz="1013" kern="1200">
          <a:solidFill>
            <a:schemeClr val="tx1"/>
          </a:solidFill>
          <a:latin typeface="+mn-lt"/>
          <a:ea typeface="+mn-ea"/>
          <a:cs typeface="+mn-cs"/>
        </a:defRPr>
      </a:lvl7pPr>
      <a:lvl8pPr marL="1801178" algn="l" defTabSz="514350" rtl="0" eaLnBrk="1" latinLnBrk="0" hangingPunct="1">
        <a:defRPr sz="1013" kern="1200">
          <a:solidFill>
            <a:schemeClr val="tx1"/>
          </a:solidFill>
          <a:latin typeface="+mn-lt"/>
          <a:ea typeface="+mn-ea"/>
          <a:cs typeface="+mn-cs"/>
        </a:defRPr>
      </a:lvl8pPr>
      <a:lvl9pPr marL="2058829"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slide" Target="slide3.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slideLayout" Target="../slideLayouts/slideLayout3.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http://www.eyefulpresentations.co.uk/" TargetMode="External"/><Relationship Id="rId2" Type="http://schemas.openxmlformats.org/officeDocument/2006/relationships/hyperlink" Target="mailto:info@eyefulpresentations.co.uk" TargetMode="External"/><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1004888" y="65088"/>
            <a:ext cx="8139112" cy="596900"/>
          </a:xfrm>
          <a:prstGeom prst="rect">
            <a:avLst/>
          </a:prstGeom>
          <a:noFill/>
        </p:spPr>
        <p:txBody>
          <a:bodyPr/>
          <a:lstStyle/>
          <a:p>
            <a:r>
              <a:rPr lang="en-US" altLang="zh-CN" smtClean="0"/>
              <a:t>                                                                                      </a:t>
            </a:r>
          </a:p>
        </p:txBody>
      </p:sp>
      <p:sp>
        <p:nvSpPr>
          <p:cNvPr id="3075" name="Rectangle 3"/>
          <p:cNvSpPr>
            <a:spLocks noChangeArrowheads="1"/>
          </p:cNvSpPr>
          <p:nvPr/>
        </p:nvSpPr>
        <p:spPr bwMode="auto">
          <a:xfrm>
            <a:off x="1004888" y="1851670"/>
            <a:ext cx="7527552" cy="1323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6" tIns="45718" rIns="91436" bIns="45718">
            <a:spAutoFit/>
          </a:bodyPr>
          <a:lstStyle/>
          <a:p>
            <a:pPr algn="ctr" fontAlgn="auto">
              <a:spcBef>
                <a:spcPts val="0"/>
              </a:spcBef>
              <a:spcAft>
                <a:spcPts val="0"/>
              </a:spcAft>
              <a:defRPr/>
            </a:pPr>
            <a:r>
              <a:rPr lang="zh-CN" altLang="en-US" sz="4000" b="1" dirty="0" smtClean="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rPr>
              <a:t>项目七 </a:t>
            </a:r>
            <a:r>
              <a:rPr lang="en-US" altLang="zh-CN" sz="4000" b="1" dirty="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rPr>
              <a:t>FIDIC</a:t>
            </a:r>
            <a:r>
              <a:rPr lang="zh-CN" altLang="en-US" sz="4000" b="1" dirty="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rPr>
              <a:t>施工合同条件简介</a:t>
            </a:r>
          </a:p>
          <a:p>
            <a:pPr algn="ctr" fontAlgn="auto">
              <a:spcBef>
                <a:spcPts val="0"/>
              </a:spcBef>
              <a:spcAft>
                <a:spcPts val="0"/>
              </a:spcAft>
              <a:defRPr/>
            </a:pPr>
            <a:endParaRPr lang="en-US" altLang="zh-CN" sz="4000" b="1" dirty="0" smtClean="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7636264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5" name="Rectangle 3"/>
          <p:cNvSpPr>
            <a:spLocks noGrp="1" noChangeArrowheads="1"/>
          </p:cNvSpPr>
          <p:nvPr>
            <p:ph type="body" idx="4294967295"/>
          </p:nvPr>
        </p:nvSpPr>
        <p:spPr>
          <a:xfrm>
            <a:off x="719138" y="787400"/>
            <a:ext cx="8424862" cy="4049713"/>
          </a:xfrm>
          <a:prstGeom prst="rect">
            <a:avLst/>
          </a:prstGeom>
        </p:spPr>
        <p:txBody>
          <a:bodyPr/>
          <a:lstStyle/>
          <a:p>
            <a:pPr marL="0" indent="0">
              <a:lnSpc>
                <a:spcPct val="80000"/>
              </a:lnSpc>
              <a:buNone/>
            </a:pPr>
            <a:endParaRPr lang="zh-CN" altLang="en-US" sz="2100" dirty="0"/>
          </a:p>
          <a:p>
            <a:pPr marL="0" indent="0">
              <a:lnSpc>
                <a:spcPct val="80000"/>
              </a:lnSpc>
              <a:buNone/>
            </a:pPr>
            <a:r>
              <a:rPr lang="en-US" altLang="zh-CN" sz="2100" dirty="0"/>
              <a:t> </a:t>
            </a:r>
            <a:r>
              <a:rPr lang="zh-CN" altLang="en-US" sz="2100" dirty="0">
                <a:latin typeface="宋体" panose="02010600030101010101" pitchFamily="2" charset="-122"/>
                <a:ea typeface="宋体" panose="02010600030101010101" pitchFamily="2" charset="-122"/>
              </a:rPr>
              <a:t>二、土木工程施工合同条件简介 </a:t>
            </a:r>
          </a:p>
          <a:p>
            <a:pPr marL="0" indent="0">
              <a:lnSpc>
                <a:spcPct val="80000"/>
              </a:lnSpc>
              <a:buNone/>
            </a:pPr>
            <a:r>
              <a:rPr lang="en-US" altLang="zh-CN" sz="2100" dirty="0">
                <a:latin typeface="宋体" panose="02010600030101010101" pitchFamily="2" charset="-122"/>
                <a:ea typeface="宋体" panose="02010600030101010101" pitchFamily="2" charset="-122"/>
              </a:rPr>
              <a:t>    FIDIC</a:t>
            </a:r>
            <a:r>
              <a:rPr lang="zh-CN" altLang="en-US" sz="2100" dirty="0">
                <a:latin typeface="宋体" panose="02010600030101010101" pitchFamily="2" charset="-122"/>
                <a:ea typeface="宋体" panose="02010600030101010101" pitchFamily="2" charset="-122"/>
              </a:rPr>
              <a:t>于</a:t>
            </a:r>
            <a:r>
              <a:rPr lang="en-US" altLang="zh-CN" sz="2100" dirty="0">
                <a:latin typeface="宋体" panose="02010600030101010101" pitchFamily="2" charset="-122"/>
                <a:ea typeface="宋体" panose="02010600030101010101" pitchFamily="2" charset="-122"/>
              </a:rPr>
              <a:t>1987</a:t>
            </a:r>
            <a:r>
              <a:rPr lang="zh-CN" altLang="en-US" sz="2100" dirty="0">
                <a:latin typeface="宋体" panose="02010600030101010101" pitchFamily="2" charset="-122"/>
                <a:ea typeface="宋体" panose="02010600030101010101" pitchFamily="2" charset="-122"/>
              </a:rPr>
              <a:t>年出版“红皮书”</a:t>
            </a:r>
            <a:r>
              <a:rPr lang="en-US" altLang="zh-CN" sz="2100" dirty="0">
                <a:latin typeface="宋体" panose="02010600030101010101" pitchFamily="2" charset="-122"/>
                <a:ea typeface="宋体" panose="02010600030101010101" pitchFamily="2" charset="-122"/>
              </a:rPr>
              <a:t>《</a:t>
            </a:r>
            <a:r>
              <a:rPr lang="zh-CN" altLang="en-US" sz="2100" dirty="0">
                <a:latin typeface="宋体" panose="02010600030101010101" pitchFamily="2" charset="-122"/>
                <a:ea typeface="宋体" panose="02010600030101010101" pitchFamily="2" charset="-122"/>
              </a:rPr>
              <a:t>土木工程施工合同条件</a:t>
            </a:r>
            <a:r>
              <a:rPr lang="en-US" altLang="zh-CN" sz="2100" dirty="0">
                <a:latin typeface="宋体" panose="02010600030101010101" pitchFamily="2" charset="-122"/>
                <a:ea typeface="宋体" panose="02010600030101010101" pitchFamily="2" charset="-122"/>
              </a:rPr>
              <a:t>》</a:t>
            </a:r>
            <a:r>
              <a:rPr lang="zh-CN" altLang="en-US" sz="2100" dirty="0">
                <a:latin typeface="宋体" panose="02010600030101010101" pitchFamily="2" charset="-122"/>
                <a:ea typeface="宋体" panose="02010600030101010101" pitchFamily="2" charset="-122"/>
              </a:rPr>
              <a:t>，后经</a:t>
            </a:r>
            <a:r>
              <a:rPr lang="en-US" altLang="zh-CN" sz="2100" dirty="0">
                <a:latin typeface="宋体" panose="02010600030101010101" pitchFamily="2" charset="-122"/>
                <a:ea typeface="宋体" panose="02010600030101010101" pitchFamily="2" charset="-122"/>
              </a:rPr>
              <a:t>1988</a:t>
            </a:r>
            <a:r>
              <a:rPr lang="zh-CN" altLang="en-US" sz="2100" dirty="0">
                <a:latin typeface="宋体" panose="02010600030101010101" pitchFamily="2" charset="-122"/>
                <a:ea typeface="宋体" panose="02010600030101010101" pitchFamily="2" charset="-122"/>
              </a:rPr>
              <a:t>年、</a:t>
            </a:r>
            <a:r>
              <a:rPr lang="en-US" altLang="zh-CN" sz="2100" dirty="0">
                <a:latin typeface="宋体" panose="02010600030101010101" pitchFamily="2" charset="-122"/>
                <a:ea typeface="宋体" panose="02010600030101010101" pitchFamily="2" charset="-122"/>
              </a:rPr>
              <a:t>1992</a:t>
            </a:r>
            <a:r>
              <a:rPr lang="zh-CN" altLang="en-US" sz="2100" dirty="0">
                <a:latin typeface="宋体" panose="02010600030101010101" pitchFamily="2" charset="-122"/>
                <a:ea typeface="宋体" panose="02010600030101010101" pitchFamily="2" charset="-122"/>
              </a:rPr>
              <a:t>年和</a:t>
            </a:r>
            <a:r>
              <a:rPr lang="en-US" altLang="zh-CN" sz="2100" dirty="0">
                <a:latin typeface="宋体" panose="02010600030101010101" pitchFamily="2" charset="-122"/>
                <a:ea typeface="宋体" panose="02010600030101010101" pitchFamily="2" charset="-122"/>
              </a:rPr>
              <a:t>1996</a:t>
            </a:r>
            <a:r>
              <a:rPr lang="zh-CN" altLang="en-US" sz="2100" dirty="0">
                <a:latin typeface="宋体" panose="02010600030101010101" pitchFamily="2" charset="-122"/>
                <a:ea typeface="宋体" panose="02010600030101010101" pitchFamily="2" charset="-122"/>
              </a:rPr>
              <a:t>年多次修订并出版增补版后，又于</a:t>
            </a:r>
            <a:r>
              <a:rPr lang="en-US" altLang="zh-CN" sz="2100" dirty="0">
                <a:latin typeface="宋体" panose="02010600030101010101" pitchFamily="2" charset="-122"/>
                <a:ea typeface="宋体" panose="02010600030101010101" pitchFamily="2" charset="-122"/>
              </a:rPr>
              <a:t>1999</a:t>
            </a:r>
            <a:r>
              <a:rPr lang="zh-CN" altLang="en-US" sz="2100" dirty="0">
                <a:latin typeface="宋体" panose="02010600030101010101" pitchFamily="2" charset="-122"/>
                <a:ea typeface="宋体" panose="02010600030101010101" pitchFamily="2" charset="-122"/>
              </a:rPr>
              <a:t>年在经过对全球近</a:t>
            </a:r>
            <a:r>
              <a:rPr lang="en-US" altLang="zh-CN" sz="2100" dirty="0">
                <a:latin typeface="宋体" panose="02010600030101010101" pitchFamily="2" charset="-122"/>
                <a:ea typeface="宋体" panose="02010600030101010101" pitchFamily="2" charset="-122"/>
              </a:rPr>
              <a:t>40</a:t>
            </a:r>
            <a:r>
              <a:rPr lang="zh-CN" altLang="en-US" sz="2100" dirty="0">
                <a:latin typeface="宋体" panose="02010600030101010101" pitchFamily="2" charset="-122"/>
                <a:ea typeface="宋体" panose="02010600030101010101" pitchFamily="2" charset="-122"/>
              </a:rPr>
              <a:t>个国家的有关政府机构、业主及承包商等单位（</a:t>
            </a:r>
            <a:r>
              <a:rPr lang="en-US" altLang="zh-CN" sz="2100" dirty="0">
                <a:latin typeface="宋体" panose="02010600030101010101" pitchFamily="2" charset="-122"/>
                <a:ea typeface="宋体" panose="02010600030101010101" pitchFamily="2" charset="-122"/>
              </a:rPr>
              <a:t>204</a:t>
            </a:r>
            <a:r>
              <a:rPr lang="zh-CN" altLang="en-US" sz="2100" dirty="0">
                <a:latin typeface="宋体" panose="02010600030101010101" pitchFamily="2" charset="-122"/>
                <a:ea typeface="宋体" panose="02010600030101010101" pitchFamily="2" charset="-122"/>
              </a:rPr>
              <a:t>家）征求意见的基础上，出版了</a:t>
            </a:r>
            <a:r>
              <a:rPr lang="en-US" altLang="zh-CN" sz="2100" dirty="0">
                <a:latin typeface="宋体" panose="02010600030101010101" pitchFamily="2" charset="-122"/>
                <a:ea typeface="宋体" panose="02010600030101010101" pitchFamily="2" charset="-122"/>
              </a:rPr>
              <a:t>《</a:t>
            </a:r>
            <a:r>
              <a:rPr lang="zh-CN" altLang="en-US" sz="2100" dirty="0">
                <a:latin typeface="宋体" panose="02010600030101010101" pitchFamily="2" charset="-122"/>
                <a:ea typeface="宋体" panose="02010600030101010101" pitchFamily="2" charset="-122"/>
              </a:rPr>
              <a:t>施工合同条件</a:t>
            </a:r>
            <a:r>
              <a:rPr lang="en-US" altLang="zh-CN" sz="2100" dirty="0">
                <a:latin typeface="宋体" panose="02010600030101010101" pitchFamily="2" charset="-122"/>
                <a:ea typeface="宋体" panose="02010600030101010101" pitchFamily="2" charset="-122"/>
              </a:rPr>
              <a:t>》</a:t>
            </a:r>
            <a:r>
              <a:rPr lang="zh-CN" altLang="en-US" sz="2100" dirty="0">
                <a:latin typeface="宋体" panose="02010600030101010101" pitchFamily="2" charset="-122"/>
                <a:ea typeface="宋体" panose="02010600030101010101" pitchFamily="2" charset="-122"/>
              </a:rPr>
              <a:t>新范本。  </a:t>
            </a:r>
            <a:endParaRPr lang="en-GB" altLang="zh-CN" sz="21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9570068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9" name="Rectangle 3"/>
          <p:cNvSpPr>
            <a:spLocks noGrp="1" noChangeArrowheads="1"/>
          </p:cNvSpPr>
          <p:nvPr>
            <p:ph type="body" idx="4294967295"/>
          </p:nvPr>
        </p:nvSpPr>
        <p:spPr>
          <a:xfrm>
            <a:off x="719138" y="898525"/>
            <a:ext cx="8424862" cy="4049713"/>
          </a:xfrm>
          <a:prstGeom prst="rect">
            <a:avLst/>
          </a:prstGeom>
        </p:spPr>
        <p:txBody>
          <a:bodyPr/>
          <a:lstStyle/>
          <a:p>
            <a:pPr marL="0" indent="0">
              <a:buNone/>
            </a:pPr>
            <a:r>
              <a:rPr lang="en-GB" altLang="zh-CN" sz="2100" dirty="0"/>
              <a:t>1</a:t>
            </a:r>
            <a:r>
              <a:rPr lang="zh-CN" altLang="en-US" sz="2100" dirty="0"/>
              <a:t>、</a:t>
            </a:r>
            <a:r>
              <a:rPr lang="en-GB" altLang="zh-CN" sz="2100" dirty="0"/>
              <a:t>FIDIC</a:t>
            </a:r>
            <a:r>
              <a:rPr lang="zh-CN" altLang="en-GB" sz="2100" dirty="0"/>
              <a:t>土木工程施工合同条件对投资的控制</a:t>
            </a:r>
            <a:endParaRPr lang="en-US" altLang="zh-CN" sz="2100" dirty="0"/>
          </a:p>
          <a:p>
            <a:pPr marL="0" indent="0">
              <a:buNone/>
            </a:pPr>
            <a:r>
              <a:rPr lang="zh-CN" altLang="en-US" sz="2100" dirty="0">
                <a:latin typeface="宋体" panose="02010600030101010101" pitchFamily="2" charset="-122"/>
                <a:ea typeface="宋体" panose="02010600030101010101" pitchFamily="2" charset="-122"/>
              </a:rPr>
              <a:t>（</a:t>
            </a:r>
            <a:r>
              <a:rPr lang="en-US" altLang="zh-CN" sz="2100" dirty="0">
                <a:latin typeface="宋体" panose="02010600030101010101" pitchFamily="2" charset="-122"/>
                <a:ea typeface="宋体" panose="02010600030101010101" pitchFamily="2" charset="-122"/>
              </a:rPr>
              <a:t>1</a:t>
            </a:r>
            <a:r>
              <a:rPr lang="zh-CN" altLang="en-US" sz="2100" dirty="0">
                <a:latin typeface="宋体" panose="02010600030101010101" pitchFamily="2" charset="-122"/>
                <a:ea typeface="宋体" panose="02010600030101010101" pitchFamily="2" charset="-122"/>
              </a:rPr>
              <a:t>）工程计量</a:t>
            </a:r>
          </a:p>
          <a:p>
            <a:pPr marL="0" indent="0">
              <a:buNone/>
            </a:pPr>
            <a:r>
              <a:rPr lang="zh-CN" altLang="en-US" sz="2100" dirty="0">
                <a:latin typeface="宋体" panose="02010600030101010101" pitchFamily="2" charset="-122"/>
                <a:ea typeface="宋体" panose="02010600030101010101" pitchFamily="2" charset="-122"/>
              </a:rPr>
              <a:t>　①工程师在测量前通知承包商。 </a:t>
            </a:r>
          </a:p>
          <a:p>
            <a:pPr marL="0" indent="0">
              <a:buNone/>
            </a:pPr>
            <a:r>
              <a:rPr lang="zh-CN" altLang="en-US" sz="2100" dirty="0">
                <a:latin typeface="宋体" panose="02010600030101010101" pitchFamily="2" charset="-122"/>
                <a:ea typeface="宋体" panose="02010600030101010101" pitchFamily="2" charset="-122"/>
              </a:rPr>
              <a:t>　②承包商立即参加或派代表协助工程师测量，并提供工程师要求的详细资料 。</a:t>
            </a:r>
          </a:p>
          <a:p>
            <a:pPr marL="0" indent="0">
              <a:buNone/>
            </a:pPr>
            <a:r>
              <a:rPr lang="zh-CN" altLang="en-US" sz="2100" dirty="0">
                <a:latin typeface="宋体" panose="02010600030101010101" pitchFamily="2" charset="-122"/>
                <a:ea typeface="宋体" panose="02010600030101010101" pitchFamily="2" charset="-122"/>
              </a:rPr>
              <a:t>　③对需用记录进行测量的永久工程，工程师应做好准备，并通知承包商参加记录审查。 </a:t>
            </a:r>
          </a:p>
        </p:txBody>
      </p:sp>
    </p:spTree>
    <p:extLst>
      <p:ext uri="{BB962C8B-B14F-4D97-AF65-F5344CB8AC3E}">
        <p14:creationId xmlns:p14="http://schemas.microsoft.com/office/powerpoint/2010/main" val="8591143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3" name="Rectangle 3"/>
          <p:cNvSpPr>
            <a:spLocks noGrp="1" noChangeArrowheads="1"/>
          </p:cNvSpPr>
          <p:nvPr>
            <p:ph type="body" idx="4294967295"/>
          </p:nvPr>
        </p:nvSpPr>
        <p:spPr>
          <a:xfrm>
            <a:off x="719138" y="898525"/>
            <a:ext cx="8424862" cy="4049713"/>
          </a:xfrm>
          <a:prstGeom prst="rect">
            <a:avLst/>
          </a:prstGeom>
        </p:spPr>
        <p:txBody>
          <a:bodyPr/>
          <a:lstStyle/>
          <a:p>
            <a:pPr marL="0" indent="0">
              <a:buNone/>
            </a:pPr>
            <a:r>
              <a:rPr lang="zh-CN" altLang="en-GB"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）期中结算与支付</a:t>
            </a:r>
          </a:p>
          <a:p>
            <a:pPr marL="0" indent="0">
              <a:buNone/>
            </a:pPr>
            <a:r>
              <a:rPr lang="zh-CN" altLang="en-US" dirty="0">
                <a:latin typeface="宋体" panose="02010600030101010101" pitchFamily="2" charset="-122"/>
                <a:ea typeface="宋体" panose="02010600030101010101" pitchFamily="2" charset="-122"/>
              </a:rPr>
              <a:t>  ①承包商应在每个月末按工程师指定的格式向其提交一式</a:t>
            </a:r>
            <a:r>
              <a:rPr lang="en-US" altLang="zh-CN" dirty="0">
                <a:latin typeface="宋体" panose="02010600030101010101" pitchFamily="2" charset="-122"/>
                <a:ea typeface="宋体" panose="02010600030101010101" pitchFamily="2" charset="-122"/>
              </a:rPr>
              <a:t>6</a:t>
            </a:r>
            <a:r>
              <a:rPr lang="zh-CN" altLang="en-US" dirty="0">
                <a:latin typeface="宋体" panose="02010600030101010101" pitchFamily="2" charset="-122"/>
                <a:ea typeface="宋体" panose="02010600030101010101" pitchFamily="2" charset="-122"/>
              </a:rPr>
              <a:t>份的报表，每份报表均由经工程师批准的承包商代表签字。 </a:t>
            </a:r>
          </a:p>
          <a:p>
            <a:pPr marL="0" indent="0">
              <a:lnSpc>
                <a:spcPct val="80000"/>
              </a:lnSpc>
              <a:buNone/>
            </a:pPr>
            <a:r>
              <a:rPr lang="zh-CN" altLang="en-US" sz="2100" dirty="0">
                <a:latin typeface="宋体" panose="02010600030101010101" pitchFamily="2" charset="-122"/>
                <a:ea typeface="宋体" panose="02010600030101010101" pitchFamily="2" charset="-122"/>
              </a:rPr>
              <a:t>  ②工程师接到月结算报表后，在</a:t>
            </a:r>
            <a:r>
              <a:rPr lang="en-US" altLang="zh-CN" sz="2100" dirty="0">
                <a:latin typeface="宋体" panose="02010600030101010101" pitchFamily="2" charset="-122"/>
                <a:ea typeface="宋体" panose="02010600030101010101" pitchFamily="2" charset="-122"/>
              </a:rPr>
              <a:t>28</a:t>
            </a:r>
            <a:r>
              <a:rPr lang="zh-CN" altLang="en-US" sz="2100" dirty="0">
                <a:latin typeface="宋体" panose="02010600030101010101" pitchFamily="2" charset="-122"/>
                <a:ea typeface="宋体" panose="02010600030101010101" pitchFamily="2" charset="-122"/>
              </a:rPr>
              <a:t>天内应向发包人报送他认为应该付给承包商的本月结算款额和可支付的项目。 </a:t>
            </a:r>
          </a:p>
          <a:p>
            <a:pPr marL="0" indent="0">
              <a:lnSpc>
                <a:spcPct val="80000"/>
              </a:lnSpc>
              <a:buNone/>
            </a:pPr>
            <a:r>
              <a:rPr lang="zh-CN" altLang="en-GB" sz="2100" dirty="0">
                <a:latin typeface="宋体" panose="02010600030101010101" pitchFamily="2" charset="-122"/>
                <a:ea typeface="宋体" panose="02010600030101010101" pitchFamily="2" charset="-122"/>
              </a:rPr>
              <a:t>（</a:t>
            </a:r>
            <a:r>
              <a:rPr lang="en-US" altLang="zh-CN" sz="2100" dirty="0">
                <a:latin typeface="宋体" panose="02010600030101010101" pitchFamily="2" charset="-122"/>
                <a:ea typeface="宋体" panose="02010600030101010101" pitchFamily="2" charset="-122"/>
              </a:rPr>
              <a:t>3</a:t>
            </a:r>
            <a:r>
              <a:rPr lang="zh-CN" altLang="en-US" sz="2100" dirty="0">
                <a:latin typeface="宋体" panose="02010600030101010101" pitchFamily="2" charset="-122"/>
                <a:ea typeface="宋体" panose="02010600030101010101" pitchFamily="2" charset="-122"/>
              </a:rPr>
              <a:t>）竣工结算与支付</a:t>
            </a:r>
          </a:p>
          <a:p>
            <a:pPr marL="0" indent="0">
              <a:lnSpc>
                <a:spcPct val="80000"/>
              </a:lnSpc>
              <a:buNone/>
            </a:pPr>
            <a:r>
              <a:rPr lang="zh-CN" altLang="en-US" sz="2100" dirty="0">
                <a:latin typeface="宋体" panose="02010600030101010101" pitchFamily="2" charset="-122"/>
                <a:ea typeface="宋体" panose="02010600030101010101" pitchFamily="2" charset="-122"/>
              </a:rPr>
              <a:t>    承包商在收到工程接收证书后的</a:t>
            </a:r>
            <a:r>
              <a:rPr lang="en-US" altLang="zh-CN" sz="2100" dirty="0">
                <a:latin typeface="宋体" panose="02010600030101010101" pitchFamily="2" charset="-122"/>
                <a:ea typeface="宋体" panose="02010600030101010101" pitchFamily="2" charset="-122"/>
              </a:rPr>
              <a:t>84</a:t>
            </a:r>
            <a:r>
              <a:rPr lang="zh-CN" altLang="en-US" sz="2100" dirty="0">
                <a:latin typeface="宋体" panose="02010600030101010101" pitchFamily="2" charset="-122"/>
                <a:ea typeface="宋体" panose="02010600030101010101" pitchFamily="2" charset="-122"/>
              </a:rPr>
              <a:t>天内，按“申请期中支付证书”程序向工程师提交工程竣工报表。 </a:t>
            </a:r>
          </a:p>
          <a:p>
            <a:pPr marL="0" indent="0">
              <a:lnSpc>
                <a:spcPct val="80000"/>
              </a:lnSpc>
              <a:buNone/>
            </a:pPr>
            <a:r>
              <a:rPr lang="zh-CN" altLang="en-US" sz="2100" dirty="0">
                <a:latin typeface="宋体" panose="02010600030101010101" pitchFamily="2" charset="-122"/>
                <a:ea typeface="宋体" panose="02010600030101010101" pitchFamily="2" charset="-122"/>
              </a:rPr>
              <a:t>  ①截止接收证书上注明的日期，按合同已完成的工程的价值。 </a:t>
            </a:r>
          </a:p>
          <a:p>
            <a:pPr marL="0" indent="0">
              <a:lnSpc>
                <a:spcPct val="80000"/>
              </a:lnSpc>
              <a:buNone/>
            </a:pPr>
            <a:r>
              <a:rPr lang="en-US" altLang="zh-CN" sz="2100" dirty="0">
                <a:latin typeface="宋体" panose="02010600030101010101" pitchFamily="2" charset="-122"/>
                <a:ea typeface="宋体" panose="02010600030101010101" pitchFamily="2" charset="-122"/>
              </a:rPr>
              <a:t>  </a:t>
            </a:r>
            <a:r>
              <a:rPr lang="zh-CN" altLang="en-US" sz="2100" dirty="0">
                <a:latin typeface="宋体" panose="02010600030101010101" pitchFamily="2" charset="-122"/>
                <a:ea typeface="宋体" panose="02010600030101010101" pitchFamily="2" charset="-122"/>
              </a:rPr>
              <a:t>②承包商认为到期应支付的其他金额。 </a:t>
            </a:r>
          </a:p>
          <a:p>
            <a:pPr marL="0" indent="0">
              <a:lnSpc>
                <a:spcPct val="80000"/>
              </a:lnSpc>
              <a:buNone/>
            </a:pPr>
            <a:r>
              <a:rPr lang="zh-CN" altLang="en-US" sz="2100" dirty="0">
                <a:latin typeface="宋体" panose="02010600030101010101" pitchFamily="2" charset="-122"/>
                <a:ea typeface="宋体" panose="02010600030101010101" pitchFamily="2" charset="-122"/>
              </a:rPr>
              <a:t>  ③承包商认为根据合同将到期支付给他所有款项的估算总额。 </a:t>
            </a:r>
            <a:endParaRPr lang="en-GB" altLang="zh-CN" sz="21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3635137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7" name="Rectangle 3"/>
          <p:cNvSpPr>
            <a:spLocks noGrp="1" noChangeArrowheads="1"/>
          </p:cNvSpPr>
          <p:nvPr>
            <p:ph type="body" idx="4294967295"/>
          </p:nvPr>
        </p:nvSpPr>
        <p:spPr>
          <a:xfrm>
            <a:off x="719138" y="742950"/>
            <a:ext cx="8424862" cy="4049713"/>
          </a:xfrm>
          <a:prstGeom prst="rect">
            <a:avLst/>
          </a:prstGeom>
        </p:spPr>
        <p:txBody>
          <a:bodyPr>
            <a:normAutofit/>
          </a:bodyPr>
          <a:lstStyle/>
          <a:p>
            <a:pPr marL="0" indent="0">
              <a:buNone/>
            </a:pPr>
            <a:r>
              <a:rPr lang="zh-CN" altLang="en-GB" sz="2100" dirty="0">
                <a:latin typeface="宋体" panose="02010600030101010101" pitchFamily="2" charset="-122"/>
                <a:ea typeface="宋体" panose="02010600030101010101" pitchFamily="2" charset="-122"/>
              </a:rPr>
              <a:t>（</a:t>
            </a:r>
            <a:r>
              <a:rPr lang="en-US" altLang="zh-CN" sz="2100" dirty="0">
                <a:latin typeface="宋体" panose="02010600030101010101" pitchFamily="2" charset="-122"/>
                <a:ea typeface="宋体" panose="02010600030101010101" pitchFamily="2" charset="-122"/>
              </a:rPr>
              <a:t>4</a:t>
            </a:r>
            <a:r>
              <a:rPr lang="zh-CN" altLang="en-US" sz="2100" dirty="0">
                <a:latin typeface="宋体" panose="02010600030101010101" pitchFamily="2" charset="-122"/>
                <a:ea typeface="宋体" panose="02010600030101010101" pitchFamily="2" charset="-122"/>
              </a:rPr>
              <a:t>）最终结算与支付</a:t>
            </a:r>
          </a:p>
          <a:p>
            <a:pPr marL="0" indent="0">
              <a:buNone/>
            </a:pPr>
            <a:r>
              <a:rPr lang="zh-CN" altLang="en-US" sz="2100" dirty="0">
                <a:latin typeface="宋体" panose="02010600030101010101" pitchFamily="2" charset="-122"/>
                <a:ea typeface="宋体" panose="02010600030101010101" pitchFamily="2" charset="-122"/>
              </a:rPr>
              <a:t>    ①承包商在收到履约证书后</a:t>
            </a:r>
            <a:r>
              <a:rPr lang="en-US" altLang="zh-CN" sz="2100" dirty="0">
                <a:latin typeface="宋体" panose="02010600030101010101" pitchFamily="2" charset="-122"/>
                <a:ea typeface="宋体" panose="02010600030101010101" pitchFamily="2" charset="-122"/>
              </a:rPr>
              <a:t>56</a:t>
            </a:r>
            <a:r>
              <a:rPr lang="zh-CN" altLang="en-US" sz="2100" dirty="0">
                <a:latin typeface="宋体" panose="02010600030101010101" pitchFamily="2" charset="-122"/>
                <a:ea typeface="宋体" panose="02010600030101010101" pitchFamily="2" charset="-122"/>
              </a:rPr>
              <a:t>天内，应向工程师提交最终报表草案及其它证明资料。 </a:t>
            </a:r>
          </a:p>
          <a:p>
            <a:pPr marL="0" indent="0">
              <a:buNone/>
            </a:pPr>
            <a:r>
              <a:rPr lang="zh-CN" altLang="en-US" sz="2100" dirty="0">
                <a:latin typeface="宋体" panose="02010600030101010101" pitchFamily="2" charset="-122"/>
                <a:ea typeface="宋体" panose="02010600030101010101" pitchFamily="2" charset="-122"/>
              </a:rPr>
              <a:t>    ② </a:t>
            </a:r>
            <a:r>
              <a:rPr lang="en-US" altLang="zh-CN" sz="2100" dirty="0">
                <a:latin typeface="宋体" panose="02010600030101010101" pitchFamily="2" charset="-122"/>
                <a:ea typeface="宋体" panose="02010600030101010101" pitchFamily="2" charset="-122"/>
              </a:rPr>
              <a:t>《</a:t>
            </a:r>
            <a:r>
              <a:rPr lang="zh-CN" altLang="en-US" sz="2100" dirty="0">
                <a:latin typeface="宋体" panose="02010600030101010101" pitchFamily="2" charset="-122"/>
                <a:ea typeface="宋体" panose="02010600030101010101" pitchFamily="2" charset="-122"/>
              </a:rPr>
              <a:t>施工合同条件</a:t>
            </a:r>
            <a:r>
              <a:rPr lang="en-US" altLang="zh-CN" sz="2100" dirty="0">
                <a:latin typeface="宋体" panose="02010600030101010101" pitchFamily="2" charset="-122"/>
                <a:ea typeface="宋体" panose="02010600030101010101" pitchFamily="2" charset="-122"/>
              </a:rPr>
              <a:t>》</a:t>
            </a:r>
            <a:r>
              <a:rPr lang="zh-CN" altLang="en-US" sz="2100" dirty="0">
                <a:latin typeface="宋体" panose="02010600030101010101" pitchFamily="2" charset="-122"/>
                <a:ea typeface="宋体" panose="02010600030101010101" pitchFamily="2" charset="-122"/>
              </a:rPr>
              <a:t>规定，承包商提交最终报表时，同时还应提交一份结算清单。 </a:t>
            </a:r>
          </a:p>
          <a:p>
            <a:pPr marL="0" indent="0">
              <a:buNone/>
            </a:pPr>
            <a:r>
              <a:rPr lang="zh-CN" altLang="en-US" sz="2100" dirty="0">
                <a:latin typeface="宋体" panose="02010600030101010101" pitchFamily="2" charset="-122"/>
                <a:ea typeface="宋体" panose="02010600030101010101" pitchFamily="2" charset="-122"/>
              </a:rPr>
              <a:t>    ③工程师在接到最终报表和结清单后的</a:t>
            </a:r>
            <a:r>
              <a:rPr lang="en-US" altLang="zh-CN" sz="2100" dirty="0">
                <a:latin typeface="宋体" panose="02010600030101010101" pitchFamily="2" charset="-122"/>
                <a:ea typeface="宋体" panose="02010600030101010101" pitchFamily="2" charset="-122"/>
              </a:rPr>
              <a:t>28</a:t>
            </a:r>
            <a:r>
              <a:rPr lang="zh-CN" altLang="en-US" sz="2100" dirty="0">
                <a:latin typeface="宋体" panose="02010600030101010101" pitchFamily="2" charset="-122"/>
                <a:ea typeface="宋体" panose="02010600030101010101" pitchFamily="2" charset="-122"/>
              </a:rPr>
              <a:t>天内签发最终支付证书，业主应在收到证书的</a:t>
            </a:r>
            <a:r>
              <a:rPr lang="en-US" altLang="zh-CN" sz="2100" dirty="0">
                <a:latin typeface="宋体" panose="02010600030101010101" pitchFamily="2" charset="-122"/>
                <a:ea typeface="宋体" panose="02010600030101010101" pitchFamily="2" charset="-122"/>
              </a:rPr>
              <a:t>56</a:t>
            </a:r>
            <a:r>
              <a:rPr lang="zh-CN" altLang="en-US" sz="2100" dirty="0">
                <a:latin typeface="宋体" panose="02010600030101010101" pitchFamily="2" charset="-122"/>
                <a:ea typeface="宋体" panose="02010600030101010101" pitchFamily="2" charset="-122"/>
              </a:rPr>
              <a:t>天内支付。 </a:t>
            </a:r>
          </a:p>
          <a:p>
            <a:pPr marL="0" indent="0">
              <a:buNone/>
            </a:pPr>
            <a:r>
              <a:rPr lang="zh-CN" altLang="en-GB" sz="2100" dirty="0">
                <a:latin typeface="宋体" panose="02010600030101010101" pitchFamily="2" charset="-122"/>
                <a:ea typeface="宋体" panose="02010600030101010101" pitchFamily="2" charset="-122"/>
              </a:rPr>
              <a:t>（</a:t>
            </a:r>
            <a:r>
              <a:rPr lang="en-US" altLang="zh-CN" sz="2100" dirty="0">
                <a:latin typeface="宋体" panose="02010600030101010101" pitchFamily="2" charset="-122"/>
                <a:ea typeface="宋体" panose="02010600030101010101" pitchFamily="2" charset="-122"/>
              </a:rPr>
              <a:t>5</a:t>
            </a:r>
            <a:r>
              <a:rPr lang="zh-CN" altLang="en-US" sz="2100" dirty="0">
                <a:latin typeface="宋体" panose="02010600030101010101" pitchFamily="2" charset="-122"/>
                <a:ea typeface="宋体" panose="02010600030101010101" pitchFamily="2" charset="-122"/>
              </a:rPr>
              <a:t>）合同价格的调整</a:t>
            </a:r>
          </a:p>
          <a:p>
            <a:pPr marL="0" indent="0">
              <a:buNone/>
            </a:pPr>
            <a:r>
              <a:rPr lang="zh-CN" altLang="en-US" sz="2100" dirty="0">
                <a:latin typeface="宋体" panose="02010600030101010101" pitchFamily="2" charset="-122"/>
                <a:ea typeface="宋体" panose="02010600030101010101" pitchFamily="2" charset="-122"/>
              </a:rPr>
              <a:t>    ①物价涨落。 </a:t>
            </a:r>
          </a:p>
          <a:p>
            <a:pPr marL="0" indent="0">
              <a:buNone/>
            </a:pPr>
            <a:r>
              <a:rPr lang="en-US" altLang="zh-CN" sz="2100" dirty="0">
                <a:latin typeface="宋体" panose="02010600030101010101" pitchFamily="2" charset="-122"/>
                <a:ea typeface="宋体" panose="02010600030101010101" pitchFamily="2" charset="-122"/>
              </a:rPr>
              <a:t>    </a:t>
            </a:r>
            <a:r>
              <a:rPr lang="zh-CN" altLang="en-US" sz="2100" dirty="0">
                <a:latin typeface="宋体" panose="02010600030101010101" pitchFamily="2" charset="-122"/>
                <a:ea typeface="宋体" panose="02010600030101010101" pitchFamily="2" charset="-122"/>
              </a:rPr>
              <a:t>②法规变化。 </a:t>
            </a:r>
            <a:endParaRPr lang="en-GB" altLang="zh-CN" sz="21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5739786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1" name="Rectangle 3"/>
          <p:cNvSpPr>
            <a:spLocks noGrp="1" noChangeArrowheads="1"/>
          </p:cNvSpPr>
          <p:nvPr>
            <p:ph type="body" idx="4294967295"/>
          </p:nvPr>
        </p:nvSpPr>
        <p:spPr>
          <a:xfrm>
            <a:off x="719138" y="898525"/>
            <a:ext cx="8424862" cy="4049713"/>
          </a:xfrm>
          <a:prstGeom prst="rect">
            <a:avLst/>
          </a:prstGeom>
        </p:spPr>
        <p:txBody>
          <a:bodyPr/>
          <a:lstStyle/>
          <a:p>
            <a:pPr marL="0" indent="0">
              <a:lnSpc>
                <a:spcPct val="80000"/>
              </a:lnSpc>
              <a:buNone/>
            </a:pPr>
            <a:r>
              <a:rPr lang="en-US" altLang="zh-CN" sz="2100" dirty="0">
                <a:latin typeface="宋体" panose="02010600030101010101" pitchFamily="2" charset="-122"/>
                <a:ea typeface="宋体" panose="02010600030101010101" pitchFamily="2" charset="-122"/>
              </a:rPr>
              <a:t>2</a:t>
            </a:r>
            <a:r>
              <a:rPr lang="zh-CN" altLang="en-US" sz="2100" dirty="0">
                <a:latin typeface="宋体" panose="02010600030101010101" pitchFamily="2" charset="-122"/>
                <a:ea typeface="宋体" panose="02010600030101010101" pitchFamily="2" charset="-122"/>
              </a:rPr>
              <a:t>、</a:t>
            </a:r>
            <a:r>
              <a:rPr lang="en-US" altLang="zh-CN" sz="2100" dirty="0">
                <a:latin typeface="宋体" panose="02010600030101010101" pitchFamily="2" charset="-122"/>
                <a:ea typeface="宋体" panose="02010600030101010101" pitchFamily="2" charset="-122"/>
              </a:rPr>
              <a:t>FIDIC</a:t>
            </a:r>
            <a:r>
              <a:rPr lang="zh-CN" altLang="en-US" sz="2100" dirty="0">
                <a:latin typeface="宋体" panose="02010600030101010101" pitchFamily="2" charset="-122"/>
                <a:ea typeface="宋体" panose="02010600030101010101" pitchFamily="2" charset="-122"/>
              </a:rPr>
              <a:t>土木工程施工合同条件对进度的控制 </a:t>
            </a:r>
            <a:r>
              <a:rPr lang="zh-CN" altLang="en-GB" sz="2100" dirty="0">
                <a:latin typeface="宋体" panose="02010600030101010101" pitchFamily="2" charset="-122"/>
                <a:ea typeface="宋体" panose="02010600030101010101" pitchFamily="2" charset="-122"/>
              </a:rPr>
              <a:t>              </a:t>
            </a:r>
            <a:endParaRPr lang="en-US" altLang="zh-CN" sz="2100" dirty="0">
              <a:latin typeface="宋体" panose="02010600030101010101" pitchFamily="2" charset="-122"/>
              <a:ea typeface="宋体" panose="02010600030101010101" pitchFamily="2" charset="-122"/>
            </a:endParaRPr>
          </a:p>
          <a:p>
            <a:pPr marL="0" indent="0">
              <a:lnSpc>
                <a:spcPct val="80000"/>
              </a:lnSpc>
              <a:buNone/>
            </a:pPr>
            <a:r>
              <a:rPr lang="zh-CN" altLang="en-US" sz="2100" dirty="0">
                <a:latin typeface="宋体" panose="02010600030101010101" pitchFamily="2" charset="-122"/>
                <a:ea typeface="宋体" panose="02010600030101010101" pitchFamily="2" charset="-122"/>
              </a:rPr>
              <a:t>（</a:t>
            </a:r>
            <a:r>
              <a:rPr lang="en-US" altLang="zh-CN" sz="2100" dirty="0">
                <a:latin typeface="宋体" panose="02010600030101010101" pitchFamily="2" charset="-122"/>
                <a:ea typeface="宋体" panose="02010600030101010101" pitchFamily="2" charset="-122"/>
              </a:rPr>
              <a:t>1</a:t>
            </a:r>
            <a:r>
              <a:rPr lang="zh-CN" altLang="en-US" sz="2100" dirty="0">
                <a:latin typeface="宋体" panose="02010600030101010101" pitchFamily="2" charset="-122"/>
                <a:ea typeface="宋体" panose="02010600030101010101" pitchFamily="2" charset="-122"/>
              </a:rPr>
              <a:t>）开工、竣工日期 </a:t>
            </a:r>
          </a:p>
          <a:p>
            <a:pPr marL="0" indent="0">
              <a:lnSpc>
                <a:spcPct val="80000"/>
              </a:lnSpc>
              <a:buNone/>
            </a:pPr>
            <a:r>
              <a:rPr lang="zh-CN" altLang="en-US" sz="2100" dirty="0">
                <a:latin typeface="宋体" panose="02010600030101010101" pitchFamily="2" charset="-122"/>
                <a:ea typeface="宋体" panose="02010600030101010101" pitchFamily="2" charset="-122"/>
              </a:rPr>
              <a:t>（</a:t>
            </a:r>
            <a:r>
              <a:rPr lang="en-US" altLang="zh-CN" sz="2100" dirty="0">
                <a:latin typeface="宋体" panose="02010600030101010101" pitchFamily="2" charset="-122"/>
                <a:ea typeface="宋体" panose="02010600030101010101" pitchFamily="2" charset="-122"/>
              </a:rPr>
              <a:t>2</a:t>
            </a:r>
            <a:r>
              <a:rPr lang="zh-CN" altLang="en-US" sz="2100" dirty="0">
                <a:latin typeface="宋体" panose="02010600030101010101" pitchFamily="2" charset="-122"/>
                <a:ea typeface="宋体" panose="02010600030101010101" pitchFamily="2" charset="-122"/>
              </a:rPr>
              <a:t>）工期延长</a:t>
            </a:r>
          </a:p>
          <a:p>
            <a:pPr marL="0" indent="0">
              <a:lnSpc>
                <a:spcPct val="80000"/>
              </a:lnSpc>
              <a:buNone/>
            </a:pPr>
            <a:r>
              <a:rPr lang="zh-CN" altLang="en-US" sz="2100" dirty="0">
                <a:latin typeface="宋体" panose="02010600030101010101" pitchFamily="2" charset="-122"/>
                <a:ea typeface="宋体" panose="02010600030101010101" pitchFamily="2" charset="-122"/>
              </a:rPr>
              <a:t>    ①工程变更或合同中包括的某项工程数量发生了实质性变化；  </a:t>
            </a:r>
          </a:p>
          <a:p>
            <a:pPr marL="0" indent="0">
              <a:lnSpc>
                <a:spcPct val="80000"/>
              </a:lnSpc>
              <a:buNone/>
            </a:pPr>
            <a:r>
              <a:rPr lang="zh-CN" altLang="en-US" sz="2100" dirty="0">
                <a:latin typeface="宋体" panose="02010600030101010101" pitchFamily="2" charset="-122"/>
                <a:ea typeface="宋体" panose="02010600030101010101" pitchFamily="2" charset="-122"/>
              </a:rPr>
              <a:t>    ②根据合同规定承包商有权获得工期延长的其他情况； </a:t>
            </a:r>
          </a:p>
          <a:p>
            <a:pPr marL="0" indent="0">
              <a:lnSpc>
                <a:spcPct val="80000"/>
              </a:lnSpc>
              <a:buNone/>
            </a:pPr>
            <a:r>
              <a:rPr lang="zh-CN" altLang="en-US" sz="2100" dirty="0">
                <a:latin typeface="宋体" panose="02010600030101010101" pitchFamily="2" charset="-122"/>
                <a:ea typeface="宋体" panose="02010600030101010101" pitchFamily="2" charset="-122"/>
              </a:rPr>
              <a:t>    ③ 异常不利的气候条件； </a:t>
            </a:r>
          </a:p>
          <a:p>
            <a:pPr marL="0" indent="0">
              <a:lnSpc>
                <a:spcPct val="80000"/>
              </a:lnSpc>
              <a:buNone/>
            </a:pPr>
            <a:r>
              <a:rPr lang="zh-CN" altLang="en-US" sz="2100" dirty="0">
                <a:latin typeface="宋体" panose="02010600030101010101" pitchFamily="2" charset="-122"/>
                <a:ea typeface="宋体" panose="02010600030101010101" pitchFamily="2" charset="-122"/>
              </a:rPr>
              <a:t>    ④由于传染病或其他政府行为导致人员、货物的短缺； </a:t>
            </a:r>
          </a:p>
          <a:p>
            <a:pPr marL="0" indent="0">
              <a:lnSpc>
                <a:spcPct val="80000"/>
              </a:lnSpc>
              <a:buNone/>
            </a:pPr>
            <a:r>
              <a:rPr lang="zh-CN" altLang="en-GB" sz="2100" dirty="0">
                <a:latin typeface="宋体" panose="02010600030101010101" pitchFamily="2" charset="-122"/>
                <a:ea typeface="宋体" panose="02010600030101010101" pitchFamily="2" charset="-122"/>
              </a:rPr>
              <a:t>    ⑤由于业主人员的责任造成的延误、干扰或阻碍；</a:t>
            </a:r>
          </a:p>
          <a:p>
            <a:pPr marL="0" indent="0">
              <a:lnSpc>
                <a:spcPct val="80000"/>
              </a:lnSpc>
              <a:buNone/>
            </a:pPr>
            <a:r>
              <a:rPr lang="zh-CN" altLang="en-US" sz="2100" dirty="0">
                <a:latin typeface="宋体" panose="02010600030101010101" pitchFamily="2" charset="-122"/>
                <a:ea typeface="宋体" panose="02010600030101010101" pitchFamily="2" charset="-122"/>
              </a:rPr>
              <a:t>    ⑥由于非承包商责任，工程所在国公共当局延误或干扰了承包商工作。 </a:t>
            </a:r>
            <a:endParaRPr lang="en-GB" altLang="zh-CN" sz="21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41875599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5" name="Rectangle 3"/>
          <p:cNvSpPr>
            <a:spLocks noGrp="1" noChangeArrowheads="1"/>
          </p:cNvSpPr>
          <p:nvPr>
            <p:ph type="body" idx="4294967295"/>
          </p:nvPr>
        </p:nvSpPr>
        <p:spPr>
          <a:xfrm>
            <a:off x="719138" y="898525"/>
            <a:ext cx="8424862" cy="4049713"/>
          </a:xfrm>
          <a:prstGeom prst="rect">
            <a:avLst/>
          </a:prstGeom>
        </p:spPr>
        <p:txBody>
          <a:bodyPr/>
          <a:lstStyle/>
          <a:p>
            <a:pPr marL="0" indent="0">
              <a:lnSpc>
                <a:spcPct val="90000"/>
              </a:lnSpc>
              <a:buNone/>
            </a:pPr>
            <a:r>
              <a:rPr lang="zh-CN" altLang="en-US" dirty="0" smtClean="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3</a:t>
            </a:r>
            <a:r>
              <a:rPr lang="zh-CN" altLang="en-US" dirty="0">
                <a:latin typeface="宋体" panose="02010600030101010101" pitchFamily="2" charset="-122"/>
                <a:ea typeface="宋体" panose="02010600030101010101" pitchFamily="2" charset="-122"/>
              </a:rPr>
              <a:t>）工期暂停</a:t>
            </a:r>
          </a:p>
          <a:p>
            <a:pPr marL="0" indent="0">
              <a:lnSpc>
                <a:spcPct val="90000"/>
              </a:lnSpc>
              <a:buNone/>
            </a:pPr>
            <a:r>
              <a:rPr lang="zh-CN" altLang="en-US" dirty="0">
                <a:latin typeface="宋体" panose="02010600030101010101" pitchFamily="2" charset="-122"/>
                <a:ea typeface="宋体" panose="02010600030101010101" pitchFamily="2" charset="-122"/>
              </a:rPr>
              <a:t>    当工程已暂停</a:t>
            </a:r>
            <a:r>
              <a:rPr lang="en-US" altLang="zh-CN" dirty="0">
                <a:latin typeface="宋体" panose="02010600030101010101" pitchFamily="2" charset="-122"/>
                <a:ea typeface="宋体" panose="02010600030101010101" pitchFamily="2" charset="-122"/>
              </a:rPr>
              <a:t>84</a:t>
            </a:r>
            <a:r>
              <a:rPr lang="zh-CN" altLang="en-US" dirty="0">
                <a:latin typeface="宋体" panose="02010600030101010101" pitchFamily="2" charset="-122"/>
                <a:ea typeface="宋体" panose="02010600030101010101" pitchFamily="2" charset="-122"/>
              </a:rPr>
              <a:t>天以上，承包商可向工程师提出复工请求。如果工程师未在</a:t>
            </a:r>
            <a:r>
              <a:rPr lang="en-US" altLang="zh-CN" dirty="0">
                <a:latin typeface="宋体" panose="02010600030101010101" pitchFamily="2" charset="-122"/>
                <a:ea typeface="宋体" panose="02010600030101010101" pitchFamily="2" charset="-122"/>
              </a:rPr>
              <a:t>28</a:t>
            </a:r>
            <a:r>
              <a:rPr lang="zh-CN" altLang="en-US" dirty="0">
                <a:latin typeface="宋体" panose="02010600030101010101" pitchFamily="2" charset="-122"/>
                <a:ea typeface="宋体" panose="02010600030101010101" pitchFamily="2" charset="-122"/>
              </a:rPr>
              <a:t>天内给予许可，承包商可视情况采取如下措施：</a:t>
            </a:r>
          </a:p>
          <a:p>
            <a:pPr marL="0" indent="0">
              <a:lnSpc>
                <a:spcPct val="90000"/>
              </a:lnSpc>
              <a:buNone/>
            </a:pPr>
            <a:r>
              <a:rPr lang="zh-CN" altLang="en-US" dirty="0">
                <a:latin typeface="宋体" panose="02010600030101010101" pitchFamily="2" charset="-122"/>
                <a:ea typeface="宋体" panose="02010600030101010101" pitchFamily="2" charset="-122"/>
              </a:rPr>
              <a:t>    ①暂停工程之影响到局部，则可将这部分工程作为变更删减掉 ；  </a:t>
            </a:r>
          </a:p>
          <a:p>
            <a:pPr marL="0" indent="0">
              <a:lnSpc>
                <a:spcPct val="90000"/>
              </a:lnSpc>
              <a:buNone/>
            </a:pPr>
            <a:r>
              <a:rPr lang="zh-CN" altLang="en-US" dirty="0">
                <a:latin typeface="宋体" panose="02010600030101010101" pitchFamily="2" charset="-122"/>
                <a:ea typeface="宋体" panose="02010600030101010101" pitchFamily="2" charset="-122"/>
              </a:rPr>
              <a:t>    ②暂停工程影响到整个工程，则可向业主提出终止合同 。</a:t>
            </a:r>
          </a:p>
          <a:p>
            <a:pPr marL="0" indent="0">
              <a:lnSpc>
                <a:spcPct val="90000"/>
              </a:lnSpc>
              <a:buNone/>
            </a:pPr>
            <a:r>
              <a:rPr lang="zh-CN" altLang="en-GB"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4</a:t>
            </a:r>
            <a:r>
              <a:rPr lang="zh-CN" altLang="en-US" dirty="0">
                <a:latin typeface="宋体" panose="02010600030101010101" pitchFamily="2" charset="-122"/>
                <a:ea typeface="宋体" panose="02010600030101010101" pitchFamily="2" charset="-122"/>
              </a:rPr>
              <a:t>）追赶施工进度</a:t>
            </a:r>
            <a:endParaRPr lang="en-GB"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399403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9" name="Rectangle 3"/>
          <p:cNvSpPr>
            <a:spLocks noGrp="1" noChangeArrowheads="1"/>
          </p:cNvSpPr>
          <p:nvPr>
            <p:ph type="body" idx="4294967295"/>
          </p:nvPr>
        </p:nvSpPr>
        <p:spPr>
          <a:xfrm>
            <a:off x="719138" y="742950"/>
            <a:ext cx="8424862" cy="4300538"/>
          </a:xfrm>
          <a:prstGeom prst="rect">
            <a:avLst/>
          </a:prstGeom>
        </p:spPr>
        <p:txBody>
          <a:bodyPr>
            <a:normAutofit/>
          </a:bodyPr>
          <a:lstStyle/>
          <a:p>
            <a:pPr marL="0" indent="0">
              <a:buNone/>
            </a:pPr>
            <a:r>
              <a:rPr lang="en-US" altLang="zh-CN" sz="2300" dirty="0">
                <a:latin typeface="宋体" panose="02010600030101010101" pitchFamily="2" charset="-122"/>
                <a:ea typeface="宋体" panose="02010600030101010101" pitchFamily="2" charset="-122"/>
              </a:rPr>
              <a:t>3</a:t>
            </a:r>
            <a:r>
              <a:rPr lang="zh-CN" altLang="en-US" sz="2300" dirty="0">
                <a:latin typeface="宋体" panose="02010600030101010101" pitchFamily="2" charset="-122"/>
                <a:ea typeface="宋体" panose="02010600030101010101" pitchFamily="2" charset="-122"/>
              </a:rPr>
              <a:t>、</a:t>
            </a:r>
            <a:r>
              <a:rPr lang="en-US" altLang="zh-CN" sz="2300" dirty="0">
                <a:latin typeface="宋体" panose="02010600030101010101" pitchFamily="2" charset="-122"/>
                <a:ea typeface="宋体" panose="02010600030101010101" pitchFamily="2" charset="-122"/>
              </a:rPr>
              <a:t>FIDIC</a:t>
            </a:r>
            <a:r>
              <a:rPr lang="zh-CN" altLang="en-US" sz="2300" dirty="0">
                <a:latin typeface="宋体" panose="02010600030101010101" pitchFamily="2" charset="-122"/>
                <a:ea typeface="宋体" panose="02010600030101010101" pitchFamily="2" charset="-122"/>
              </a:rPr>
              <a:t>施工合同条件对质量的控制 </a:t>
            </a:r>
            <a:endParaRPr lang="zh-CN" altLang="en-GB" sz="2300" dirty="0">
              <a:latin typeface="宋体" panose="02010600030101010101" pitchFamily="2" charset="-122"/>
              <a:ea typeface="宋体" panose="02010600030101010101" pitchFamily="2" charset="-122"/>
            </a:endParaRPr>
          </a:p>
          <a:p>
            <a:pPr marL="0" indent="0">
              <a:buNone/>
            </a:pPr>
            <a:r>
              <a:rPr lang="zh-CN" altLang="en-US" sz="2100" dirty="0">
                <a:latin typeface="宋体" panose="02010600030101010101" pitchFamily="2" charset="-122"/>
                <a:ea typeface="宋体" panose="02010600030101010101" pitchFamily="2" charset="-122"/>
              </a:rPr>
              <a:t>（</a:t>
            </a:r>
            <a:r>
              <a:rPr lang="en-US" altLang="zh-CN" sz="2100" dirty="0">
                <a:latin typeface="宋体" panose="02010600030101010101" pitchFamily="2" charset="-122"/>
                <a:ea typeface="宋体" panose="02010600030101010101" pitchFamily="2" charset="-122"/>
              </a:rPr>
              <a:t>1</a:t>
            </a:r>
            <a:r>
              <a:rPr lang="zh-CN" altLang="en-US" sz="2100" dirty="0">
                <a:latin typeface="宋体" panose="02010600030101010101" pitchFamily="2" charset="-122"/>
                <a:ea typeface="宋体" panose="02010600030101010101" pitchFamily="2" charset="-122"/>
              </a:rPr>
              <a:t>）对材料、工程设备和工艺的检验</a:t>
            </a:r>
          </a:p>
          <a:p>
            <a:pPr marL="0" indent="0">
              <a:buNone/>
            </a:pPr>
            <a:r>
              <a:rPr lang="zh-CN" altLang="en-US" sz="2100" dirty="0">
                <a:latin typeface="宋体" panose="02010600030101010101" pitchFamily="2" charset="-122"/>
                <a:ea typeface="宋体" panose="02010600030101010101" pitchFamily="2" charset="-122"/>
              </a:rPr>
              <a:t>    ①一切材料、工程设备和工艺均应达到合同中所规定的相应等级，并符合工程师的批示要求。   </a:t>
            </a:r>
          </a:p>
          <a:p>
            <a:pPr marL="0" indent="0">
              <a:buNone/>
            </a:pPr>
            <a:r>
              <a:rPr lang="zh-CN" altLang="en-US" sz="2100" dirty="0">
                <a:latin typeface="宋体" panose="02010600030101010101" pitchFamily="2" charset="-122"/>
                <a:ea typeface="宋体" panose="02010600030101010101" pitchFamily="2" charset="-122"/>
              </a:rPr>
              <a:t>    ②承包商在将材料用于工程之前，应向工程师提交有关资料的样品和资料，取得工程师的同意。</a:t>
            </a:r>
          </a:p>
          <a:p>
            <a:pPr marL="0" indent="0">
              <a:buNone/>
            </a:pPr>
            <a:r>
              <a:rPr lang="zh-CN" altLang="en-US" sz="2100" dirty="0">
                <a:latin typeface="宋体" panose="02010600030101010101" pitchFamily="2" charset="-122"/>
                <a:ea typeface="宋体" panose="02010600030101010101" pitchFamily="2" charset="-122"/>
              </a:rPr>
              <a:t>　  ③业主人员应有权在一切合理的时间进入现场以及天然料场，业主人员还应有权在一切合理的时间进入项目设备和材料的制造生产基地，检验和测量永久设备和材料的用料、制造工艺以及进度。</a:t>
            </a:r>
            <a:endParaRPr lang="en-US" altLang="zh-CN" sz="2100"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 </a:t>
            </a:r>
            <a:r>
              <a:rPr lang="zh-CN" altLang="en-US" dirty="0" smtClean="0">
                <a:latin typeface="宋体" panose="02010600030101010101" pitchFamily="2" charset="-122"/>
                <a:ea typeface="宋体" panose="02010600030101010101" pitchFamily="2" charset="-122"/>
              </a:rPr>
              <a:t>   ④ </a:t>
            </a:r>
            <a:r>
              <a:rPr lang="zh-CN" altLang="en-US" dirty="0">
                <a:latin typeface="宋体" panose="02010600030101010101" pitchFamily="2" charset="-122"/>
                <a:ea typeface="宋体" panose="02010600030101010101" pitchFamily="2" charset="-122"/>
              </a:rPr>
              <a:t>承包商应提供一切机会协助业主人员完成此类工作，并提供所需设施等。 </a:t>
            </a:r>
          </a:p>
          <a:p>
            <a:pPr marL="0" indent="0">
              <a:buNone/>
            </a:pPr>
            <a:r>
              <a:rPr lang="zh-CN" altLang="en-US" dirty="0">
                <a:latin typeface="宋体" panose="02010600030101010101" pitchFamily="2" charset="-122"/>
                <a:ea typeface="宋体" panose="02010600030101010101" pitchFamily="2" charset="-122"/>
              </a:rPr>
              <a:t>    </a:t>
            </a:r>
            <a:r>
              <a:rPr lang="zh-CN" altLang="en-US" dirty="0" smtClean="0">
                <a:latin typeface="宋体" panose="02010600030101010101" pitchFamily="2" charset="-122"/>
                <a:ea typeface="宋体" panose="02010600030101010101" pitchFamily="2" charset="-122"/>
              </a:rPr>
              <a:t>⑤</a:t>
            </a:r>
            <a:r>
              <a:rPr lang="zh-CN" altLang="en-US" dirty="0">
                <a:latin typeface="宋体" panose="02010600030101010101" pitchFamily="2" charset="-122"/>
                <a:ea typeface="宋体" panose="02010600030101010101" pitchFamily="2" charset="-122"/>
              </a:rPr>
              <a:t>如果在商定的时间和地点，供检验的材料或工程设备未准备好，或者根据检验结果工程时确认材料或工程设备是不符合合同规定的，那么工程师可以拒收这些材料或工程设备并应立即通知承包商。  </a:t>
            </a:r>
            <a:endParaRPr lang="en-GB" altLang="zh-CN" sz="21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9843711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7" name="Rectangle 3"/>
          <p:cNvSpPr>
            <a:spLocks noGrp="1" noChangeArrowheads="1"/>
          </p:cNvSpPr>
          <p:nvPr>
            <p:ph type="body" idx="4294967295"/>
          </p:nvPr>
        </p:nvSpPr>
        <p:spPr>
          <a:xfrm>
            <a:off x="0" y="742950"/>
            <a:ext cx="8797925" cy="4632325"/>
          </a:xfrm>
          <a:prstGeom prst="rect">
            <a:avLst/>
          </a:prstGeom>
        </p:spPr>
        <p:txBody>
          <a:bodyPr>
            <a:normAutofit/>
          </a:bodyPr>
          <a:lstStyle/>
          <a:p>
            <a:pPr marL="0" indent="0">
              <a:buNone/>
            </a:pPr>
            <a:r>
              <a:rPr lang="zh-CN" altLang="en-US" sz="2500" dirty="0">
                <a:latin typeface="宋体" panose="02010600030101010101" pitchFamily="2" charset="-122"/>
                <a:ea typeface="宋体" panose="02010600030101010101" pitchFamily="2" charset="-122"/>
              </a:rPr>
              <a:t>（</a:t>
            </a:r>
            <a:r>
              <a:rPr lang="en-US" altLang="zh-CN" sz="2500" dirty="0">
                <a:latin typeface="宋体" panose="02010600030101010101" pitchFamily="2" charset="-122"/>
                <a:ea typeface="宋体" panose="02010600030101010101" pitchFamily="2" charset="-122"/>
              </a:rPr>
              <a:t>2</a:t>
            </a:r>
            <a:r>
              <a:rPr lang="zh-CN" altLang="en-US" sz="2500" dirty="0">
                <a:latin typeface="宋体" panose="02010600030101010101" pitchFamily="2" charset="-122"/>
                <a:ea typeface="宋体" panose="02010600030101010101" pitchFamily="2" charset="-122"/>
              </a:rPr>
              <a:t>）对工程项目施工过程的检查 </a:t>
            </a:r>
          </a:p>
          <a:p>
            <a:pPr marL="0" indent="0" algn="l">
              <a:buNone/>
            </a:pPr>
            <a:r>
              <a:rPr lang="zh-CN" altLang="en-US" dirty="0" smtClean="0">
                <a:latin typeface="宋体" panose="02010600030101010101" pitchFamily="2" charset="-122"/>
                <a:ea typeface="宋体" panose="02010600030101010101" pitchFamily="2" charset="-122"/>
              </a:rPr>
              <a:t>  ①</a:t>
            </a:r>
            <a:r>
              <a:rPr lang="zh-CN" altLang="en-US" dirty="0">
                <a:latin typeface="宋体" panose="02010600030101010101" pitchFamily="2" charset="-122"/>
                <a:ea typeface="宋体" panose="02010600030101010101" pitchFamily="2" charset="-122"/>
              </a:rPr>
              <a:t>对承包商质量自检系统进行检查和监督。 </a:t>
            </a:r>
            <a:endParaRPr lang="en-US" altLang="zh-CN" dirty="0">
              <a:latin typeface="宋体" panose="02010600030101010101" pitchFamily="2" charset="-122"/>
              <a:ea typeface="宋体" panose="02010600030101010101" pitchFamily="2" charset="-122"/>
            </a:endParaRPr>
          </a:p>
          <a:p>
            <a:pPr marL="0" indent="0" algn="l">
              <a:buNone/>
            </a:pPr>
            <a:r>
              <a:rPr lang="en-US" altLang="zh-CN" dirty="0" smtClean="0">
                <a:latin typeface="宋体" panose="02010600030101010101" pitchFamily="2" charset="-122"/>
                <a:ea typeface="宋体" panose="02010600030101010101" pitchFamily="2" charset="-122"/>
              </a:rPr>
              <a:t>  </a:t>
            </a:r>
            <a:r>
              <a:rPr lang="zh-CN" altLang="en-US" dirty="0" smtClean="0">
                <a:latin typeface="宋体" panose="02010600030101010101" pitchFamily="2" charset="-122"/>
                <a:ea typeface="宋体" panose="02010600030101010101" pitchFamily="2" charset="-122"/>
              </a:rPr>
              <a:t>②</a:t>
            </a:r>
            <a:r>
              <a:rPr lang="zh-CN" altLang="en-US" dirty="0">
                <a:latin typeface="宋体" panose="02010600030101010101" pitchFamily="2" charset="-122"/>
                <a:ea typeface="宋体" panose="02010600030101010101" pitchFamily="2" charset="-122"/>
              </a:rPr>
              <a:t>对各项工程活动进行检查和监督。 </a:t>
            </a:r>
          </a:p>
          <a:p>
            <a:pPr marL="0" indent="0">
              <a:buNone/>
            </a:pPr>
            <a:r>
              <a:rPr lang="zh-CN" altLang="en-GB" sz="2500" dirty="0">
                <a:latin typeface="宋体" panose="02010600030101010101" pitchFamily="2" charset="-122"/>
                <a:ea typeface="宋体" panose="02010600030101010101" pitchFamily="2" charset="-122"/>
              </a:rPr>
              <a:t>（</a:t>
            </a:r>
            <a:r>
              <a:rPr lang="en-US" altLang="zh-CN" sz="2500" dirty="0">
                <a:latin typeface="宋体" panose="02010600030101010101" pitchFamily="2" charset="-122"/>
                <a:ea typeface="宋体" panose="02010600030101010101" pitchFamily="2" charset="-122"/>
              </a:rPr>
              <a:t>3</a:t>
            </a:r>
            <a:r>
              <a:rPr lang="zh-CN" altLang="en-US" sz="2500" dirty="0">
                <a:latin typeface="宋体" panose="02010600030101010101" pitchFamily="2" charset="-122"/>
                <a:ea typeface="宋体" panose="02010600030101010101" pitchFamily="2" charset="-122"/>
              </a:rPr>
              <a:t>）缺陷责任期的质量控制</a:t>
            </a:r>
          </a:p>
          <a:p>
            <a:pPr marL="0" indent="0">
              <a:buNone/>
            </a:pPr>
            <a:r>
              <a:rPr lang="zh-CN" altLang="en-US" dirty="0">
                <a:latin typeface="宋体" panose="02010600030101010101" pitchFamily="2" charset="-122"/>
                <a:ea typeface="宋体" panose="02010600030101010101" pitchFamily="2" charset="-122"/>
              </a:rPr>
              <a:t> </a:t>
            </a:r>
            <a:r>
              <a:rPr lang="zh-CN" altLang="en-US" dirty="0" smtClean="0">
                <a:latin typeface="宋体" panose="02010600030101010101" pitchFamily="2" charset="-122"/>
                <a:ea typeface="宋体" panose="02010600030101010101" pitchFamily="2" charset="-122"/>
              </a:rPr>
              <a:t> </a:t>
            </a:r>
            <a:r>
              <a:rPr lang="zh-CN" altLang="en-US" dirty="0">
                <a:latin typeface="宋体" panose="02010600030101010101" pitchFamily="2" charset="-122"/>
                <a:ea typeface="宋体" panose="02010600030101010101" pitchFamily="2" charset="-122"/>
              </a:rPr>
              <a:t>①施工期间承包商应自费进行此类调查。 </a:t>
            </a:r>
          </a:p>
          <a:p>
            <a:pPr marL="0" indent="0">
              <a:buNone/>
            </a:pPr>
            <a:r>
              <a:rPr lang="zh-CN" altLang="en-US" dirty="0">
                <a:latin typeface="宋体" panose="02010600030101010101" pitchFamily="2" charset="-122"/>
                <a:ea typeface="宋体" panose="02010600030101010101" pitchFamily="2" charset="-122"/>
              </a:rPr>
              <a:t>  </a:t>
            </a:r>
            <a:r>
              <a:rPr lang="zh-CN" altLang="en-US" dirty="0" smtClean="0">
                <a:latin typeface="宋体" panose="02010600030101010101" pitchFamily="2" charset="-122"/>
                <a:ea typeface="宋体" panose="02010600030101010101" pitchFamily="2" charset="-122"/>
              </a:rPr>
              <a:t>②</a:t>
            </a:r>
            <a:r>
              <a:rPr lang="zh-CN" altLang="en-US" dirty="0">
                <a:latin typeface="宋体" panose="02010600030101010101" pitchFamily="2" charset="-122"/>
                <a:ea typeface="宋体" panose="02010600030101010101" pitchFamily="2" charset="-122"/>
              </a:rPr>
              <a:t>缺陷责任期内只要不是由于承包商使用缺陷材料或设备、施工工艺不合格以及其他违约行为引起的缺陷责任，调查费用应由业主承担</a:t>
            </a:r>
            <a:r>
              <a:rPr lang="zh-CN" altLang="en-US" dirty="0" smtClean="0">
                <a:latin typeface="宋体" panose="02010600030101010101" pitchFamily="2" charset="-122"/>
                <a:ea typeface="宋体" panose="02010600030101010101" pitchFamily="2" charset="-122"/>
              </a:rPr>
              <a:t>。</a:t>
            </a:r>
            <a:endParaRPr lang="en-US" altLang="zh-CN" dirty="0" smtClean="0">
              <a:latin typeface="宋体" panose="02010600030101010101" pitchFamily="2" charset="-122"/>
              <a:ea typeface="宋体" panose="02010600030101010101" pitchFamily="2" charset="-122"/>
            </a:endParaRPr>
          </a:p>
          <a:p>
            <a:pPr marL="0" indent="0">
              <a:buNone/>
            </a:pPr>
            <a:r>
              <a:rPr lang="zh-CN" altLang="en-US" sz="2500" dirty="0">
                <a:latin typeface="宋体" panose="02010600030101010101" pitchFamily="2" charset="-122"/>
                <a:ea typeface="宋体" panose="02010600030101010101" pitchFamily="2" charset="-122"/>
              </a:rPr>
              <a:t>（</a:t>
            </a:r>
            <a:r>
              <a:rPr lang="en-US" altLang="zh-CN" sz="2500" dirty="0">
                <a:latin typeface="宋体" panose="02010600030101010101" pitchFamily="2" charset="-122"/>
                <a:ea typeface="宋体" panose="02010600030101010101" pitchFamily="2" charset="-122"/>
              </a:rPr>
              <a:t>4</a:t>
            </a:r>
            <a:r>
              <a:rPr lang="zh-CN" altLang="en-US" sz="2500" dirty="0">
                <a:latin typeface="宋体" panose="02010600030101010101" pitchFamily="2" charset="-122"/>
                <a:ea typeface="宋体" panose="02010600030101010101" pitchFamily="2" charset="-122"/>
              </a:rPr>
              <a:t>）质量补救措施</a:t>
            </a:r>
          </a:p>
          <a:p>
            <a:pPr marL="0" indent="0">
              <a:buNone/>
            </a:pPr>
            <a:r>
              <a:rPr lang="zh-CN" altLang="en-US" dirty="0">
                <a:latin typeface="宋体" panose="02010600030101010101" pitchFamily="2" charset="-122"/>
                <a:ea typeface="宋体" panose="02010600030101010101" pitchFamily="2" charset="-122"/>
              </a:rPr>
              <a:t>  </a:t>
            </a:r>
            <a:r>
              <a:rPr lang="zh-CN" altLang="en-US" dirty="0" smtClean="0">
                <a:latin typeface="宋体" panose="02010600030101010101" pitchFamily="2" charset="-122"/>
                <a:ea typeface="宋体" panose="02010600030101010101" pitchFamily="2" charset="-122"/>
              </a:rPr>
              <a:t>①</a:t>
            </a:r>
            <a:r>
              <a:rPr lang="zh-CN" altLang="en-US" dirty="0">
                <a:latin typeface="宋体" panose="02010600030101010101" pitchFamily="2" charset="-122"/>
                <a:ea typeface="宋体" panose="02010600030101010101" pitchFamily="2" charset="-122"/>
              </a:rPr>
              <a:t>承包商换掉不符合合同规定的材料和永久设备 。   </a:t>
            </a:r>
          </a:p>
          <a:p>
            <a:pPr marL="0" indent="0">
              <a:buNone/>
            </a:pPr>
            <a:r>
              <a:rPr lang="zh-CN" altLang="en-US" dirty="0">
                <a:latin typeface="宋体" panose="02010600030101010101" pitchFamily="2" charset="-122"/>
                <a:ea typeface="宋体" panose="02010600030101010101" pitchFamily="2" charset="-122"/>
              </a:rPr>
              <a:t>  </a:t>
            </a:r>
            <a:r>
              <a:rPr lang="zh-CN" altLang="en-US" dirty="0" smtClean="0">
                <a:latin typeface="宋体" panose="02010600030101010101" pitchFamily="2" charset="-122"/>
                <a:ea typeface="宋体" panose="02010600030101010101" pitchFamily="2" charset="-122"/>
              </a:rPr>
              <a:t>②</a:t>
            </a:r>
            <a:r>
              <a:rPr lang="zh-CN" altLang="en-US" dirty="0">
                <a:latin typeface="宋体" panose="02010600030101010101" pitchFamily="2" charset="-122"/>
                <a:ea typeface="宋体" panose="02010600030101010101" pitchFamily="2" charset="-122"/>
              </a:rPr>
              <a:t>不符合合同要求的工作一律返工 。</a:t>
            </a:r>
          </a:p>
          <a:p>
            <a:pPr marL="0" indent="0">
              <a:buNone/>
            </a:pPr>
            <a:r>
              <a:rPr lang="zh-CN" altLang="en-US" dirty="0">
                <a:latin typeface="宋体" panose="02010600030101010101" pitchFamily="2" charset="-122"/>
                <a:ea typeface="宋体" panose="02010600030101010101" pitchFamily="2" charset="-122"/>
              </a:rPr>
              <a:t>　</a:t>
            </a:r>
            <a:r>
              <a:rPr lang="zh-CN" altLang="en-US" dirty="0" smtClean="0">
                <a:latin typeface="宋体" panose="02010600030101010101" pitchFamily="2" charset="-122"/>
                <a:ea typeface="宋体" panose="02010600030101010101" pitchFamily="2" charset="-122"/>
              </a:rPr>
              <a:t>③</a:t>
            </a:r>
            <a:r>
              <a:rPr lang="zh-CN" altLang="en-US" dirty="0">
                <a:latin typeface="宋体" panose="02010600030101010101" pitchFamily="2" charset="-122"/>
                <a:ea typeface="宋体" panose="02010600030101010101" pitchFamily="2" charset="-122"/>
              </a:rPr>
              <a:t>承包商发生是紧急情况，如事故、意外事件等，为了工程的安全需要做的任何工作。</a:t>
            </a:r>
            <a:endParaRPr lang="en-GB" altLang="zh-CN" dirty="0">
              <a:latin typeface="宋体" panose="02010600030101010101" pitchFamily="2" charset="-122"/>
              <a:ea typeface="宋体" panose="02010600030101010101" pitchFamily="2" charset="-122"/>
            </a:endParaRPr>
          </a:p>
          <a:p>
            <a:pPr marL="0" indent="0">
              <a:buNone/>
            </a:pPr>
            <a:r>
              <a:rPr lang="zh-CN" altLang="en-US" dirty="0" smtClean="0">
                <a:latin typeface="宋体" panose="02010600030101010101" pitchFamily="2" charset="-122"/>
                <a:ea typeface="宋体" panose="02010600030101010101" pitchFamily="2" charset="-122"/>
              </a:rPr>
              <a:t> </a:t>
            </a:r>
            <a:endParaRPr lang="en-GB"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2594540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928688" y="160338"/>
            <a:ext cx="8215312" cy="596900"/>
          </a:xfrm>
          <a:prstGeom prst="rect">
            <a:avLst/>
          </a:prstGeom>
        </p:spPr>
        <p:txBody>
          <a:bodyPr/>
          <a:lstStyle/>
          <a:p>
            <a:r>
              <a:rPr lang="zh-CN" altLang="en-US" dirty="0" smtClean="0"/>
              <a:t>任务二 认识</a:t>
            </a:r>
            <a:r>
              <a:rPr lang="en-US" altLang="zh-CN" dirty="0"/>
              <a:t>FIDIC</a:t>
            </a:r>
            <a:r>
              <a:rPr lang="zh-CN" altLang="zh-CN" dirty="0"/>
              <a:t>施工合同条件部分条款</a:t>
            </a:r>
            <a:endParaRPr lang="zh-CN" altLang="en-US" dirty="0"/>
          </a:p>
        </p:txBody>
      </p:sp>
      <p:sp>
        <p:nvSpPr>
          <p:cNvPr id="3" name="内容占位符 2"/>
          <p:cNvSpPr>
            <a:spLocks noGrp="1"/>
          </p:cNvSpPr>
          <p:nvPr>
            <p:ph idx="4294967295"/>
          </p:nvPr>
        </p:nvSpPr>
        <p:spPr>
          <a:xfrm>
            <a:off x="1277938" y="850900"/>
            <a:ext cx="7866062" cy="3824288"/>
          </a:xfrm>
          <a:prstGeom prst="rect">
            <a:avLst/>
          </a:prstGeom>
        </p:spPr>
        <p:txBody>
          <a:bodyPr/>
          <a:lstStyle/>
          <a:p>
            <a:r>
              <a:rPr lang="zh-CN" altLang="zh-CN" dirty="0"/>
              <a:t>一、部分条款与标准施工合同的差异</a:t>
            </a:r>
            <a:r>
              <a:rPr lang="en-US" altLang="zh-CN" dirty="0"/>
              <a:t>  </a:t>
            </a:r>
            <a:endParaRPr lang="zh-CN" altLang="zh-CN" dirty="0"/>
          </a:p>
          <a:p>
            <a:r>
              <a:rPr lang="en-US" altLang="zh-CN" dirty="0"/>
              <a:t>1.</a:t>
            </a:r>
            <a:r>
              <a:rPr lang="zh-CN" altLang="zh-CN" dirty="0"/>
              <a:t>工程师</a:t>
            </a:r>
          </a:p>
          <a:p>
            <a:r>
              <a:rPr lang="zh-CN" altLang="zh-CN" dirty="0"/>
              <a:t> 工程师属于雇主人员</a:t>
            </a:r>
            <a:r>
              <a:rPr lang="en-US" altLang="zh-CN" dirty="0"/>
              <a:t>, </a:t>
            </a:r>
            <a:r>
              <a:rPr lang="zh-CN" altLang="zh-CN" dirty="0"/>
              <a:t>但不同于雇主雇佣的一般人员</a:t>
            </a:r>
            <a:r>
              <a:rPr lang="en-US" altLang="zh-CN" dirty="0"/>
              <a:t>, </a:t>
            </a:r>
            <a:r>
              <a:rPr lang="zh-CN" altLang="zh-CN" dirty="0"/>
              <a:t>在施工合同履行期间独立工作。处理施工过程中有关问题时应保持公平</a:t>
            </a:r>
            <a:r>
              <a:rPr lang="en-US" altLang="zh-CN" dirty="0"/>
              <a:t>(Fair)</a:t>
            </a:r>
            <a:r>
              <a:rPr lang="zh-CN" altLang="zh-CN" dirty="0"/>
              <a:t>的态度</a:t>
            </a:r>
            <a:r>
              <a:rPr lang="en-US" altLang="zh-CN" dirty="0"/>
              <a:t>,</a:t>
            </a:r>
            <a:r>
              <a:rPr lang="zh-CN" altLang="zh-CN" dirty="0"/>
              <a:t>而非</a:t>
            </a:r>
            <a:r>
              <a:rPr lang="en-US" altLang="zh-CN" dirty="0"/>
              <a:t> FIDIC</a:t>
            </a:r>
            <a:r>
              <a:rPr lang="zh-CN" altLang="zh-CN" dirty="0"/>
              <a:t>上一版本《土木工程施工合同条件》要求的公正处理原则。 </a:t>
            </a:r>
            <a:endParaRPr lang="en-US" altLang="zh-CN" dirty="0" smtClean="0"/>
          </a:p>
          <a:p>
            <a:r>
              <a:rPr lang="en-US" altLang="zh-CN" dirty="0" smtClean="0"/>
              <a:t>2.</a:t>
            </a:r>
            <a:r>
              <a:rPr lang="zh-CN" altLang="zh-CN" dirty="0" smtClean="0"/>
              <a:t>不可</a:t>
            </a:r>
            <a:r>
              <a:rPr lang="zh-CN" altLang="zh-CN" dirty="0"/>
              <a:t>预见的物质条件</a:t>
            </a:r>
            <a:r>
              <a:rPr lang="en-US" altLang="zh-CN" dirty="0"/>
              <a:t>                                                         </a:t>
            </a:r>
            <a:endParaRPr lang="zh-CN" altLang="zh-CN" dirty="0"/>
          </a:p>
          <a:p>
            <a:r>
              <a:rPr lang="en-US" altLang="zh-CN" dirty="0"/>
              <a:t> </a:t>
            </a:r>
            <a:r>
              <a:rPr lang="zh-CN" altLang="zh-CN" dirty="0"/>
              <a:t>“不可预见的物质条件”是针对签订合同时雇主和承包商都无法合理预见的不利于施工的外界条件影响</a:t>
            </a:r>
            <a:r>
              <a:rPr lang="en-US" altLang="zh-CN" dirty="0"/>
              <a:t>,</a:t>
            </a:r>
            <a:r>
              <a:rPr lang="zh-CN" altLang="zh-CN" dirty="0"/>
              <a:t>使承包商增加了施工成本和工期延误</a:t>
            </a:r>
            <a:r>
              <a:rPr lang="en-US" altLang="zh-CN" dirty="0"/>
              <a:t>,</a:t>
            </a:r>
            <a:r>
              <a:rPr lang="zh-CN" altLang="zh-CN" dirty="0"/>
              <a:t>应给承包商的损失相应补偿的条款。</a:t>
            </a:r>
            <a:endParaRPr lang="zh-CN" altLang="en-US" dirty="0"/>
          </a:p>
        </p:txBody>
      </p:sp>
    </p:spTree>
    <p:extLst>
      <p:ext uri="{BB962C8B-B14F-4D97-AF65-F5344CB8AC3E}">
        <p14:creationId xmlns:p14="http://schemas.microsoft.com/office/powerpoint/2010/main" val="17825019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277938" y="850900"/>
            <a:ext cx="7866062" cy="3824288"/>
          </a:xfrm>
          <a:prstGeom prst="rect">
            <a:avLst/>
          </a:prstGeom>
        </p:spPr>
        <p:txBody>
          <a:bodyPr/>
          <a:lstStyle/>
          <a:p>
            <a:r>
              <a:rPr lang="zh-CN" altLang="zh-CN" dirty="0"/>
              <a:t>指定分包商</a:t>
            </a:r>
          </a:p>
          <a:p>
            <a:r>
              <a:rPr lang="zh-CN" altLang="zh-CN" dirty="0"/>
              <a:t>为了防止发包人错误理解指定分包商而干扰建筑市场的正常秩序</a:t>
            </a:r>
            <a:r>
              <a:rPr lang="en-US" altLang="zh-CN" dirty="0"/>
              <a:t>,</a:t>
            </a:r>
            <a:r>
              <a:rPr lang="zh-CN" altLang="zh-CN" dirty="0"/>
              <a:t>我国的标准施工合同中没有选用此条款。在国际各标准施工合同内均有 “指定分包商” 的条款</a:t>
            </a:r>
            <a:r>
              <a:rPr lang="en-US" altLang="zh-CN" dirty="0"/>
              <a:t>, </a:t>
            </a:r>
            <a:r>
              <a:rPr lang="zh-CN" altLang="zh-CN" dirty="0"/>
              <a:t>说明使用指定分包商有必然的合理性。指定分包商是指由雇主或工程师选定与承包商签订合同的分包商</a:t>
            </a:r>
            <a:r>
              <a:rPr lang="en-US" altLang="zh-CN" dirty="0"/>
              <a:t>,</a:t>
            </a:r>
            <a:r>
              <a:rPr lang="zh-CN" altLang="zh-CN" dirty="0"/>
              <a:t>完成招标文件中规定承包商承包范围以外工程施工或工作的分包人。</a:t>
            </a:r>
            <a:endParaRPr lang="zh-CN" altLang="en-US" dirty="0"/>
          </a:p>
        </p:txBody>
      </p:sp>
    </p:spTree>
    <p:extLst>
      <p:ext uri="{BB962C8B-B14F-4D97-AF65-F5344CB8AC3E}">
        <p14:creationId xmlns:p14="http://schemas.microsoft.com/office/powerpoint/2010/main" val="34504621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Others_1"/>
          <p:cNvSpPr/>
          <p:nvPr>
            <p:custDataLst>
              <p:tags r:id="rId1"/>
            </p:custDataLst>
          </p:nvPr>
        </p:nvSpPr>
        <p:spPr>
          <a:xfrm>
            <a:off x="5053012" y="586581"/>
            <a:ext cx="73025" cy="4427537"/>
          </a:xfrm>
          <a:custGeom>
            <a:avLst/>
            <a:gdLst>
              <a:gd name="connsiteX0" fmla="*/ 0 w 72000"/>
              <a:gd name="connsiteY0" fmla="*/ 0 h 5904140"/>
              <a:gd name="connsiteX1" fmla="*/ 72000 w 72000"/>
              <a:gd name="connsiteY1" fmla="*/ 0 h 5904140"/>
              <a:gd name="connsiteX2" fmla="*/ 72000 w 72000"/>
              <a:gd name="connsiteY2" fmla="*/ 5904140 h 5904140"/>
              <a:gd name="connsiteX3" fmla="*/ 0 w 72000"/>
              <a:gd name="connsiteY3" fmla="*/ 5904140 h 5904140"/>
            </a:gdLst>
            <a:ahLst/>
            <a:cxnLst>
              <a:cxn ang="0">
                <a:pos x="connsiteX0" y="connsiteY0"/>
              </a:cxn>
              <a:cxn ang="0">
                <a:pos x="connsiteX1" y="connsiteY1"/>
              </a:cxn>
              <a:cxn ang="0">
                <a:pos x="connsiteX2" y="connsiteY2"/>
              </a:cxn>
              <a:cxn ang="0">
                <a:pos x="connsiteX3" y="connsiteY3"/>
              </a:cxn>
            </a:cxnLst>
            <a:rect l="l" t="t" r="r" b="b"/>
            <a:pathLst>
              <a:path w="72000" h="5904140">
                <a:moveTo>
                  <a:pt x="0" y="0"/>
                </a:moveTo>
                <a:lnTo>
                  <a:pt x="72000" y="0"/>
                </a:lnTo>
                <a:lnTo>
                  <a:pt x="72000" y="5904140"/>
                </a:lnTo>
                <a:lnTo>
                  <a:pt x="0" y="5904140"/>
                </a:lnTo>
                <a:close/>
              </a:path>
            </a:pathLst>
          </a:custGeom>
          <a:solidFill>
            <a:schemeClr val="accent1"/>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8" name="MH_Others_2"/>
          <p:cNvSpPr/>
          <p:nvPr>
            <p:custDataLst>
              <p:tags r:id="rId2"/>
            </p:custDataLst>
          </p:nvPr>
        </p:nvSpPr>
        <p:spPr>
          <a:xfrm>
            <a:off x="4430487" y="123386"/>
            <a:ext cx="1318304" cy="988728"/>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600" b="1">
                <a:solidFill>
                  <a:srgbClr val="FFFFFF"/>
                </a:solidFill>
                <a:latin typeface="微软雅黑" panose="020B0503020204020204" pitchFamily="34" charset="-122"/>
                <a:ea typeface="微软雅黑" panose="020B0503020204020204" pitchFamily="34" charset="-122"/>
                <a:cs typeface="Arial" panose="020B0604020202020204" pitchFamily="34" charset="0"/>
              </a:rPr>
              <a:t>目录</a:t>
            </a:r>
          </a:p>
        </p:txBody>
      </p:sp>
      <p:sp>
        <p:nvSpPr>
          <p:cNvPr id="9" name="MH_Number_1">
            <a:hlinkClick r:id="rId25" action="ppaction://hlinksldjump"/>
          </p:cNvPr>
          <p:cNvSpPr/>
          <p:nvPr>
            <p:custDataLst>
              <p:tags r:id="rId3"/>
            </p:custDataLst>
          </p:nvPr>
        </p:nvSpPr>
        <p:spPr>
          <a:xfrm>
            <a:off x="4916487" y="1445418"/>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1</a:t>
            </a:r>
            <a:endParaRPr lang="zh-CN" altLang="en-US">
              <a:solidFill>
                <a:srgbClr val="FFFFFF"/>
              </a:solidFill>
              <a:cs typeface="Arial" panose="020B0604020202020204" pitchFamily="34" charset="0"/>
            </a:endParaRPr>
          </a:p>
        </p:txBody>
      </p:sp>
      <p:sp>
        <p:nvSpPr>
          <p:cNvPr id="10" name="MH_Entry_1">
            <a:hlinkClick r:id="rId25" action="ppaction://hlinksldjump"/>
          </p:cNvPr>
          <p:cNvSpPr txBox="1"/>
          <p:nvPr>
            <p:custDataLst>
              <p:tags r:id="rId4"/>
            </p:custDataLst>
          </p:nvPr>
        </p:nvSpPr>
        <p:spPr>
          <a:xfrm>
            <a:off x="5695950" y="1408906"/>
            <a:ext cx="5343525" cy="331787"/>
          </a:xfrm>
          <a:prstGeom prst="rect">
            <a:avLst/>
          </a:prstGeom>
          <a:noFill/>
        </p:spPr>
        <p:txBody>
          <a:bodyPr lIns="0" tIns="0" rIns="0" bIns="0" anchor="ctr">
            <a:normAutofit/>
          </a:bodyPr>
          <a:lstStyle/>
          <a:p>
            <a:pPr>
              <a:defRPr/>
            </a:pPr>
            <a:r>
              <a:rPr lang="zh-CN" altLang="en-US" spc="200" dirty="0">
                <a:solidFill>
                  <a:schemeClr val="tx1">
                    <a:lumMod val="65000"/>
                    <a:lumOff val="35000"/>
                  </a:schemeClr>
                </a:solidFill>
                <a:latin typeface="+mj-ea"/>
                <a:ea typeface="+mj-ea"/>
              </a:rPr>
              <a:t>工程招投标与建筑市场</a:t>
            </a:r>
          </a:p>
        </p:txBody>
      </p:sp>
      <p:sp>
        <p:nvSpPr>
          <p:cNvPr id="11" name="MH_Number_2">
            <a:hlinkClick r:id="rId25" action="ppaction://hlinksldjump"/>
          </p:cNvPr>
          <p:cNvSpPr/>
          <p:nvPr>
            <p:custDataLst>
              <p:tags r:id="rId5"/>
            </p:custDataLst>
          </p:nvPr>
        </p:nvSpPr>
        <p:spPr>
          <a:xfrm>
            <a:off x="4916487" y="1880393"/>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2</a:t>
            </a:r>
            <a:endParaRPr lang="zh-CN" altLang="en-US">
              <a:solidFill>
                <a:srgbClr val="FFFFFF"/>
              </a:solidFill>
              <a:cs typeface="Arial" panose="020B0604020202020204" pitchFamily="34" charset="0"/>
            </a:endParaRPr>
          </a:p>
        </p:txBody>
      </p:sp>
      <p:sp>
        <p:nvSpPr>
          <p:cNvPr id="12" name="MH_Entry_2">
            <a:hlinkClick r:id="rId25" action="ppaction://hlinksldjump"/>
          </p:cNvPr>
          <p:cNvSpPr txBox="1"/>
          <p:nvPr>
            <p:custDataLst>
              <p:tags r:id="rId6"/>
            </p:custDataLst>
          </p:nvPr>
        </p:nvSpPr>
        <p:spPr>
          <a:xfrm>
            <a:off x="5695950" y="1843881"/>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建设工程招标</a:t>
            </a:r>
            <a:endParaRPr lang="zh-CN" altLang="en-US">
              <a:solidFill>
                <a:schemeClr val="tx1">
                  <a:lumMod val="65000"/>
                  <a:lumOff val="35000"/>
                </a:schemeClr>
              </a:solidFill>
              <a:latin typeface="+mj-ea"/>
              <a:ea typeface="+mj-ea"/>
            </a:endParaRPr>
          </a:p>
        </p:txBody>
      </p:sp>
      <p:sp>
        <p:nvSpPr>
          <p:cNvPr id="13" name="MH_Number_3">
            <a:hlinkClick r:id="rId25" action="ppaction://hlinksldjump"/>
          </p:cNvPr>
          <p:cNvSpPr/>
          <p:nvPr>
            <p:custDataLst>
              <p:tags r:id="rId7"/>
            </p:custDataLst>
          </p:nvPr>
        </p:nvSpPr>
        <p:spPr>
          <a:xfrm>
            <a:off x="4916487" y="2315368"/>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3</a:t>
            </a:r>
            <a:endParaRPr lang="zh-CN" altLang="en-US">
              <a:solidFill>
                <a:srgbClr val="FFFFFF"/>
              </a:solidFill>
              <a:cs typeface="Arial" panose="020B0604020202020204" pitchFamily="34" charset="0"/>
            </a:endParaRPr>
          </a:p>
        </p:txBody>
      </p:sp>
      <p:sp>
        <p:nvSpPr>
          <p:cNvPr id="14" name="MH_Entry_3">
            <a:hlinkClick r:id="rId25" action="ppaction://hlinksldjump"/>
          </p:cNvPr>
          <p:cNvSpPr txBox="1"/>
          <p:nvPr>
            <p:custDataLst>
              <p:tags r:id="rId8"/>
            </p:custDataLst>
          </p:nvPr>
        </p:nvSpPr>
        <p:spPr>
          <a:xfrm>
            <a:off x="5695950" y="2278856"/>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建设工程投标</a:t>
            </a:r>
            <a:endParaRPr lang="zh-CN" altLang="en-US">
              <a:solidFill>
                <a:schemeClr val="tx1">
                  <a:lumMod val="65000"/>
                  <a:lumOff val="35000"/>
                </a:schemeClr>
              </a:solidFill>
              <a:latin typeface="+mj-ea"/>
              <a:ea typeface="+mj-ea"/>
            </a:endParaRPr>
          </a:p>
        </p:txBody>
      </p:sp>
      <p:sp>
        <p:nvSpPr>
          <p:cNvPr id="15" name="MH_Number_4">
            <a:hlinkClick r:id="rId25" action="ppaction://hlinksldjump"/>
          </p:cNvPr>
          <p:cNvSpPr/>
          <p:nvPr>
            <p:custDataLst>
              <p:tags r:id="rId9"/>
            </p:custDataLst>
          </p:nvPr>
        </p:nvSpPr>
        <p:spPr>
          <a:xfrm>
            <a:off x="4916487" y="2750343"/>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4</a:t>
            </a:r>
            <a:endParaRPr lang="zh-CN" altLang="en-US">
              <a:solidFill>
                <a:srgbClr val="FFFFFF"/>
              </a:solidFill>
              <a:cs typeface="Arial" panose="020B0604020202020204" pitchFamily="34" charset="0"/>
            </a:endParaRPr>
          </a:p>
        </p:txBody>
      </p:sp>
      <p:sp>
        <p:nvSpPr>
          <p:cNvPr id="16" name="MH_Entry_4">
            <a:hlinkClick r:id="rId25" action="ppaction://hlinksldjump"/>
          </p:cNvPr>
          <p:cNvSpPr txBox="1"/>
          <p:nvPr>
            <p:custDataLst>
              <p:tags r:id="rId10"/>
            </p:custDataLst>
          </p:nvPr>
        </p:nvSpPr>
        <p:spPr>
          <a:xfrm>
            <a:off x="5695950" y="2713831"/>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建设工程开标、评标与定标</a:t>
            </a:r>
            <a:endParaRPr lang="zh-CN" altLang="en-US">
              <a:solidFill>
                <a:schemeClr val="tx1">
                  <a:lumMod val="65000"/>
                  <a:lumOff val="35000"/>
                </a:schemeClr>
              </a:solidFill>
              <a:latin typeface="+mj-ea"/>
              <a:ea typeface="+mj-ea"/>
            </a:endParaRPr>
          </a:p>
        </p:txBody>
      </p:sp>
      <p:sp>
        <p:nvSpPr>
          <p:cNvPr id="17" name="MH_Number_5">
            <a:hlinkClick r:id="rId25" action="ppaction://hlinksldjump"/>
          </p:cNvPr>
          <p:cNvSpPr/>
          <p:nvPr>
            <p:custDataLst>
              <p:tags r:id="rId11"/>
            </p:custDataLst>
          </p:nvPr>
        </p:nvSpPr>
        <p:spPr>
          <a:xfrm>
            <a:off x="4916487" y="3185318"/>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5</a:t>
            </a:r>
            <a:endParaRPr lang="zh-CN" altLang="en-US">
              <a:solidFill>
                <a:srgbClr val="FFFFFF"/>
              </a:solidFill>
              <a:cs typeface="Arial" panose="020B0604020202020204" pitchFamily="34" charset="0"/>
            </a:endParaRPr>
          </a:p>
        </p:txBody>
      </p:sp>
      <p:sp>
        <p:nvSpPr>
          <p:cNvPr id="18" name="MH_Entry_5">
            <a:hlinkClick r:id="rId25" action="ppaction://hlinksldjump"/>
          </p:cNvPr>
          <p:cNvSpPr txBox="1"/>
          <p:nvPr>
            <p:custDataLst>
              <p:tags r:id="rId12"/>
            </p:custDataLst>
          </p:nvPr>
        </p:nvSpPr>
        <p:spPr>
          <a:xfrm>
            <a:off x="5695950" y="3148806"/>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建设工程施工合同管理</a:t>
            </a:r>
            <a:endParaRPr lang="zh-CN" altLang="en-US">
              <a:solidFill>
                <a:schemeClr val="tx1">
                  <a:lumMod val="65000"/>
                  <a:lumOff val="35000"/>
                </a:schemeClr>
              </a:solidFill>
              <a:latin typeface="+mj-ea"/>
              <a:ea typeface="+mj-ea"/>
            </a:endParaRPr>
          </a:p>
        </p:txBody>
      </p:sp>
      <p:sp>
        <p:nvSpPr>
          <p:cNvPr id="19" name="MH_Number_6">
            <a:hlinkClick r:id="rId25" action="ppaction://hlinksldjump"/>
          </p:cNvPr>
          <p:cNvSpPr/>
          <p:nvPr>
            <p:custDataLst>
              <p:tags r:id="rId13"/>
            </p:custDataLst>
          </p:nvPr>
        </p:nvSpPr>
        <p:spPr>
          <a:xfrm>
            <a:off x="4916487" y="3620293"/>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6</a:t>
            </a:r>
            <a:endParaRPr lang="zh-CN" altLang="en-US">
              <a:solidFill>
                <a:srgbClr val="FFFFFF"/>
              </a:solidFill>
              <a:cs typeface="Arial" panose="020B0604020202020204" pitchFamily="34" charset="0"/>
            </a:endParaRPr>
          </a:p>
        </p:txBody>
      </p:sp>
      <p:sp>
        <p:nvSpPr>
          <p:cNvPr id="20" name="MH_Entry_6">
            <a:hlinkClick r:id="rId25" action="ppaction://hlinksldjump"/>
          </p:cNvPr>
          <p:cNvSpPr txBox="1"/>
          <p:nvPr>
            <p:custDataLst>
              <p:tags r:id="rId14"/>
            </p:custDataLst>
          </p:nvPr>
        </p:nvSpPr>
        <p:spPr>
          <a:xfrm>
            <a:off x="5695950" y="3583781"/>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建设工程监理合同管理</a:t>
            </a:r>
            <a:endParaRPr lang="zh-CN" altLang="en-US">
              <a:solidFill>
                <a:schemeClr val="tx1">
                  <a:lumMod val="65000"/>
                  <a:lumOff val="35000"/>
                </a:schemeClr>
              </a:solidFill>
              <a:latin typeface="+mj-ea"/>
              <a:ea typeface="+mj-ea"/>
            </a:endParaRPr>
          </a:p>
        </p:txBody>
      </p:sp>
      <p:sp>
        <p:nvSpPr>
          <p:cNvPr id="21" name="MH_Number_7">
            <a:hlinkClick r:id="rId25" action="ppaction://hlinksldjump"/>
          </p:cNvPr>
          <p:cNvSpPr/>
          <p:nvPr>
            <p:custDataLst>
              <p:tags r:id="rId15"/>
            </p:custDataLst>
          </p:nvPr>
        </p:nvSpPr>
        <p:spPr>
          <a:xfrm>
            <a:off x="4916487" y="4055268"/>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7</a:t>
            </a:r>
            <a:endParaRPr lang="zh-CN" altLang="en-US">
              <a:solidFill>
                <a:srgbClr val="FFFFFF"/>
              </a:solidFill>
              <a:cs typeface="Arial" panose="020B0604020202020204" pitchFamily="34" charset="0"/>
            </a:endParaRPr>
          </a:p>
        </p:txBody>
      </p:sp>
      <p:sp>
        <p:nvSpPr>
          <p:cNvPr id="22" name="MH_Entry_7">
            <a:hlinkClick r:id="rId25" action="ppaction://hlinksldjump"/>
          </p:cNvPr>
          <p:cNvSpPr txBox="1"/>
          <p:nvPr>
            <p:custDataLst>
              <p:tags r:id="rId16"/>
            </p:custDataLst>
          </p:nvPr>
        </p:nvSpPr>
        <p:spPr>
          <a:xfrm>
            <a:off x="5695950" y="4018756"/>
            <a:ext cx="5343525" cy="331787"/>
          </a:xfrm>
          <a:prstGeom prst="rect">
            <a:avLst/>
          </a:prstGeom>
          <a:noFill/>
        </p:spPr>
        <p:txBody>
          <a:bodyPr lIns="0" tIns="0" rIns="0" bIns="0" anchor="ctr">
            <a:no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en-US" altLang="zh-CN" sz="2400" dirty="0" smtClean="0">
                <a:solidFill>
                  <a:srgbClr val="FF0000"/>
                </a:solidFill>
                <a:latin typeface="+mj-ea"/>
                <a:ea typeface="+mj-ea"/>
              </a:rPr>
              <a:t>FIDIC</a:t>
            </a:r>
            <a:r>
              <a:rPr lang="zh-CN" altLang="en-US" sz="2400" dirty="0" smtClean="0">
                <a:solidFill>
                  <a:srgbClr val="FF0000"/>
                </a:solidFill>
                <a:latin typeface="+mj-ea"/>
                <a:ea typeface="+mj-ea"/>
              </a:rPr>
              <a:t>施工合同条件简介</a:t>
            </a:r>
            <a:endParaRPr lang="zh-CN" altLang="en-US" sz="2400" dirty="0">
              <a:solidFill>
                <a:srgbClr val="FF0000"/>
              </a:solidFill>
              <a:latin typeface="+mj-ea"/>
              <a:ea typeface="+mj-ea"/>
            </a:endParaRPr>
          </a:p>
        </p:txBody>
      </p:sp>
      <p:sp>
        <p:nvSpPr>
          <p:cNvPr id="23" name="MH_Others_3"/>
          <p:cNvSpPr/>
          <p:nvPr>
            <p:custDataLst>
              <p:tags r:id="rId17"/>
            </p:custDataLst>
          </p:nvPr>
        </p:nvSpPr>
        <p:spPr>
          <a:xfrm rot="5400000">
            <a:off x="5305425" y="1524793"/>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4" name="MH_Others_4"/>
          <p:cNvSpPr/>
          <p:nvPr>
            <p:custDataLst>
              <p:tags r:id="rId18"/>
            </p:custDataLst>
          </p:nvPr>
        </p:nvSpPr>
        <p:spPr>
          <a:xfrm rot="5400000">
            <a:off x="5305425" y="1959768"/>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5" name="MH_Others_5"/>
          <p:cNvSpPr/>
          <p:nvPr>
            <p:custDataLst>
              <p:tags r:id="rId19"/>
            </p:custDataLst>
          </p:nvPr>
        </p:nvSpPr>
        <p:spPr>
          <a:xfrm rot="5400000">
            <a:off x="5305425" y="2394743"/>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6" name="MH_Others_6"/>
          <p:cNvSpPr/>
          <p:nvPr>
            <p:custDataLst>
              <p:tags r:id="rId20"/>
            </p:custDataLst>
          </p:nvPr>
        </p:nvSpPr>
        <p:spPr>
          <a:xfrm rot="5400000">
            <a:off x="5305425" y="2829718"/>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7" name="MH_Others_7"/>
          <p:cNvSpPr/>
          <p:nvPr>
            <p:custDataLst>
              <p:tags r:id="rId21"/>
            </p:custDataLst>
          </p:nvPr>
        </p:nvSpPr>
        <p:spPr>
          <a:xfrm rot="5400000">
            <a:off x="5305425" y="3264693"/>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8" name="MH_Others_8"/>
          <p:cNvSpPr/>
          <p:nvPr>
            <p:custDataLst>
              <p:tags r:id="rId22"/>
            </p:custDataLst>
          </p:nvPr>
        </p:nvSpPr>
        <p:spPr>
          <a:xfrm rot="5400000">
            <a:off x="5305425" y="3699668"/>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9" name="MH_Others_9"/>
          <p:cNvSpPr/>
          <p:nvPr>
            <p:custDataLst>
              <p:tags r:id="rId23"/>
            </p:custDataLst>
          </p:nvPr>
        </p:nvSpPr>
        <p:spPr>
          <a:xfrm rot="5400000">
            <a:off x="5305425" y="4134643"/>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277938" y="850900"/>
            <a:ext cx="7866062" cy="3824288"/>
          </a:xfrm>
          <a:prstGeom prst="rect">
            <a:avLst/>
          </a:prstGeom>
        </p:spPr>
        <p:txBody>
          <a:bodyPr/>
          <a:lstStyle/>
          <a:p>
            <a:r>
              <a:rPr lang="en-US" altLang="zh-CN" dirty="0" smtClean="0"/>
              <a:t>4.</a:t>
            </a:r>
            <a:r>
              <a:rPr lang="zh-CN" altLang="zh-CN" dirty="0" smtClean="0"/>
              <a:t>竣工试验</a:t>
            </a:r>
            <a:endParaRPr lang="en-US" altLang="zh-CN" dirty="0" smtClean="0"/>
          </a:p>
          <a:p>
            <a:r>
              <a:rPr lang="zh-CN" altLang="zh-CN" dirty="0"/>
              <a:t>我国标准施工合同针对竣工试验结果只做出 </a:t>
            </a:r>
            <a:r>
              <a:rPr lang="en-US" altLang="zh-CN" dirty="0"/>
              <a:t>“</a:t>
            </a:r>
            <a:r>
              <a:rPr lang="zh-CN" altLang="zh-CN" dirty="0"/>
              <a:t>通过”或“拒收”两种规定</a:t>
            </a:r>
            <a:r>
              <a:rPr lang="en-US" altLang="zh-CN" dirty="0"/>
              <a:t>, FIDIC </a:t>
            </a:r>
            <a:r>
              <a:rPr lang="zh-CN" altLang="zh-CN" dirty="0"/>
              <a:t>《施工合同条件》增加了雇主可以折价接收工程的情况。如果竣工试验表明虽然承包商完成的部分工程未达到合同约定的质量标准</a:t>
            </a:r>
            <a:r>
              <a:rPr lang="en-US" altLang="zh-CN" dirty="0"/>
              <a:t>, </a:t>
            </a:r>
            <a:r>
              <a:rPr lang="zh-CN" altLang="zh-CN" dirty="0"/>
              <a:t>但该部分工程位于非主体或关键工程部位</a:t>
            </a:r>
            <a:r>
              <a:rPr lang="en-US" altLang="zh-CN" dirty="0"/>
              <a:t>, </a:t>
            </a:r>
            <a:r>
              <a:rPr lang="zh-CN" altLang="zh-CN" dirty="0"/>
              <a:t>对工程运行的功能影响不大</a:t>
            </a:r>
            <a:r>
              <a:rPr lang="en-US" altLang="zh-CN" dirty="0"/>
              <a:t>, </a:t>
            </a:r>
            <a:r>
              <a:rPr lang="zh-CN" altLang="zh-CN" dirty="0"/>
              <a:t>在雇主同意接收的前提下工程师可以颁发工程接收证书 。</a:t>
            </a:r>
            <a:r>
              <a:rPr lang="en-US" altLang="zh-CN" dirty="0" smtClean="0"/>
              <a:t> </a:t>
            </a:r>
            <a:endParaRPr lang="zh-CN" altLang="en-US" dirty="0"/>
          </a:p>
        </p:txBody>
      </p:sp>
    </p:spTree>
    <p:extLst>
      <p:ext uri="{BB962C8B-B14F-4D97-AF65-F5344CB8AC3E}">
        <p14:creationId xmlns:p14="http://schemas.microsoft.com/office/powerpoint/2010/main" val="13656069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277938" y="850900"/>
            <a:ext cx="7866062" cy="3824288"/>
          </a:xfrm>
          <a:prstGeom prst="rect">
            <a:avLst/>
          </a:prstGeom>
        </p:spPr>
        <p:txBody>
          <a:bodyPr/>
          <a:lstStyle/>
          <a:p>
            <a:r>
              <a:rPr lang="en-US" altLang="zh-CN" dirty="0" smtClean="0"/>
              <a:t>5.</a:t>
            </a:r>
            <a:r>
              <a:rPr lang="zh-CN" altLang="zh-CN" dirty="0" smtClean="0"/>
              <a:t>工程</a:t>
            </a:r>
            <a:r>
              <a:rPr lang="zh-CN" altLang="zh-CN" dirty="0"/>
              <a:t>量变化后的单价调整</a:t>
            </a:r>
          </a:p>
          <a:p>
            <a:r>
              <a:rPr lang="en-US" altLang="zh-CN" dirty="0"/>
              <a:t>FIDIC</a:t>
            </a:r>
            <a:r>
              <a:rPr lang="zh-CN" altLang="zh-CN" dirty="0"/>
              <a:t>《施工合同条件》规定</a:t>
            </a:r>
            <a:r>
              <a:rPr lang="en-US" altLang="zh-CN" dirty="0"/>
              <a:t>6</a:t>
            </a:r>
            <a:r>
              <a:rPr lang="zh-CN" altLang="zh-CN" dirty="0"/>
              <a:t>类情况属于变更的范畴</a:t>
            </a:r>
            <a:r>
              <a:rPr lang="en-US" altLang="zh-CN" dirty="0"/>
              <a:t>,</a:t>
            </a:r>
            <a:r>
              <a:rPr lang="zh-CN" altLang="zh-CN" dirty="0"/>
              <a:t>在我国标准施工合同“变更”条款下规定了</a:t>
            </a:r>
            <a:r>
              <a:rPr lang="en-US" altLang="zh-CN" dirty="0"/>
              <a:t>5</a:t>
            </a:r>
            <a:r>
              <a:rPr lang="zh-CN" altLang="zh-CN" dirty="0"/>
              <a:t>种属于变更的情况</a:t>
            </a:r>
            <a:r>
              <a:rPr lang="en-US" altLang="zh-CN" dirty="0"/>
              <a:t>,</a:t>
            </a:r>
            <a:r>
              <a:rPr lang="zh-CN" altLang="zh-CN" dirty="0"/>
              <a:t>相差的一项为“合同中包括的任何工作内容数量的改变”。我国标准施工合同将此情况纳入计量与支付的条款内</a:t>
            </a:r>
            <a:r>
              <a:rPr lang="en-US" altLang="zh-CN" dirty="0"/>
              <a:t>,</a:t>
            </a:r>
            <a:r>
              <a:rPr lang="zh-CN" altLang="zh-CN" dirty="0"/>
              <a:t>但未规定实际完成工程量与工程量清单中预计工程量增减变化较大时</a:t>
            </a:r>
            <a:r>
              <a:rPr lang="en-US" altLang="zh-CN" dirty="0"/>
              <a:t>,</a:t>
            </a:r>
            <a:r>
              <a:rPr lang="zh-CN" altLang="zh-CN" dirty="0"/>
              <a:t>可以调整合同价格的规定。</a:t>
            </a:r>
          </a:p>
          <a:p>
            <a:endParaRPr lang="zh-CN" altLang="en-US" dirty="0"/>
          </a:p>
        </p:txBody>
      </p:sp>
    </p:spTree>
    <p:extLst>
      <p:ext uri="{BB962C8B-B14F-4D97-AF65-F5344CB8AC3E}">
        <p14:creationId xmlns:p14="http://schemas.microsoft.com/office/powerpoint/2010/main" val="194892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277938" y="850900"/>
            <a:ext cx="7866062" cy="3824288"/>
          </a:xfrm>
          <a:prstGeom prst="rect">
            <a:avLst/>
          </a:prstGeom>
        </p:spPr>
        <p:txBody>
          <a:bodyPr/>
          <a:lstStyle/>
          <a:p>
            <a:r>
              <a:rPr lang="zh-CN" altLang="zh-CN" dirty="0"/>
              <a:t>预付款的扣还</a:t>
            </a:r>
            <a:r>
              <a:rPr lang="en-US" altLang="zh-CN" dirty="0"/>
              <a:t>        </a:t>
            </a:r>
            <a:endParaRPr lang="zh-CN" altLang="zh-CN" dirty="0"/>
          </a:p>
          <a:p>
            <a:r>
              <a:rPr lang="zh-CN" altLang="zh-CN" dirty="0"/>
              <a:t>（</a:t>
            </a:r>
            <a:r>
              <a:rPr lang="en-US" altLang="zh-CN" dirty="0"/>
              <a:t>1</a:t>
            </a:r>
            <a:r>
              <a:rPr lang="zh-CN" altLang="zh-CN" dirty="0"/>
              <a:t>）预付款的起扣点</a:t>
            </a:r>
          </a:p>
          <a:p>
            <a:r>
              <a:rPr lang="en-US" altLang="zh-CN" dirty="0"/>
              <a:t>  </a:t>
            </a:r>
            <a:r>
              <a:rPr lang="zh-CN" altLang="zh-CN" dirty="0"/>
              <a:t>已支付的工程进度款累计金额</a:t>
            </a:r>
            <a:r>
              <a:rPr lang="en-US" altLang="zh-CN" dirty="0"/>
              <a:t>, </a:t>
            </a:r>
            <a:r>
              <a:rPr lang="zh-CN" altLang="zh-CN" dirty="0"/>
              <a:t>扣除后续支付的预付款和已扣留的保留金</a:t>
            </a:r>
            <a:r>
              <a:rPr lang="en-US" altLang="zh-CN" dirty="0"/>
              <a:t>(</a:t>
            </a:r>
            <a:r>
              <a:rPr lang="zh-CN" altLang="zh-CN" dirty="0"/>
              <a:t>我国标准施工合同中的“质量保证金”</a:t>
            </a:r>
            <a:r>
              <a:rPr lang="en-US" altLang="zh-CN" dirty="0"/>
              <a:t>)</a:t>
            </a:r>
            <a:r>
              <a:rPr lang="zh-CN" altLang="zh-CN" dirty="0"/>
              <a:t>两项款额后</a:t>
            </a:r>
            <a:r>
              <a:rPr lang="en-US" altLang="zh-CN" dirty="0"/>
              <a:t>,</a:t>
            </a:r>
            <a:r>
              <a:rPr lang="zh-CN" altLang="zh-CN" dirty="0"/>
              <a:t>达到中标合同价减去暂列金额后的</a:t>
            </a:r>
            <a:r>
              <a:rPr lang="en-US" altLang="zh-CN" dirty="0"/>
              <a:t>1o%</a:t>
            </a:r>
            <a:r>
              <a:rPr lang="zh-CN" altLang="zh-CN" dirty="0"/>
              <a:t>时</a:t>
            </a:r>
            <a:r>
              <a:rPr lang="en-US" altLang="zh-CN" dirty="0"/>
              <a:t>, </a:t>
            </a:r>
            <a:r>
              <a:rPr lang="zh-CN" altLang="zh-CN" dirty="0"/>
              <a:t>开始从后续的工程进度款支付中回扣工程预付款。 </a:t>
            </a:r>
            <a:endParaRPr lang="zh-CN" altLang="en-US" dirty="0"/>
          </a:p>
        </p:txBody>
      </p:sp>
    </p:spTree>
    <p:extLst>
      <p:ext uri="{BB962C8B-B14F-4D97-AF65-F5344CB8AC3E}">
        <p14:creationId xmlns:p14="http://schemas.microsoft.com/office/powerpoint/2010/main" val="10240079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277938" y="850900"/>
            <a:ext cx="7866062" cy="3824288"/>
          </a:xfrm>
          <a:prstGeom prst="rect">
            <a:avLst/>
          </a:prstGeom>
        </p:spPr>
        <p:txBody>
          <a:bodyPr/>
          <a:lstStyle/>
          <a:p>
            <a:r>
              <a:rPr lang="en-US" altLang="zh-CN" dirty="0" smtClean="0"/>
              <a:t>7.</a:t>
            </a:r>
            <a:r>
              <a:rPr lang="zh-CN" altLang="zh-CN" dirty="0" smtClean="0"/>
              <a:t>保留金</a:t>
            </a:r>
            <a:r>
              <a:rPr lang="zh-CN" altLang="zh-CN" dirty="0"/>
              <a:t>的返还</a:t>
            </a:r>
          </a:p>
          <a:p>
            <a:r>
              <a:rPr lang="zh-CN" altLang="zh-CN" dirty="0"/>
              <a:t>我国标准施工合同中规定质量保证金在缺陷责任期满后返还给承包人。</a:t>
            </a:r>
            <a:r>
              <a:rPr lang="en-US" altLang="zh-CN" dirty="0"/>
              <a:t>FIDIC </a:t>
            </a:r>
            <a:r>
              <a:rPr lang="zh-CN" altLang="zh-CN" dirty="0"/>
              <a:t>《施工合同条件》 规定保留金在工程师颁发工程接收证书和颁发履约证书后分两次返还。颁发工程接收证书后</a:t>
            </a:r>
            <a:r>
              <a:rPr lang="en-US" altLang="zh-CN" dirty="0"/>
              <a:t>, </a:t>
            </a:r>
            <a:r>
              <a:rPr lang="zh-CN" altLang="zh-CN" dirty="0"/>
              <a:t>将保留金的</a:t>
            </a:r>
            <a:r>
              <a:rPr lang="en-US" altLang="zh-CN" dirty="0"/>
              <a:t>50%</a:t>
            </a:r>
            <a:r>
              <a:rPr lang="zh-CN" altLang="zh-CN" dirty="0"/>
              <a:t>返还承包商。若为其颁发的是按合同约定的分部移交工程接收证书</a:t>
            </a:r>
            <a:r>
              <a:rPr lang="en-US" altLang="zh-CN" dirty="0"/>
              <a:t>, </a:t>
            </a:r>
            <a:r>
              <a:rPr lang="zh-CN" altLang="zh-CN" dirty="0"/>
              <a:t>则返还按分部工程价值比例计算保留金的</a:t>
            </a:r>
            <a:r>
              <a:rPr lang="en-US" altLang="zh-CN" dirty="0"/>
              <a:t>40% </a:t>
            </a:r>
            <a:r>
              <a:rPr lang="zh-CN" altLang="zh-CN" dirty="0"/>
              <a:t>。</a:t>
            </a:r>
          </a:p>
          <a:p>
            <a:endParaRPr lang="zh-CN" altLang="en-US" dirty="0"/>
          </a:p>
        </p:txBody>
      </p:sp>
    </p:spTree>
    <p:extLst>
      <p:ext uri="{BB962C8B-B14F-4D97-AF65-F5344CB8AC3E}">
        <p14:creationId xmlns:p14="http://schemas.microsoft.com/office/powerpoint/2010/main" val="41425788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277938" y="850900"/>
            <a:ext cx="7866062" cy="3824288"/>
          </a:xfrm>
          <a:prstGeom prst="rect">
            <a:avLst/>
          </a:prstGeom>
        </p:spPr>
        <p:txBody>
          <a:bodyPr/>
          <a:lstStyle/>
          <a:p>
            <a:r>
              <a:rPr lang="en-US" altLang="zh-CN" dirty="0" smtClean="0"/>
              <a:t>8.</a:t>
            </a:r>
            <a:r>
              <a:rPr lang="zh-CN" altLang="zh-CN" dirty="0" smtClean="0"/>
              <a:t>不可抗力</a:t>
            </a:r>
            <a:r>
              <a:rPr lang="zh-CN" altLang="zh-CN" dirty="0"/>
              <a:t>事件后果的责任</a:t>
            </a:r>
          </a:p>
          <a:p>
            <a:r>
              <a:rPr lang="en-US" altLang="zh-CN" dirty="0"/>
              <a:t>  FIDIC</a:t>
            </a:r>
            <a:r>
              <a:rPr lang="zh-CN" altLang="zh-CN" dirty="0"/>
              <a:t>《施工合同条件》和我国标准施工合同对不可抗力事件后果的责任规定不同。我国标准施工合同依据《中华人民共和国合同法》的规定</a:t>
            </a:r>
            <a:r>
              <a:rPr lang="en-US" altLang="zh-CN" dirty="0"/>
              <a:t>, </a:t>
            </a:r>
            <a:r>
              <a:rPr lang="zh-CN" altLang="zh-CN" dirty="0"/>
              <a:t>以不可抗力发生的时点来划分不可抗力的后果责任</a:t>
            </a:r>
            <a:r>
              <a:rPr lang="en-US" altLang="zh-CN" dirty="0"/>
              <a:t>, </a:t>
            </a:r>
            <a:r>
              <a:rPr lang="zh-CN" altLang="zh-CN" dirty="0"/>
              <a:t>即以施工现场人员和财产的归属</a:t>
            </a:r>
            <a:r>
              <a:rPr lang="en-US" altLang="zh-CN" dirty="0"/>
              <a:t>, </a:t>
            </a:r>
            <a:r>
              <a:rPr lang="zh-CN" altLang="zh-CN" dirty="0"/>
              <a:t>发包人和承包人各自承担本方的损失</a:t>
            </a:r>
            <a:r>
              <a:rPr lang="en-US" altLang="zh-CN" dirty="0"/>
              <a:t>,</a:t>
            </a:r>
            <a:r>
              <a:rPr lang="zh-CN" altLang="zh-CN" dirty="0"/>
              <a:t>延误的工期相应顺延。</a:t>
            </a:r>
            <a:r>
              <a:rPr lang="en-US" altLang="zh-CN" dirty="0"/>
              <a:t>FIDIC</a:t>
            </a:r>
            <a:r>
              <a:rPr lang="zh-CN" altLang="zh-CN" dirty="0"/>
              <a:t>《施工合同条件》是以承包商投标时能否合理预见来划分风险责任的归属</a:t>
            </a:r>
            <a:r>
              <a:rPr lang="en-US" altLang="zh-CN" dirty="0"/>
              <a:t>, </a:t>
            </a:r>
            <a:r>
              <a:rPr lang="zh-CN" altLang="zh-CN" dirty="0"/>
              <a:t>即由于承包商的中标合同价内未包括不可抗力损害的风险费用</a:t>
            </a:r>
            <a:r>
              <a:rPr lang="en-US" altLang="zh-CN" dirty="0"/>
              <a:t>, </a:t>
            </a:r>
            <a:r>
              <a:rPr lang="zh-CN" altLang="zh-CN" dirty="0"/>
              <a:t>因此对不可抗力的损害后果不承担责任。</a:t>
            </a:r>
            <a:endParaRPr lang="zh-CN" altLang="en-US" dirty="0"/>
          </a:p>
        </p:txBody>
      </p:sp>
    </p:spTree>
    <p:extLst>
      <p:ext uri="{BB962C8B-B14F-4D97-AF65-F5344CB8AC3E}">
        <p14:creationId xmlns:p14="http://schemas.microsoft.com/office/powerpoint/2010/main" val="20497725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31640" y="987574"/>
            <a:ext cx="6768752" cy="4613571"/>
          </a:xfrm>
          <a:prstGeom prst="rect">
            <a:avLst/>
          </a:prstGeom>
          <a:noFill/>
        </p:spPr>
        <p:txBody>
          <a:bodyPr wrap="square" rtlCol="0">
            <a:spAutoFit/>
          </a:bodyPr>
          <a:lstStyle/>
          <a:p>
            <a:pPr>
              <a:lnSpc>
                <a:spcPct val="130000"/>
              </a:lnSpc>
            </a:pPr>
            <a:r>
              <a:rPr lang="zh-CN" altLang="en-US" b="1" dirty="0">
                <a:solidFill>
                  <a:schemeClr val="accent1"/>
                </a:solidFill>
                <a:latin typeface="+mn-ea"/>
                <a:ea typeface="+mn-ea"/>
              </a:rPr>
              <a:t>二、</a:t>
            </a:r>
            <a:r>
              <a:rPr lang="zh-CN" altLang="zh-CN" b="1" dirty="0">
                <a:solidFill>
                  <a:schemeClr val="accent1"/>
                </a:solidFill>
                <a:latin typeface="+mn-ea"/>
                <a:ea typeface="+mn-ea"/>
              </a:rPr>
              <a:t>施工合同中的部分重要概念</a:t>
            </a:r>
            <a:r>
              <a:rPr lang="en-US" altLang="zh-CN" b="1" dirty="0">
                <a:solidFill>
                  <a:schemeClr val="accent1"/>
                </a:solidFill>
                <a:latin typeface="+mn-ea"/>
                <a:ea typeface="+mn-ea"/>
              </a:rPr>
              <a:t/>
            </a:r>
            <a:br>
              <a:rPr lang="en-US" altLang="zh-CN" b="1" dirty="0">
                <a:solidFill>
                  <a:schemeClr val="accent1"/>
                </a:solidFill>
                <a:latin typeface="+mn-ea"/>
                <a:ea typeface="+mn-ea"/>
              </a:rPr>
            </a:br>
            <a:r>
              <a:rPr lang="en-US" altLang="zh-CN" b="1" dirty="0">
                <a:solidFill>
                  <a:schemeClr val="accent1"/>
                </a:solidFill>
                <a:latin typeface="+mn-ea"/>
                <a:ea typeface="+mn-ea"/>
              </a:rPr>
              <a:t>1.</a:t>
            </a:r>
            <a:r>
              <a:rPr lang="zh-CN" altLang="zh-CN" b="1" dirty="0">
                <a:solidFill>
                  <a:schemeClr val="accent1"/>
                </a:solidFill>
                <a:latin typeface="+mn-ea"/>
                <a:ea typeface="+mn-ea"/>
              </a:rPr>
              <a:t>合同文件</a:t>
            </a:r>
            <a:r>
              <a:rPr lang="en-US" altLang="zh-CN" b="1" dirty="0">
                <a:solidFill>
                  <a:schemeClr val="accent1"/>
                </a:solidFill>
                <a:latin typeface="+mn-ea"/>
                <a:ea typeface="+mn-ea"/>
              </a:rPr>
              <a:t/>
            </a:r>
            <a:br>
              <a:rPr lang="en-US" altLang="zh-CN" b="1" dirty="0">
                <a:solidFill>
                  <a:schemeClr val="accent1"/>
                </a:solidFill>
                <a:latin typeface="+mn-ea"/>
                <a:ea typeface="+mn-ea"/>
              </a:rPr>
            </a:br>
            <a:r>
              <a:rPr lang="en-US" altLang="zh-CN" b="1" dirty="0">
                <a:solidFill>
                  <a:schemeClr val="accent1"/>
                </a:solidFill>
                <a:latin typeface="+mn-ea"/>
                <a:ea typeface="+mn-ea"/>
              </a:rPr>
              <a:t>2.</a:t>
            </a:r>
            <a:r>
              <a:rPr lang="zh-CN" altLang="zh-CN" b="1" dirty="0">
                <a:solidFill>
                  <a:schemeClr val="accent1"/>
                </a:solidFill>
                <a:latin typeface="+mn-ea"/>
                <a:ea typeface="+mn-ea"/>
              </a:rPr>
              <a:t>合同担保</a:t>
            </a:r>
            <a:r>
              <a:rPr lang="en-US" altLang="zh-CN" b="1" dirty="0">
                <a:solidFill>
                  <a:schemeClr val="accent1"/>
                </a:solidFill>
                <a:latin typeface="+mn-ea"/>
                <a:ea typeface="+mn-ea"/>
              </a:rPr>
              <a:t/>
            </a:r>
            <a:br>
              <a:rPr lang="en-US" altLang="zh-CN" b="1" dirty="0">
                <a:solidFill>
                  <a:schemeClr val="accent1"/>
                </a:solidFill>
                <a:latin typeface="+mn-ea"/>
                <a:ea typeface="+mn-ea"/>
              </a:rPr>
            </a:br>
            <a:r>
              <a:rPr lang="en-US" altLang="zh-CN" b="1" dirty="0">
                <a:solidFill>
                  <a:schemeClr val="accent1"/>
                </a:solidFill>
                <a:latin typeface="+mn-ea"/>
                <a:ea typeface="+mn-ea"/>
              </a:rPr>
              <a:t>3.</a:t>
            </a:r>
            <a:r>
              <a:rPr lang="zh-CN" altLang="zh-CN" b="1" dirty="0">
                <a:solidFill>
                  <a:schemeClr val="accent1"/>
                </a:solidFill>
                <a:latin typeface="+mn-ea"/>
                <a:ea typeface="+mn-ea"/>
              </a:rPr>
              <a:t>合同履行中涉及的几个期限的概念</a:t>
            </a:r>
            <a:r>
              <a:rPr lang="en-US" altLang="zh-CN" b="1" dirty="0">
                <a:solidFill>
                  <a:schemeClr val="accent1"/>
                </a:solidFill>
                <a:latin typeface="+mn-ea"/>
                <a:ea typeface="+mn-ea"/>
              </a:rPr>
              <a:t/>
            </a:r>
            <a:br>
              <a:rPr lang="en-US" altLang="zh-CN" b="1" dirty="0">
                <a:solidFill>
                  <a:schemeClr val="accent1"/>
                </a:solidFill>
                <a:latin typeface="+mn-ea"/>
                <a:ea typeface="+mn-ea"/>
              </a:rPr>
            </a:br>
            <a:r>
              <a:rPr lang="en-US" altLang="zh-CN" b="1" dirty="0">
                <a:solidFill>
                  <a:schemeClr val="accent1"/>
                </a:solidFill>
                <a:latin typeface="+mn-ea"/>
                <a:ea typeface="+mn-ea"/>
              </a:rPr>
              <a:t>    </a:t>
            </a:r>
            <a:r>
              <a:rPr lang="zh-CN" altLang="zh-CN" b="1" dirty="0">
                <a:solidFill>
                  <a:schemeClr val="accent1"/>
                </a:solidFill>
                <a:latin typeface="+mn-ea"/>
                <a:ea typeface="+mn-ea"/>
              </a:rPr>
              <a:t>（</a:t>
            </a:r>
            <a:r>
              <a:rPr lang="en-US" altLang="zh-CN" b="1" dirty="0">
                <a:solidFill>
                  <a:schemeClr val="accent1"/>
                </a:solidFill>
                <a:latin typeface="+mn-ea"/>
                <a:ea typeface="+mn-ea"/>
              </a:rPr>
              <a:t>1</a:t>
            </a:r>
            <a:r>
              <a:rPr lang="zh-CN" altLang="zh-CN" b="1" dirty="0">
                <a:solidFill>
                  <a:schemeClr val="accent1"/>
                </a:solidFill>
                <a:latin typeface="+mn-ea"/>
                <a:ea typeface="+mn-ea"/>
              </a:rPr>
              <a:t>）合同工期</a:t>
            </a:r>
            <a:r>
              <a:rPr lang="en-US" altLang="zh-CN" b="1" dirty="0">
                <a:solidFill>
                  <a:schemeClr val="accent1"/>
                </a:solidFill>
                <a:latin typeface="+mn-ea"/>
                <a:ea typeface="+mn-ea"/>
              </a:rPr>
              <a:t/>
            </a:r>
            <a:br>
              <a:rPr lang="en-US" altLang="zh-CN" b="1" dirty="0">
                <a:solidFill>
                  <a:schemeClr val="accent1"/>
                </a:solidFill>
                <a:latin typeface="+mn-ea"/>
                <a:ea typeface="+mn-ea"/>
              </a:rPr>
            </a:br>
            <a:r>
              <a:rPr lang="zh-CN" altLang="zh-CN" b="1" dirty="0">
                <a:solidFill>
                  <a:schemeClr val="accent1"/>
                </a:solidFill>
                <a:latin typeface="+mn-ea"/>
                <a:ea typeface="+mn-ea"/>
              </a:rPr>
              <a:t>（</a:t>
            </a:r>
            <a:r>
              <a:rPr lang="en-US" altLang="zh-CN" b="1" dirty="0">
                <a:solidFill>
                  <a:schemeClr val="accent1"/>
                </a:solidFill>
                <a:latin typeface="+mn-ea"/>
                <a:ea typeface="+mn-ea"/>
              </a:rPr>
              <a:t>2</a:t>
            </a:r>
            <a:r>
              <a:rPr lang="zh-CN" altLang="zh-CN" b="1" dirty="0">
                <a:solidFill>
                  <a:schemeClr val="accent1"/>
                </a:solidFill>
                <a:latin typeface="+mn-ea"/>
                <a:ea typeface="+mn-ea"/>
              </a:rPr>
              <a:t>）施工期</a:t>
            </a:r>
            <a:r>
              <a:rPr lang="en-US" altLang="zh-CN" b="1" dirty="0">
                <a:solidFill>
                  <a:schemeClr val="accent1"/>
                </a:solidFill>
                <a:latin typeface="+mn-ea"/>
                <a:ea typeface="+mn-ea"/>
              </a:rPr>
              <a:t/>
            </a:r>
            <a:br>
              <a:rPr lang="en-US" altLang="zh-CN" b="1" dirty="0">
                <a:solidFill>
                  <a:schemeClr val="accent1"/>
                </a:solidFill>
                <a:latin typeface="+mn-ea"/>
                <a:ea typeface="+mn-ea"/>
              </a:rPr>
            </a:br>
            <a:r>
              <a:rPr lang="zh-CN" altLang="zh-CN" b="1" dirty="0">
                <a:solidFill>
                  <a:schemeClr val="accent1"/>
                </a:solidFill>
                <a:latin typeface="+mn-ea"/>
                <a:ea typeface="+mn-ea"/>
              </a:rPr>
              <a:t>（</a:t>
            </a:r>
            <a:r>
              <a:rPr lang="en-US" altLang="zh-CN" b="1" dirty="0">
                <a:solidFill>
                  <a:schemeClr val="accent1"/>
                </a:solidFill>
                <a:latin typeface="+mn-ea"/>
                <a:ea typeface="+mn-ea"/>
              </a:rPr>
              <a:t>3</a:t>
            </a:r>
            <a:r>
              <a:rPr lang="zh-CN" altLang="zh-CN" b="1" dirty="0">
                <a:solidFill>
                  <a:schemeClr val="accent1"/>
                </a:solidFill>
                <a:latin typeface="+mn-ea"/>
                <a:ea typeface="+mn-ea"/>
              </a:rPr>
              <a:t>）缺陷通知期</a:t>
            </a:r>
            <a:r>
              <a:rPr lang="en-US" altLang="zh-CN" b="1" dirty="0">
                <a:solidFill>
                  <a:schemeClr val="accent1"/>
                </a:solidFill>
                <a:latin typeface="+mn-ea"/>
                <a:ea typeface="+mn-ea"/>
              </a:rPr>
              <a:t/>
            </a:r>
            <a:br>
              <a:rPr lang="en-US" altLang="zh-CN" b="1" dirty="0">
                <a:solidFill>
                  <a:schemeClr val="accent1"/>
                </a:solidFill>
                <a:latin typeface="+mn-ea"/>
                <a:ea typeface="+mn-ea"/>
              </a:rPr>
            </a:br>
            <a:r>
              <a:rPr lang="zh-CN" altLang="zh-CN" b="1" dirty="0">
                <a:solidFill>
                  <a:schemeClr val="accent1"/>
                </a:solidFill>
                <a:latin typeface="+mn-ea"/>
                <a:ea typeface="+mn-ea"/>
              </a:rPr>
              <a:t>（</a:t>
            </a:r>
            <a:r>
              <a:rPr lang="en-US" altLang="zh-CN" b="1" dirty="0">
                <a:solidFill>
                  <a:schemeClr val="accent1"/>
                </a:solidFill>
                <a:latin typeface="+mn-ea"/>
                <a:ea typeface="+mn-ea"/>
              </a:rPr>
              <a:t>4</a:t>
            </a:r>
            <a:r>
              <a:rPr lang="zh-CN" altLang="zh-CN" b="1" dirty="0">
                <a:solidFill>
                  <a:schemeClr val="accent1"/>
                </a:solidFill>
                <a:latin typeface="+mn-ea"/>
                <a:ea typeface="+mn-ea"/>
              </a:rPr>
              <a:t>）合同有效期</a:t>
            </a:r>
            <a:endParaRPr lang="en-US" altLang="zh-CN" b="1" dirty="0">
              <a:solidFill>
                <a:schemeClr val="accent1"/>
              </a:solidFill>
              <a:latin typeface="+mn-ea"/>
              <a:ea typeface="+mn-ea"/>
            </a:endParaRPr>
          </a:p>
          <a:p>
            <a:pPr>
              <a:lnSpc>
                <a:spcPct val="130000"/>
              </a:lnSpc>
            </a:pPr>
            <a:r>
              <a:rPr lang="en-US" altLang="zh-CN" b="1" dirty="0">
                <a:solidFill>
                  <a:schemeClr val="accent1"/>
                </a:solidFill>
                <a:latin typeface="+mn-ea"/>
                <a:ea typeface="+mn-ea"/>
              </a:rPr>
              <a:t>4.</a:t>
            </a:r>
            <a:r>
              <a:rPr lang="zh-CN" altLang="zh-CN" b="1" dirty="0">
                <a:solidFill>
                  <a:schemeClr val="accent1"/>
                </a:solidFill>
                <a:latin typeface="+mn-ea"/>
                <a:ea typeface="+mn-ea"/>
              </a:rPr>
              <a:t>合同价格</a:t>
            </a:r>
            <a:r>
              <a:rPr lang="en-US" altLang="zh-CN" b="1" dirty="0">
                <a:solidFill>
                  <a:schemeClr val="accent1"/>
                </a:solidFill>
                <a:latin typeface="+mn-ea"/>
                <a:ea typeface="+mn-ea"/>
              </a:rPr>
              <a:t/>
            </a:r>
            <a:br>
              <a:rPr lang="en-US" altLang="zh-CN" b="1" dirty="0">
                <a:solidFill>
                  <a:schemeClr val="accent1"/>
                </a:solidFill>
                <a:latin typeface="+mn-ea"/>
                <a:ea typeface="+mn-ea"/>
              </a:rPr>
            </a:br>
            <a:r>
              <a:rPr lang="en-US" altLang="zh-CN" b="1" dirty="0">
                <a:solidFill>
                  <a:schemeClr val="accent1"/>
                </a:solidFill>
                <a:latin typeface="+mn-ea"/>
                <a:ea typeface="+mn-ea"/>
              </a:rPr>
              <a:t>5.</a:t>
            </a:r>
            <a:r>
              <a:rPr lang="zh-CN" altLang="zh-CN" b="1" dirty="0">
                <a:solidFill>
                  <a:schemeClr val="accent1"/>
                </a:solidFill>
                <a:latin typeface="+mn-ea"/>
                <a:ea typeface="+mn-ea"/>
              </a:rPr>
              <a:t>指定分包商</a:t>
            </a:r>
          </a:p>
          <a:p>
            <a:pPr>
              <a:lnSpc>
                <a:spcPct val="130000"/>
              </a:lnSpc>
            </a:pPr>
            <a:r>
              <a:rPr lang="en-US" altLang="zh-CN" b="1" dirty="0">
                <a:solidFill>
                  <a:schemeClr val="accent1"/>
                </a:solidFill>
                <a:latin typeface="+mn-ea"/>
                <a:ea typeface="+mn-ea"/>
              </a:rPr>
              <a:t>6.</a:t>
            </a:r>
            <a:r>
              <a:rPr lang="zh-CN" altLang="zh-CN" b="1" dirty="0">
                <a:solidFill>
                  <a:schemeClr val="accent1"/>
                </a:solidFill>
                <a:latin typeface="+mn-ea"/>
                <a:ea typeface="+mn-ea"/>
              </a:rPr>
              <a:t>解决合同争议的方式</a:t>
            </a:r>
          </a:p>
          <a:p>
            <a:pPr>
              <a:lnSpc>
                <a:spcPct val="130000"/>
              </a:lnSpc>
            </a:pPr>
            <a:r>
              <a:rPr lang="en-US" altLang="zh-CN" sz="1400" b="1" dirty="0"/>
              <a:t/>
            </a:r>
            <a:br>
              <a:rPr lang="en-US" altLang="zh-CN" sz="1400" b="1" dirty="0"/>
            </a:br>
            <a:endParaRPr lang="zh-CN" altLang="en-US" sz="1400" dirty="0" smtClean="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5622811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4294967295"/>
          </p:nvPr>
        </p:nvSpPr>
        <p:spPr>
          <a:xfrm>
            <a:off x="1277938" y="850900"/>
            <a:ext cx="7866062" cy="3824288"/>
          </a:xfrm>
          <a:prstGeom prst="rect">
            <a:avLst/>
          </a:prstGeom>
        </p:spPr>
        <p:txBody>
          <a:bodyPr/>
          <a:lstStyle/>
          <a:p>
            <a:r>
              <a:rPr lang="zh-CN" altLang="en-US" b="1">
                <a:solidFill>
                  <a:srgbClr val="FF0000"/>
                </a:solidFill>
              </a:rPr>
              <a:t>指定分包商的概念</a:t>
            </a:r>
            <a:endParaRPr lang="zh-CN" altLang="en-US">
              <a:solidFill>
                <a:srgbClr val="FF0000"/>
              </a:solidFill>
            </a:endParaRPr>
          </a:p>
          <a:p>
            <a:r>
              <a:rPr lang="zh-CN" altLang="en-US"/>
              <a:t>①指定分包商是由业主</a:t>
            </a:r>
            <a:r>
              <a:rPr lang="en-US" altLang="zh-CN"/>
              <a:t>(</a:t>
            </a:r>
            <a:r>
              <a:rPr lang="zh-CN" altLang="en-US"/>
              <a:t>或工程师</a:t>
            </a:r>
            <a:r>
              <a:rPr lang="en-US" altLang="zh-CN"/>
              <a:t>)</a:t>
            </a:r>
            <a:r>
              <a:rPr lang="zh-CN" altLang="en-US"/>
              <a:t>指定、选定，完成某项特定工作内容并与承包商签订分包合同的特殊分包商。②合同条款规定，业主有权将部分工程项目的施工任务或涉及提供材料、设备、服务等工作内容发包给指定分包商实施。</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4294967295"/>
          </p:nvPr>
        </p:nvSpPr>
        <p:spPr>
          <a:xfrm>
            <a:off x="1277938" y="850900"/>
            <a:ext cx="7866062" cy="3824288"/>
          </a:xfrm>
          <a:prstGeom prst="rect">
            <a:avLst/>
          </a:prstGeom>
        </p:spPr>
        <p:txBody>
          <a:bodyPr/>
          <a:lstStyle/>
          <a:p>
            <a:r>
              <a:rPr lang="zh-CN" altLang="en-US" b="1">
                <a:solidFill>
                  <a:srgbClr val="FF0000"/>
                </a:solidFill>
              </a:rPr>
              <a:t>解决合同争议的程序</a:t>
            </a:r>
          </a:p>
          <a:p>
            <a:r>
              <a:rPr lang="en-US" altLang="zh-CN" b="1"/>
              <a:t>(1)</a:t>
            </a:r>
            <a:r>
              <a:rPr lang="zh-CN" altLang="en-US" b="1"/>
              <a:t>提交工程师决定。</a:t>
            </a:r>
          </a:p>
          <a:p>
            <a:r>
              <a:rPr lang="en-US" altLang="zh-CN" b="1"/>
              <a:t>(2)</a:t>
            </a:r>
            <a:r>
              <a:rPr lang="zh-CN" altLang="en-US" b="1"/>
              <a:t>提交争端裁决委员会决定。</a:t>
            </a:r>
          </a:p>
          <a:p>
            <a:r>
              <a:rPr lang="en-US" altLang="zh-CN" b="1"/>
              <a:t>(3)</a:t>
            </a:r>
            <a:r>
              <a:rPr lang="zh-CN" altLang="en-US" b="1"/>
              <a:t>双方协商。</a:t>
            </a:r>
          </a:p>
          <a:p>
            <a:r>
              <a:rPr lang="en-US" altLang="zh-CN" b="1"/>
              <a:t>(4)</a:t>
            </a:r>
            <a:r>
              <a:rPr lang="zh-CN" altLang="en-US" b="1"/>
              <a:t>仲裁。</a:t>
            </a:r>
          </a:p>
          <a:p>
            <a:pPr>
              <a:buFontTx/>
              <a:buNone/>
            </a:pPr>
            <a:endParaRPr lang="en-US" altLang="zh-CN" b="1"/>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dirty="0" smtClean="0"/>
              <a:t>任务三 </a:t>
            </a:r>
            <a:r>
              <a:rPr lang="zh-CN" altLang="en-US" dirty="0"/>
              <a:t>认识</a:t>
            </a:r>
            <a:r>
              <a:rPr lang="en-US" altLang="zh-CN" dirty="0"/>
              <a:t>FIDIC</a:t>
            </a:r>
            <a:r>
              <a:rPr lang="zh-CN" altLang="en-US" dirty="0"/>
              <a:t>施工合同管理</a:t>
            </a:r>
          </a:p>
        </p:txBody>
      </p:sp>
      <p:sp>
        <p:nvSpPr>
          <p:cNvPr id="6147" name="Rectangle 3"/>
          <p:cNvSpPr>
            <a:spLocks noGrp="1" noChangeArrowheads="1"/>
          </p:cNvSpPr>
          <p:nvPr>
            <p:ph idx="4294967295"/>
          </p:nvPr>
        </p:nvSpPr>
        <p:spPr>
          <a:xfrm>
            <a:off x="1277938" y="850900"/>
            <a:ext cx="7866062" cy="3824288"/>
          </a:xfrm>
          <a:prstGeom prst="rect">
            <a:avLst/>
          </a:prstGeom>
        </p:spPr>
        <p:txBody>
          <a:bodyPr/>
          <a:lstStyle/>
          <a:p>
            <a:r>
              <a:rPr lang="zh-CN" altLang="en-US" b="1" dirty="0"/>
              <a:t>一、施工进度管理</a:t>
            </a:r>
          </a:p>
          <a:p>
            <a:r>
              <a:rPr lang="zh-CN" altLang="en-US" b="1" dirty="0"/>
              <a:t>二、施工质量管理</a:t>
            </a:r>
          </a:p>
          <a:p>
            <a:r>
              <a:rPr lang="zh-CN" altLang="en-US" b="1" dirty="0"/>
              <a:t>三、工程变更管理</a:t>
            </a:r>
          </a:p>
          <a:p>
            <a:r>
              <a:rPr lang="zh-CN" altLang="en-US" b="1" dirty="0"/>
              <a:t>四、工程进度款的支付管理</a:t>
            </a:r>
          </a:p>
          <a:p>
            <a:r>
              <a:rPr lang="zh-CN" altLang="en-US" b="1" dirty="0"/>
              <a:t>五、竣工验收阶段的合同管理</a:t>
            </a:r>
          </a:p>
          <a:p>
            <a:r>
              <a:rPr lang="zh-CN" altLang="en-US" b="1" dirty="0"/>
              <a:t>六、缺陷通知期阶段的合同管理</a:t>
            </a:r>
          </a:p>
          <a:p>
            <a:endParaRPr lang="en-US" altLang="zh-CN"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b="1">
                <a:solidFill>
                  <a:srgbClr val="FF0000"/>
                </a:solidFill>
              </a:rPr>
              <a:t>一、施工进度管理</a:t>
            </a:r>
          </a:p>
        </p:txBody>
      </p:sp>
      <p:sp>
        <p:nvSpPr>
          <p:cNvPr id="24579" name="Rectangle 3"/>
          <p:cNvSpPr>
            <a:spLocks noGrp="1" noChangeArrowheads="1"/>
          </p:cNvSpPr>
          <p:nvPr>
            <p:ph idx="4294967295"/>
          </p:nvPr>
        </p:nvSpPr>
        <p:spPr>
          <a:xfrm>
            <a:off x="1277938" y="850900"/>
            <a:ext cx="7866062" cy="3824288"/>
          </a:xfrm>
          <a:prstGeom prst="rect">
            <a:avLst/>
          </a:prstGeom>
        </p:spPr>
        <p:txBody>
          <a:bodyPr/>
          <a:lstStyle/>
          <a:p>
            <a:r>
              <a:rPr lang="zh-CN" altLang="en-US" b="1">
                <a:solidFill>
                  <a:srgbClr val="FF0000"/>
                </a:solidFill>
              </a:rPr>
              <a:t>（一）施工计划</a:t>
            </a:r>
          </a:p>
        </p:txBody>
      </p:sp>
      <p:grpSp>
        <p:nvGrpSpPr>
          <p:cNvPr id="24580" name="Group 4"/>
          <p:cNvGrpSpPr>
            <a:grpSpLocks/>
          </p:cNvGrpSpPr>
          <p:nvPr/>
        </p:nvGrpSpPr>
        <p:grpSpPr bwMode="auto">
          <a:xfrm>
            <a:off x="611189" y="1815704"/>
            <a:ext cx="6624637" cy="2159794"/>
            <a:chOff x="0" y="0"/>
            <a:chExt cx="7200" cy="1958"/>
          </a:xfrm>
        </p:grpSpPr>
        <p:sp>
          <p:nvSpPr>
            <p:cNvPr id="24581" name="Text Box 5"/>
            <p:cNvSpPr txBox="1">
              <a:spLocks noChangeArrowheads="1"/>
            </p:cNvSpPr>
            <p:nvPr/>
          </p:nvSpPr>
          <p:spPr bwMode="auto">
            <a:xfrm>
              <a:off x="4500" y="1418"/>
              <a:ext cx="162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600">
                  <a:latin typeface="Times New Roman" pitchFamily="18" charset="0"/>
                </a:rPr>
                <a:t>不得超过</a:t>
              </a:r>
              <a:r>
                <a:rPr lang="en-US" altLang="zh-CN" sz="1600">
                  <a:latin typeface="Times New Roman" pitchFamily="18" charset="0"/>
                </a:rPr>
                <a:t>28</a:t>
              </a:r>
              <a:r>
                <a:rPr lang="zh-CN" altLang="en-US" sz="1600">
                  <a:latin typeface="Times New Roman" pitchFamily="18" charset="0"/>
                </a:rPr>
                <a:t>天</a:t>
              </a:r>
              <a:endParaRPr lang="zh-CN" altLang="en-US" sz="1600"/>
            </a:p>
          </p:txBody>
        </p:sp>
        <p:sp>
          <p:nvSpPr>
            <p:cNvPr id="24582" name="Text Box 6"/>
            <p:cNvSpPr txBox="1">
              <a:spLocks noChangeArrowheads="1"/>
            </p:cNvSpPr>
            <p:nvPr/>
          </p:nvSpPr>
          <p:spPr bwMode="auto">
            <a:xfrm>
              <a:off x="3198" y="1178"/>
              <a:ext cx="108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600">
                  <a:latin typeface="Times New Roman" pitchFamily="18" charset="0"/>
                </a:rPr>
                <a:t>大于</a:t>
              </a:r>
              <a:r>
                <a:rPr lang="en-US" altLang="zh-CN" sz="1600">
                  <a:latin typeface="Times New Roman" pitchFamily="18" charset="0"/>
                </a:rPr>
                <a:t>7</a:t>
              </a:r>
              <a:r>
                <a:rPr lang="zh-CN" altLang="en-US" sz="1600">
                  <a:latin typeface="Times New Roman" pitchFamily="18" charset="0"/>
                </a:rPr>
                <a:t>天</a:t>
              </a:r>
              <a:endParaRPr lang="zh-CN" altLang="en-US" sz="1600"/>
            </a:p>
          </p:txBody>
        </p:sp>
        <p:sp>
          <p:nvSpPr>
            <p:cNvPr id="24583" name="Text Box 7"/>
            <p:cNvSpPr txBox="1">
              <a:spLocks noChangeArrowheads="1"/>
            </p:cNvSpPr>
            <p:nvPr/>
          </p:nvSpPr>
          <p:spPr bwMode="auto">
            <a:xfrm>
              <a:off x="1440" y="0"/>
              <a:ext cx="180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600">
                  <a:latin typeface="Times New Roman" pitchFamily="18" charset="0"/>
                </a:rPr>
                <a:t>不得超过</a:t>
              </a:r>
              <a:r>
                <a:rPr lang="en-US" altLang="zh-CN" sz="1600">
                  <a:latin typeface="Times New Roman" pitchFamily="18" charset="0"/>
                </a:rPr>
                <a:t>42</a:t>
              </a:r>
              <a:r>
                <a:rPr lang="zh-CN" altLang="en-US" sz="1600">
                  <a:latin typeface="Times New Roman" pitchFamily="18" charset="0"/>
                </a:rPr>
                <a:t>天</a:t>
              </a:r>
              <a:endParaRPr lang="zh-CN" altLang="en-US" sz="1600"/>
            </a:p>
          </p:txBody>
        </p:sp>
        <p:sp>
          <p:nvSpPr>
            <p:cNvPr id="24584" name="Text Box 8"/>
            <p:cNvSpPr txBox="1">
              <a:spLocks noChangeArrowheads="1"/>
            </p:cNvSpPr>
            <p:nvPr/>
          </p:nvSpPr>
          <p:spPr bwMode="auto">
            <a:xfrm>
              <a:off x="0" y="554"/>
              <a:ext cx="1440" cy="468"/>
            </a:xfrm>
            <a:prstGeom prst="rect">
              <a:avLst/>
            </a:prstGeom>
            <a:solidFill>
              <a:srgbClr val="FFFFFF"/>
            </a:solidFill>
            <a:ln w="9525">
              <a:solidFill>
                <a:srgbClr val="000000"/>
              </a:solidFill>
              <a:miter lim="800000"/>
              <a:headEnd/>
              <a:tailEnd/>
            </a:ln>
          </p:spPr>
          <p:txBody>
            <a:bodyPr/>
            <a:lstStyle/>
            <a:p>
              <a:pPr algn="just"/>
              <a:r>
                <a:rPr lang="zh-CN" altLang="en-US" sz="1600">
                  <a:solidFill>
                    <a:srgbClr val="000000"/>
                  </a:solidFill>
                  <a:latin typeface=",Verdana,Arial" charset="0"/>
                </a:rPr>
                <a:t>接到中标函</a:t>
              </a:r>
              <a:endParaRPr lang="zh-CN" altLang="en-US" sz="1600"/>
            </a:p>
          </p:txBody>
        </p:sp>
        <p:sp>
          <p:nvSpPr>
            <p:cNvPr id="24585" name="Line 9"/>
            <p:cNvSpPr>
              <a:spLocks noChangeShapeType="1"/>
            </p:cNvSpPr>
            <p:nvPr/>
          </p:nvSpPr>
          <p:spPr bwMode="auto">
            <a:xfrm>
              <a:off x="720" y="86"/>
              <a:ext cx="0" cy="4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86" name="Text Box 10"/>
            <p:cNvSpPr txBox="1">
              <a:spLocks noChangeArrowheads="1"/>
            </p:cNvSpPr>
            <p:nvPr/>
          </p:nvSpPr>
          <p:spPr bwMode="auto">
            <a:xfrm>
              <a:off x="3600" y="554"/>
              <a:ext cx="1260" cy="468"/>
            </a:xfrm>
            <a:prstGeom prst="rect">
              <a:avLst/>
            </a:prstGeom>
            <a:solidFill>
              <a:srgbClr val="FFFFFF"/>
            </a:solidFill>
            <a:ln w="9525">
              <a:solidFill>
                <a:srgbClr val="000000"/>
              </a:solidFill>
              <a:miter lim="800000"/>
              <a:headEnd/>
              <a:tailEnd/>
            </a:ln>
          </p:spPr>
          <p:txBody>
            <a:bodyPr/>
            <a:lstStyle/>
            <a:p>
              <a:pPr algn="just"/>
              <a:r>
                <a:rPr lang="zh-CN" altLang="en-US" sz="1600">
                  <a:latin typeface="Times New Roman" pitchFamily="18" charset="0"/>
                </a:rPr>
                <a:t>开工日期</a:t>
              </a:r>
              <a:endParaRPr lang="zh-CN" altLang="en-US" sz="1600"/>
            </a:p>
          </p:txBody>
        </p:sp>
        <p:sp>
          <p:nvSpPr>
            <p:cNvPr id="24587" name="Text Box 11"/>
            <p:cNvSpPr txBox="1">
              <a:spLocks noChangeArrowheads="1"/>
            </p:cNvSpPr>
            <p:nvPr/>
          </p:nvSpPr>
          <p:spPr bwMode="auto">
            <a:xfrm>
              <a:off x="5940" y="242"/>
              <a:ext cx="1260" cy="780"/>
            </a:xfrm>
            <a:prstGeom prst="rect">
              <a:avLst/>
            </a:prstGeom>
            <a:solidFill>
              <a:srgbClr val="FFFFFF"/>
            </a:solidFill>
            <a:ln w="9525">
              <a:solidFill>
                <a:srgbClr val="000000"/>
              </a:solidFill>
              <a:miter lim="800000"/>
              <a:headEnd/>
              <a:tailEnd/>
            </a:ln>
          </p:spPr>
          <p:txBody>
            <a:bodyPr/>
            <a:lstStyle/>
            <a:p>
              <a:pPr algn="just"/>
              <a:r>
                <a:rPr lang="zh-CN" altLang="en-US" sz="1600">
                  <a:solidFill>
                    <a:srgbClr val="000000"/>
                  </a:solidFill>
                  <a:latin typeface=",Verdana,Arial" charset="0"/>
                </a:rPr>
                <a:t>提交施工进度计划</a:t>
              </a:r>
              <a:endParaRPr lang="zh-CN" altLang="en-US" sz="1600"/>
            </a:p>
          </p:txBody>
        </p:sp>
        <p:sp>
          <p:nvSpPr>
            <p:cNvPr id="24588" name="Line 12"/>
            <p:cNvSpPr>
              <a:spLocks noChangeShapeType="1"/>
            </p:cNvSpPr>
            <p:nvPr/>
          </p:nvSpPr>
          <p:spPr bwMode="auto">
            <a:xfrm>
              <a:off x="4264" y="242"/>
              <a:ext cx="0" cy="3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89" name="Line 13"/>
            <p:cNvSpPr>
              <a:spLocks noChangeShapeType="1"/>
            </p:cNvSpPr>
            <p:nvPr/>
          </p:nvSpPr>
          <p:spPr bwMode="auto">
            <a:xfrm>
              <a:off x="776" y="398"/>
              <a:ext cx="3420"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90" name="Line 14"/>
            <p:cNvSpPr>
              <a:spLocks noChangeShapeType="1"/>
            </p:cNvSpPr>
            <p:nvPr/>
          </p:nvSpPr>
          <p:spPr bwMode="auto">
            <a:xfrm flipV="1">
              <a:off x="3184" y="398"/>
              <a:ext cx="0" cy="15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91" name="Line 15"/>
            <p:cNvSpPr>
              <a:spLocks noChangeShapeType="1"/>
            </p:cNvSpPr>
            <p:nvPr/>
          </p:nvSpPr>
          <p:spPr bwMode="auto">
            <a:xfrm>
              <a:off x="4278" y="1022"/>
              <a:ext cx="0" cy="3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92" name="Line 16"/>
            <p:cNvSpPr>
              <a:spLocks noChangeShapeType="1"/>
            </p:cNvSpPr>
            <p:nvPr/>
          </p:nvSpPr>
          <p:spPr bwMode="auto">
            <a:xfrm>
              <a:off x="6660" y="1022"/>
              <a:ext cx="0" cy="9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93" name="Line 17"/>
            <p:cNvSpPr>
              <a:spLocks noChangeShapeType="1"/>
            </p:cNvSpPr>
            <p:nvPr/>
          </p:nvSpPr>
          <p:spPr bwMode="auto">
            <a:xfrm>
              <a:off x="3198" y="1178"/>
              <a:ext cx="1080"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94" name="Line 18"/>
            <p:cNvSpPr>
              <a:spLocks noChangeShapeType="1"/>
            </p:cNvSpPr>
            <p:nvPr/>
          </p:nvSpPr>
          <p:spPr bwMode="auto">
            <a:xfrm>
              <a:off x="3212" y="1802"/>
              <a:ext cx="3420"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95" name="AutoShape 19"/>
            <p:cNvSpPr>
              <a:spLocks noChangeArrowheads="1"/>
            </p:cNvSpPr>
            <p:nvPr/>
          </p:nvSpPr>
          <p:spPr bwMode="auto">
            <a:xfrm flipH="1" flipV="1">
              <a:off x="1080" y="1178"/>
              <a:ext cx="1620" cy="780"/>
            </a:xfrm>
            <a:prstGeom prst="wedgeRoundRectCallout">
              <a:avLst>
                <a:gd name="adj1" fmla="val -78954"/>
                <a:gd name="adj2" fmla="val 78972"/>
                <a:gd name="adj3" fmla="val 16667"/>
              </a:avLst>
            </a:prstGeom>
            <a:solidFill>
              <a:srgbClr val="FFFFFF"/>
            </a:solidFill>
            <a:ln w="9525">
              <a:solidFill>
                <a:srgbClr val="000000"/>
              </a:solidFill>
              <a:prstDash val="dash"/>
              <a:miter lim="800000"/>
              <a:headEnd/>
              <a:tailEnd/>
            </a:ln>
          </p:spPr>
          <p:txBody>
            <a:bodyPr/>
            <a:lstStyle/>
            <a:p>
              <a:pPr algn="just">
                <a:spcAft>
                  <a:spcPts val="600"/>
                </a:spcAft>
              </a:pPr>
              <a:endParaRPr lang="zh-CN" altLang="zh-CN"/>
            </a:p>
          </p:txBody>
        </p:sp>
      </p:grpSp>
      <p:sp>
        <p:nvSpPr>
          <p:cNvPr id="24596" name="Text Box 20"/>
          <p:cNvSpPr txBox="1">
            <a:spLocks noChangeArrowheads="1"/>
          </p:cNvSpPr>
          <p:nvPr/>
        </p:nvSpPr>
        <p:spPr bwMode="auto">
          <a:xfrm>
            <a:off x="1692275" y="3219450"/>
            <a:ext cx="12954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工程师通知承包人开工</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4294967295"/>
          </p:nvPr>
        </p:nvSpPr>
        <p:spPr>
          <a:xfrm>
            <a:off x="1277938" y="850900"/>
            <a:ext cx="7866062" cy="3824288"/>
          </a:xfrm>
          <a:prstGeom prst="rect">
            <a:avLst/>
          </a:prstGeom>
        </p:spPr>
        <p:txBody>
          <a:bodyPr/>
          <a:lstStyle/>
          <a:p>
            <a:r>
              <a:rPr lang="zh-CN" altLang="en-US" dirty="0">
                <a:solidFill>
                  <a:srgbClr val="FF0000"/>
                </a:solidFill>
              </a:rPr>
              <a:t>学习目标：</a:t>
            </a:r>
          </a:p>
          <a:p>
            <a:r>
              <a:rPr lang="zh-CN" altLang="zh-CN" dirty="0"/>
              <a:t>通过学习，要求了解 ＦＩＤＩＣ施工合同条件的制定背景；掌握其适用范围；掌握合同条件中有关进度、价款、担保、风险、文件资料的基本定义；掌握合同条件中争议的解决方式；掌握合同条件下施工合同的管理。</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b="1">
                <a:solidFill>
                  <a:srgbClr val="FF0000"/>
                </a:solidFill>
              </a:rPr>
              <a:t>一、施工进度管理</a:t>
            </a:r>
          </a:p>
        </p:txBody>
      </p:sp>
      <p:sp>
        <p:nvSpPr>
          <p:cNvPr id="25603" name="Rectangle 3"/>
          <p:cNvSpPr>
            <a:spLocks noGrp="1" noChangeArrowheads="1"/>
          </p:cNvSpPr>
          <p:nvPr>
            <p:ph idx="4294967295"/>
          </p:nvPr>
        </p:nvSpPr>
        <p:spPr>
          <a:xfrm>
            <a:off x="1277938" y="850900"/>
            <a:ext cx="7866062" cy="3824288"/>
          </a:xfrm>
          <a:prstGeom prst="rect">
            <a:avLst/>
          </a:prstGeom>
        </p:spPr>
        <p:txBody>
          <a:bodyPr/>
          <a:lstStyle/>
          <a:p>
            <a:r>
              <a:rPr lang="zh-CN" altLang="en-US" b="1">
                <a:solidFill>
                  <a:srgbClr val="FF0000"/>
                </a:solidFill>
              </a:rPr>
              <a:t>（二）工程师对施工进度的监督</a:t>
            </a:r>
            <a:endParaRPr lang="zh-CN" altLang="en-US" b="1"/>
          </a:p>
          <a:p>
            <a:r>
              <a:rPr lang="en-US" altLang="zh-CN" b="1"/>
              <a:t>1.</a:t>
            </a:r>
            <a:r>
              <a:rPr lang="zh-CN" altLang="en-US" b="1"/>
              <a:t>月进度报告</a:t>
            </a:r>
            <a:r>
              <a:rPr lang="zh-CN" altLang="en-US"/>
              <a:t>。</a:t>
            </a:r>
          </a:p>
          <a:p>
            <a:r>
              <a:rPr lang="en-US" altLang="zh-CN" b="1"/>
              <a:t>2.</a:t>
            </a:r>
            <a:r>
              <a:rPr lang="zh-CN" altLang="en-US" b="1"/>
              <a:t>施工进度计划的修订</a:t>
            </a:r>
            <a:r>
              <a:rPr lang="zh-CN" altLang="en-US"/>
              <a:t>。</a:t>
            </a:r>
          </a:p>
        </p:txBody>
      </p:sp>
      <p:pic>
        <p:nvPicPr>
          <p:cNvPr id="25604" name="Picture 5" descr="rurl2=bae9c546eb72afe910dc5ee8b1b9f56df77f8b82e3e89b481b43ed88f4f6c540b68e43034884012033a5b80a4cc313d276cc7fbece96535b3ef28687dc8c1df2a91f4d50e3e6488fb526bb70cd0af76074c9de4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538" y="3173016"/>
            <a:ext cx="2627312" cy="1970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b="1">
                <a:solidFill>
                  <a:srgbClr val="FF0000"/>
                </a:solidFill>
              </a:rPr>
              <a:t>一、施工进度管理</a:t>
            </a:r>
          </a:p>
        </p:txBody>
      </p:sp>
      <p:sp>
        <p:nvSpPr>
          <p:cNvPr id="26627" name="Rectangle 3"/>
          <p:cNvSpPr>
            <a:spLocks noGrp="1" noChangeArrowheads="1"/>
          </p:cNvSpPr>
          <p:nvPr>
            <p:ph idx="4294967295"/>
          </p:nvPr>
        </p:nvSpPr>
        <p:spPr>
          <a:xfrm>
            <a:off x="1277938" y="850900"/>
            <a:ext cx="7866062" cy="3824288"/>
          </a:xfrm>
          <a:prstGeom prst="rect">
            <a:avLst/>
          </a:prstGeom>
        </p:spPr>
        <p:txBody>
          <a:bodyPr>
            <a:normAutofit fontScale="92500" lnSpcReduction="20000"/>
          </a:bodyPr>
          <a:lstStyle/>
          <a:p>
            <a:pPr>
              <a:lnSpc>
                <a:spcPct val="80000"/>
              </a:lnSpc>
            </a:pPr>
            <a:r>
              <a:rPr lang="zh-CN" altLang="en-US" sz="1800" b="1">
                <a:solidFill>
                  <a:srgbClr val="FF0000"/>
                </a:solidFill>
              </a:rPr>
              <a:t>（三）顺延合同工期</a:t>
            </a:r>
            <a:endParaRPr lang="zh-CN" altLang="en-US" sz="1800">
              <a:solidFill>
                <a:srgbClr val="FF0000"/>
              </a:solidFill>
            </a:endParaRPr>
          </a:p>
          <a:p>
            <a:pPr>
              <a:lnSpc>
                <a:spcPct val="80000"/>
              </a:lnSpc>
            </a:pPr>
            <a:r>
              <a:rPr lang="en-US" altLang="zh-CN" sz="1800"/>
              <a:t>1.</a:t>
            </a:r>
            <a:r>
              <a:rPr lang="zh-CN" altLang="en-US" sz="1800"/>
              <a:t>延误发放图纸；</a:t>
            </a:r>
          </a:p>
          <a:p>
            <a:pPr>
              <a:lnSpc>
                <a:spcPct val="80000"/>
              </a:lnSpc>
            </a:pPr>
            <a:r>
              <a:rPr lang="en-US" altLang="zh-CN" sz="1800"/>
              <a:t>2.</a:t>
            </a:r>
            <a:r>
              <a:rPr lang="zh-CN" altLang="en-US" sz="1800"/>
              <a:t>延误移交施工现场；</a:t>
            </a:r>
          </a:p>
          <a:p>
            <a:pPr>
              <a:lnSpc>
                <a:spcPct val="80000"/>
              </a:lnSpc>
            </a:pPr>
            <a:r>
              <a:rPr lang="en-US" altLang="zh-CN" sz="1800"/>
              <a:t>3.</a:t>
            </a:r>
            <a:r>
              <a:rPr lang="zh-CN" altLang="en-US" sz="1800"/>
              <a:t>承包商依据工程师提供的错误数据导致放线错误；</a:t>
            </a:r>
          </a:p>
          <a:p>
            <a:pPr>
              <a:lnSpc>
                <a:spcPct val="80000"/>
              </a:lnSpc>
            </a:pPr>
            <a:r>
              <a:rPr lang="en-US" altLang="zh-CN" sz="1800"/>
              <a:t>4.</a:t>
            </a:r>
            <a:r>
              <a:rPr lang="zh-CN" altLang="en-US" sz="1800"/>
              <a:t>不可预见的外界条件；</a:t>
            </a:r>
          </a:p>
          <a:p>
            <a:pPr>
              <a:lnSpc>
                <a:spcPct val="80000"/>
              </a:lnSpc>
            </a:pPr>
            <a:r>
              <a:rPr lang="en-US" altLang="zh-CN" sz="1800"/>
              <a:t>5.</a:t>
            </a:r>
            <a:r>
              <a:rPr lang="zh-CN" altLang="en-US" sz="1800"/>
              <a:t>施工中遇到文物和古迹而对施工进度的干扰；</a:t>
            </a:r>
          </a:p>
          <a:p>
            <a:pPr>
              <a:lnSpc>
                <a:spcPct val="80000"/>
              </a:lnSpc>
            </a:pPr>
            <a:r>
              <a:rPr lang="en-US" altLang="zh-CN" sz="1800"/>
              <a:t>6.</a:t>
            </a:r>
            <a:r>
              <a:rPr lang="zh-CN" altLang="en-US" sz="1800"/>
              <a:t>非承包商原因检验导致施工的延误；</a:t>
            </a:r>
          </a:p>
          <a:p>
            <a:pPr>
              <a:lnSpc>
                <a:spcPct val="80000"/>
              </a:lnSpc>
            </a:pPr>
            <a:r>
              <a:rPr lang="en-US" altLang="zh-CN" sz="1800"/>
              <a:t>7.</a:t>
            </a:r>
            <a:r>
              <a:rPr lang="zh-CN" altLang="en-US" sz="1800"/>
              <a:t>发生变更或合同中实际工程量与计划工程量出现实质性变化；</a:t>
            </a:r>
          </a:p>
          <a:p>
            <a:pPr>
              <a:lnSpc>
                <a:spcPct val="80000"/>
              </a:lnSpc>
            </a:pPr>
            <a:r>
              <a:rPr lang="en-US" altLang="zh-CN" sz="1800"/>
              <a:t>8.</a:t>
            </a:r>
            <a:r>
              <a:rPr lang="zh-CN" altLang="en-US" sz="1800"/>
              <a:t>施工中遇到有经验的承包商不能合理预见的异常不利气候条件影响；</a:t>
            </a:r>
          </a:p>
          <a:p>
            <a:pPr>
              <a:lnSpc>
                <a:spcPct val="80000"/>
              </a:lnSpc>
            </a:pPr>
            <a:r>
              <a:rPr lang="en-US" altLang="zh-CN" sz="1800"/>
              <a:t>9.</a:t>
            </a:r>
            <a:r>
              <a:rPr lang="zh-CN" altLang="en-US" sz="1800"/>
              <a:t>由于传染病或政府行为导致工期的延误；</a:t>
            </a:r>
          </a:p>
          <a:p>
            <a:pPr>
              <a:lnSpc>
                <a:spcPct val="80000"/>
              </a:lnSpc>
            </a:pPr>
            <a:r>
              <a:rPr lang="en-US" altLang="zh-CN" sz="1800"/>
              <a:t>10.</a:t>
            </a:r>
            <a:r>
              <a:rPr lang="zh-CN" altLang="en-US" sz="1800"/>
              <a:t>施工中受到业主或其他承包商的干扰；</a:t>
            </a:r>
          </a:p>
          <a:p>
            <a:pPr>
              <a:lnSpc>
                <a:spcPct val="80000"/>
              </a:lnSpc>
            </a:pPr>
            <a:r>
              <a:rPr lang="en-US" altLang="zh-CN" sz="1800"/>
              <a:t>11.</a:t>
            </a:r>
            <a:r>
              <a:rPr lang="zh-CN" altLang="en-US" sz="1800"/>
              <a:t>施工涉及有关公共部门原因引起的延误；</a:t>
            </a:r>
          </a:p>
          <a:p>
            <a:pPr>
              <a:lnSpc>
                <a:spcPct val="80000"/>
              </a:lnSpc>
            </a:pPr>
            <a:r>
              <a:rPr lang="en-US" altLang="zh-CN" sz="1800"/>
              <a:t>12.</a:t>
            </a:r>
            <a:r>
              <a:rPr lang="zh-CN" altLang="en-US" sz="1800"/>
              <a:t>业主提前占用工程导致对后续施工的延误；</a:t>
            </a:r>
          </a:p>
          <a:p>
            <a:pPr>
              <a:lnSpc>
                <a:spcPct val="80000"/>
              </a:lnSpc>
            </a:pPr>
            <a:r>
              <a:rPr lang="en-US" altLang="zh-CN" sz="1800"/>
              <a:t>13.</a:t>
            </a:r>
            <a:r>
              <a:rPr lang="zh-CN" altLang="en-US" sz="1800"/>
              <a:t>非承包商原因使竣工检验不能按计划正常进行；</a:t>
            </a:r>
          </a:p>
          <a:p>
            <a:pPr>
              <a:lnSpc>
                <a:spcPct val="80000"/>
              </a:lnSpc>
            </a:pPr>
            <a:r>
              <a:rPr lang="en-US" altLang="zh-CN" sz="1800"/>
              <a:t>14.</a:t>
            </a:r>
            <a:r>
              <a:rPr lang="zh-CN" altLang="en-US" sz="1800"/>
              <a:t>后续法规调整引起的延误；</a:t>
            </a:r>
          </a:p>
          <a:p>
            <a:pPr>
              <a:lnSpc>
                <a:spcPct val="80000"/>
              </a:lnSpc>
            </a:pPr>
            <a:r>
              <a:rPr lang="en-US" altLang="zh-CN" sz="1800"/>
              <a:t>15.</a:t>
            </a:r>
            <a:r>
              <a:rPr lang="zh-CN" altLang="en-US" sz="1800"/>
              <a:t>发生不可抗力事件的影响。</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b="1"/>
              <a:t>二、施工质量管理</a:t>
            </a:r>
          </a:p>
        </p:txBody>
      </p:sp>
      <p:sp>
        <p:nvSpPr>
          <p:cNvPr id="27651" name="Rectangle 3"/>
          <p:cNvSpPr>
            <a:spLocks noGrp="1" noChangeArrowheads="1"/>
          </p:cNvSpPr>
          <p:nvPr>
            <p:ph idx="4294967295"/>
          </p:nvPr>
        </p:nvSpPr>
        <p:spPr>
          <a:xfrm>
            <a:off x="1277938" y="850900"/>
            <a:ext cx="7866062" cy="3824288"/>
          </a:xfrm>
          <a:prstGeom prst="rect">
            <a:avLst/>
          </a:prstGeom>
        </p:spPr>
        <p:txBody>
          <a:bodyPr/>
          <a:lstStyle/>
          <a:p>
            <a:r>
              <a:rPr lang="zh-CN" altLang="en-US" b="1"/>
              <a:t>（一）承包商的质量体系</a:t>
            </a:r>
          </a:p>
          <a:p>
            <a:r>
              <a:rPr lang="zh-CN" altLang="en-US" b="1"/>
              <a:t>（二）现场资料</a:t>
            </a:r>
          </a:p>
          <a:p>
            <a:r>
              <a:rPr lang="zh-CN" altLang="en-US" b="1"/>
              <a:t>（三）质量的检查和检验</a:t>
            </a:r>
          </a:p>
          <a:p>
            <a:r>
              <a:rPr lang="zh-CN" altLang="en-US" b="1"/>
              <a:t>（四）对承包商设备的控制</a:t>
            </a:r>
          </a:p>
          <a:p>
            <a:r>
              <a:rPr lang="zh-CN" altLang="en-US" b="1"/>
              <a:t>（五）环境保护</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b="1"/>
              <a:t>三、工程变更管理</a:t>
            </a:r>
          </a:p>
        </p:txBody>
      </p:sp>
      <p:sp>
        <p:nvSpPr>
          <p:cNvPr id="28675" name="Rectangle 3"/>
          <p:cNvSpPr>
            <a:spLocks noGrp="1" noChangeArrowheads="1"/>
          </p:cNvSpPr>
          <p:nvPr>
            <p:ph idx="4294967295"/>
          </p:nvPr>
        </p:nvSpPr>
        <p:spPr>
          <a:xfrm>
            <a:off x="1277938" y="850900"/>
            <a:ext cx="7866062" cy="3824288"/>
          </a:xfrm>
          <a:prstGeom prst="rect">
            <a:avLst/>
          </a:prstGeom>
        </p:spPr>
        <p:txBody>
          <a:bodyPr/>
          <a:lstStyle/>
          <a:p>
            <a:r>
              <a:rPr lang="en-US" altLang="zh-CN" b="1"/>
              <a:t>1</a:t>
            </a:r>
            <a:r>
              <a:rPr lang="zh-CN" altLang="en-US" b="1"/>
              <a:t>．工程变更的范围</a:t>
            </a:r>
          </a:p>
          <a:p>
            <a:r>
              <a:rPr lang="en-US" altLang="zh-CN" b="1"/>
              <a:t>2</a:t>
            </a:r>
            <a:r>
              <a:rPr lang="zh-CN" altLang="en-US" b="1"/>
              <a:t>．变更程序</a:t>
            </a:r>
          </a:p>
          <a:p>
            <a:r>
              <a:rPr lang="en-US" altLang="zh-CN" b="1"/>
              <a:t>3</a:t>
            </a:r>
            <a:r>
              <a:rPr lang="zh-CN" altLang="en-US" b="1"/>
              <a:t>．变更估价</a:t>
            </a:r>
          </a:p>
          <a:p>
            <a:r>
              <a:rPr lang="en-US" altLang="zh-CN" b="1"/>
              <a:t>4</a:t>
            </a:r>
            <a:r>
              <a:rPr lang="zh-CN" altLang="en-US" b="1"/>
              <a:t>．承包商申请的变更</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b="1"/>
              <a:t>三、工程变更管理</a:t>
            </a:r>
          </a:p>
        </p:txBody>
      </p:sp>
      <p:sp>
        <p:nvSpPr>
          <p:cNvPr id="29699" name="Rectangle 3"/>
          <p:cNvSpPr>
            <a:spLocks noGrp="1" noChangeArrowheads="1"/>
          </p:cNvSpPr>
          <p:nvPr>
            <p:ph idx="4294967295"/>
          </p:nvPr>
        </p:nvSpPr>
        <p:spPr>
          <a:xfrm>
            <a:off x="1277938" y="850900"/>
            <a:ext cx="7866062" cy="3824288"/>
          </a:xfrm>
          <a:prstGeom prst="rect">
            <a:avLst/>
          </a:prstGeom>
        </p:spPr>
        <p:txBody>
          <a:bodyPr>
            <a:normAutofit fontScale="92500"/>
          </a:bodyPr>
          <a:lstStyle/>
          <a:p>
            <a:pPr>
              <a:lnSpc>
                <a:spcPct val="100000"/>
              </a:lnSpc>
            </a:pPr>
            <a:r>
              <a:rPr lang="zh-CN" altLang="en-US" sz="2000" b="1" dirty="0">
                <a:solidFill>
                  <a:srgbClr val="FF0000"/>
                </a:solidFill>
              </a:rPr>
              <a:t>变更估价</a:t>
            </a:r>
          </a:p>
          <a:p>
            <a:pPr>
              <a:lnSpc>
                <a:spcPct val="100000"/>
              </a:lnSpc>
            </a:pPr>
            <a:r>
              <a:rPr lang="en-US" altLang="zh-CN" sz="2000" b="1" dirty="0"/>
              <a:t>(1)</a:t>
            </a:r>
            <a:r>
              <a:rPr lang="zh-CN" altLang="en-US" sz="2000" b="1" dirty="0"/>
              <a:t>变更估价的原则。</a:t>
            </a:r>
            <a:endParaRPr lang="zh-CN" altLang="en-US" sz="2000" dirty="0"/>
          </a:p>
          <a:p>
            <a:pPr>
              <a:lnSpc>
                <a:spcPct val="100000"/>
              </a:lnSpc>
            </a:pPr>
            <a:r>
              <a:rPr lang="zh-CN" altLang="en-US" sz="2000" dirty="0"/>
              <a:t>计算变更工程应采用的费率或价格，可分为三种情况：</a:t>
            </a:r>
          </a:p>
          <a:p>
            <a:pPr>
              <a:lnSpc>
                <a:spcPct val="100000"/>
              </a:lnSpc>
            </a:pPr>
            <a:r>
              <a:rPr lang="zh-CN" altLang="en-US" sz="2000" dirty="0"/>
              <a:t>①变更工作在工程量表中有同种工作内容的单价，应以该费率计算变更工程费用。实施变更工作未导致工程施工组织和施工方法发生实质性变动，不应调整该项目的单价。</a:t>
            </a:r>
          </a:p>
          <a:p>
            <a:pPr>
              <a:lnSpc>
                <a:spcPct val="100000"/>
              </a:lnSpc>
            </a:pPr>
            <a:r>
              <a:rPr lang="zh-CN" altLang="en-US" sz="2000" dirty="0"/>
              <a:t>②工程量表中虽然列有同类工作的单价或价格，但对具体变更工作而言已不适用，则应在原单价和价格的基础上制定合理的新单价或价格。</a:t>
            </a:r>
          </a:p>
          <a:p>
            <a:pPr>
              <a:lnSpc>
                <a:spcPct val="100000"/>
              </a:lnSpc>
            </a:pPr>
            <a:r>
              <a:rPr lang="zh-CN" altLang="en-US" sz="2000" dirty="0"/>
              <a:t>③变更工作的内容在工程量表中没有同类工作的费率和价格，应按照与合同单价水平相一致的原则，确定新的费率或价格。任何一方不能以工程量表中没有此项价格为借口，将变更工作的单价定得过高或过低。</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b="1"/>
              <a:t>四、工程进度款的支付管理</a:t>
            </a:r>
          </a:p>
        </p:txBody>
      </p:sp>
      <p:sp>
        <p:nvSpPr>
          <p:cNvPr id="30723" name="Rectangle 3"/>
          <p:cNvSpPr>
            <a:spLocks noGrp="1" noChangeArrowheads="1"/>
          </p:cNvSpPr>
          <p:nvPr>
            <p:ph idx="4294967295"/>
          </p:nvPr>
        </p:nvSpPr>
        <p:spPr>
          <a:xfrm>
            <a:off x="1277938" y="850900"/>
            <a:ext cx="7866062" cy="3824288"/>
          </a:xfrm>
          <a:prstGeom prst="rect">
            <a:avLst/>
          </a:prstGeom>
        </p:spPr>
        <p:txBody>
          <a:bodyPr/>
          <a:lstStyle/>
          <a:p>
            <a:pPr>
              <a:lnSpc>
                <a:spcPct val="90000"/>
              </a:lnSpc>
            </a:pPr>
            <a:r>
              <a:rPr lang="zh-CN" altLang="en-US" b="1">
                <a:solidFill>
                  <a:srgbClr val="FF0000"/>
                </a:solidFill>
              </a:rPr>
              <a:t>（一）预付款</a:t>
            </a:r>
            <a:endParaRPr lang="zh-CN" altLang="en-US">
              <a:solidFill>
                <a:srgbClr val="FF0000"/>
              </a:solidFill>
            </a:endParaRPr>
          </a:p>
          <a:p>
            <a:pPr>
              <a:lnSpc>
                <a:spcPct val="90000"/>
              </a:lnSpc>
            </a:pPr>
            <a:r>
              <a:rPr lang="zh-CN" altLang="en-US"/>
              <a:t>预付款的数额由承包商在投标书内确认。承包商需首先将银行出具的履约保函和预付款保函交给业主并通知工程师，工程师在</a:t>
            </a:r>
            <a:r>
              <a:rPr lang="en-US" altLang="zh-CN"/>
              <a:t>21</a:t>
            </a:r>
            <a:r>
              <a:rPr lang="zh-CN" altLang="en-US"/>
              <a:t>天内签发“预付款支付证书”，业主按合同约定的数额和外币比例支付预付款。预付款保函金额始终保持与预付款等额，即随着承包商对预付款的偿还逐渐递减保函金额。</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b="1"/>
              <a:t>四、工程进度款的支付管理</a:t>
            </a:r>
          </a:p>
        </p:txBody>
      </p:sp>
      <p:sp>
        <p:nvSpPr>
          <p:cNvPr id="31747" name="Rectangle 3"/>
          <p:cNvSpPr>
            <a:spLocks noGrp="1" noChangeArrowheads="1"/>
          </p:cNvSpPr>
          <p:nvPr>
            <p:ph idx="4294967295"/>
          </p:nvPr>
        </p:nvSpPr>
        <p:spPr>
          <a:xfrm>
            <a:off x="1277938" y="850900"/>
            <a:ext cx="7866062" cy="3824288"/>
          </a:xfrm>
          <a:prstGeom prst="rect">
            <a:avLst/>
          </a:prstGeom>
        </p:spPr>
        <p:txBody>
          <a:bodyPr>
            <a:normAutofit/>
          </a:bodyPr>
          <a:lstStyle/>
          <a:p>
            <a:r>
              <a:rPr lang="zh-CN" altLang="en-US" sz="2000" b="1" dirty="0">
                <a:solidFill>
                  <a:srgbClr val="FF0000"/>
                </a:solidFill>
              </a:rPr>
              <a:t>动员预付款的扣还</a:t>
            </a:r>
            <a:endParaRPr lang="zh-CN" altLang="en-US" sz="2000" dirty="0">
              <a:solidFill>
                <a:srgbClr val="FF0000"/>
              </a:solidFill>
            </a:endParaRPr>
          </a:p>
          <a:p>
            <a:r>
              <a:rPr lang="zh-CN" altLang="en-US" sz="2000" dirty="0"/>
              <a:t>预付款在分期支付工程进度款的支付中按百分比扣减的方式偿还。</a:t>
            </a:r>
          </a:p>
          <a:p>
            <a:r>
              <a:rPr lang="zh-CN" altLang="en-US" sz="2000" dirty="0"/>
              <a:t>（</a:t>
            </a:r>
            <a:r>
              <a:rPr lang="en-US" altLang="zh-CN" sz="2000" dirty="0"/>
              <a:t>1)</a:t>
            </a:r>
            <a:r>
              <a:rPr lang="zh-CN" altLang="en-US" sz="2000" dirty="0"/>
              <a:t>起扣。自承包商获得工程进度款累计总额达到合同总价</a:t>
            </a:r>
            <a:r>
              <a:rPr lang="en-US" altLang="zh-CN" sz="2000" dirty="0"/>
              <a:t>(</a:t>
            </a:r>
            <a:r>
              <a:rPr lang="zh-CN" altLang="en-US" sz="2000" dirty="0"/>
              <a:t>减去暂列金额</a:t>
            </a:r>
            <a:r>
              <a:rPr lang="en-US" altLang="zh-CN" sz="2000" dirty="0"/>
              <a:t>)10</a:t>
            </a:r>
            <a:r>
              <a:rPr lang="zh-CN" altLang="en-US" sz="2000" dirty="0"/>
              <a:t>％那个月起扣。</a:t>
            </a:r>
          </a:p>
          <a:p>
            <a:r>
              <a:rPr lang="zh-CN" altLang="en-US" sz="2000" dirty="0"/>
              <a:t>（</a:t>
            </a:r>
            <a:r>
              <a:rPr lang="en-US" altLang="zh-CN" sz="2000" dirty="0"/>
              <a:t>2)</a:t>
            </a:r>
            <a:r>
              <a:rPr lang="zh-CN" altLang="en-US" sz="2000" dirty="0"/>
              <a:t>每次支付时的扣减额度。本月证书中承包商应获得的合同款额</a:t>
            </a:r>
            <a:r>
              <a:rPr lang="en-US" altLang="zh-CN" sz="2000" dirty="0"/>
              <a:t>(</a:t>
            </a:r>
            <a:r>
              <a:rPr lang="zh-CN" altLang="en-US" sz="2000" dirty="0"/>
              <a:t>不包括预付款及保留金的扣减</a:t>
            </a:r>
            <a:r>
              <a:rPr lang="en-US" altLang="zh-CN" sz="2000" dirty="0"/>
              <a:t>)</a:t>
            </a:r>
            <a:r>
              <a:rPr lang="zh-CN" altLang="en-US" sz="2000" dirty="0"/>
              <a:t>中扣除</a:t>
            </a:r>
            <a:r>
              <a:rPr lang="en-US" altLang="zh-CN" sz="2000" dirty="0"/>
              <a:t>25</a:t>
            </a:r>
            <a:r>
              <a:rPr lang="zh-CN" altLang="en-US" sz="2000" dirty="0"/>
              <a:t>％作为预付款的偿还，直至还清全部预付款。即：</a:t>
            </a:r>
          </a:p>
          <a:p>
            <a:r>
              <a:rPr lang="zh-CN" altLang="en-US" sz="2000" dirty="0"/>
              <a:t>每次扣还金额＝</a:t>
            </a:r>
            <a:r>
              <a:rPr lang="en-US" altLang="zh-CN" sz="2000" dirty="0"/>
              <a:t>(</a:t>
            </a:r>
            <a:r>
              <a:rPr lang="zh-CN" altLang="en-US" sz="2000" dirty="0"/>
              <a:t>本次支付证书中承包商应获得的款额－本次应扣的保留金</a:t>
            </a:r>
            <a:r>
              <a:rPr lang="en-US" altLang="zh-CN" sz="2000" dirty="0"/>
              <a:t>)×25</a:t>
            </a:r>
            <a:r>
              <a:rPr lang="zh-CN" altLang="en-US" sz="2000" dirty="0"/>
              <a: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b="1"/>
              <a:t>四、工程进度款的支付管理</a:t>
            </a:r>
          </a:p>
        </p:txBody>
      </p:sp>
      <p:sp>
        <p:nvSpPr>
          <p:cNvPr id="32771" name="Rectangle 3"/>
          <p:cNvSpPr>
            <a:spLocks noGrp="1" noChangeArrowheads="1"/>
          </p:cNvSpPr>
          <p:nvPr>
            <p:ph idx="4294967295"/>
          </p:nvPr>
        </p:nvSpPr>
        <p:spPr>
          <a:xfrm>
            <a:off x="1277938" y="850900"/>
            <a:ext cx="7866062" cy="3824288"/>
          </a:xfrm>
          <a:prstGeom prst="rect">
            <a:avLst/>
          </a:prstGeom>
        </p:spPr>
        <p:txBody>
          <a:bodyPr/>
          <a:lstStyle/>
          <a:p>
            <a:r>
              <a:rPr lang="zh-CN" altLang="en-US" b="1">
                <a:solidFill>
                  <a:srgbClr val="FF0000"/>
                </a:solidFill>
              </a:rPr>
              <a:t>（四）保留金</a:t>
            </a:r>
            <a:endParaRPr lang="zh-CN" altLang="en-US">
              <a:solidFill>
                <a:srgbClr val="FF0000"/>
              </a:solidFill>
            </a:endParaRPr>
          </a:p>
          <a:p>
            <a:r>
              <a:rPr lang="zh-CN" altLang="en-US"/>
              <a:t>保留金是按合同约定从承包商应得的工程进度款中相应扣减的一笔金额保留在业主手中，作为约束承包商严格履行合同义务的措施之一。当承包商有一般违约行为使业主受到损失时，可从该项金额内直接扣除损害赔偿费。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b="1"/>
              <a:t>四、工程进度款的支付管理</a:t>
            </a:r>
          </a:p>
        </p:txBody>
      </p:sp>
      <p:sp>
        <p:nvSpPr>
          <p:cNvPr id="33795" name="Rectangle 3"/>
          <p:cNvSpPr>
            <a:spLocks noGrp="1" noChangeArrowheads="1"/>
          </p:cNvSpPr>
          <p:nvPr>
            <p:ph idx="4294967295"/>
          </p:nvPr>
        </p:nvSpPr>
        <p:spPr>
          <a:xfrm>
            <a:off x="1277938" y="850900"/>
            <a:ext cx="7866062" cy="3824288"/>
          </a:xfrm>
          <a:prstGeom prst="rect">
            <a:avLst/>
          </a:prstGeom>
        </p:spPr>
        <p:txBody>
          <a:bodyPr/>
          <a:lstStyle/>
          <a:p>
            <a:r>
              <a:rPr lang="zh-CN" altLang="en-US" b="1"/>
              <a:t>（</a:t>
            </a:r>
            <a:r>
              <a:rPr lang="zh-CN" altLang="en-US" b="1">
                <a:solidFill>
                  <a:srgbClr val="FF0000"/>
                </a:solidFill>
              </a:rPr>
              <a:t>五）物价浮动对合同价格的调整</a:t>
            </a:r>
          </a:p>
        </p:txBody>
      </p:sp>
      <p:sp>
        <p:nvSpPr>
          <p:cNvPr id="33797" name="Rectangle 5"/>
          <p:cNvSpPr>
            <a:spLocks noChangeArrowheads="1"/>
          </p:cNvSpPr>
          <p:nvPr/>
        </p:nvSpPr>
        <p:spPr bwMode="auto">
          <a:xfrm>
            <a:off x="1835151" y="1848952"/>
            <a:ext cx="264687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3200">
                <a:solidFill>
                  <a:srgbClr val="000000"/>
                </a:solidFill>
              </a:rPr>
              <a:t>调价公式：　</a:t>
            </a:r>
            <a:endParaRPr lang="zh-CN" altLang="en-US" sz="3200"/>
          </a:p>
        </p:txBody>
      </p:sp>
      <p:graphicFrame>
        <p:nvGraphicFramePr>
          <p:cNvPr id="33796" name="Object 4"/>
          <p:cNvGraphicFramePr>
            <a:graphicFrameLocks noChangeAspect="1"/>
          </p:cNvGraphicFramePr>
          <p:nvPr/>
        </p:nvGraphicFramePr>
        <p:xfrm>
          <a:off x="1619250" y="2680097"/>
          <a:ext cx="5181600" cy="828675"/>
        </p:xfrm>
        <a:graphic>
          <a:graphicData uri="http://schemas.openxmlformats.org/presentationml/2006/ole">
            <mc:AlternateContent xmlns:mc="http://schemas.openxmlformats.org/markup-compatibility/2006">
              <mc:Choice xmlns:v="urn:schemas-microsoft-com:vml" Requires="v">
                <p:oleObj spid="_x0000_s33809" name="公式" r:id="rId3" imgW="2006600" imgH="431800" progId="Equation.3">
                  <p:embed/>
                </p:oleObj>
              </mc:Choice>
              <mc:Fallback>
                <p:oleObj name="公式" r:id="rId3" imgW="2006600" imgH="4318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2680097"/>
                        <a:ext cx="5181600" cy="828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798" name="Rectangle 6"/>
          <p:cNvSpPr>
            <a:spLocks noChangeArrowheads="1"/>
          </p:cNvSpPr>
          <p:nvPr/>
        </p:nvSpPr>
        <p:spPr bwMode="auto">
          <a:xfrm>
            <a:off x="3567114" y="2605237"/>
            <a:ext cx="2519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ltLang="zh-CN" sz="1200">
              <a:solidFill>
                <a:srgbClr val="000000"/>
              </a:solidFill>
              <a:latin typeface="Times New Roman" pitchFamily="18" charset="0"/>
              <a:cs typeface="Times New Roman" pitchFamily="18" charset="0"/>
            </a:endParaRPr>
          </a:p>
          <a:p>
            <a:pPr eaLnBrk="0" hangingPunct="0"/>
            <a:r>
              <a:rPr lang="en-US" altLang="zh-CN" sz="1200">
                <a:solidFill>
                  <a:srgbClr val="000000"/>
                </a:solidFill>
                <a:latin typeface="Times New Roman" pitchFamily="18" charset="0"/>
                <a:cs typeface="Times New Roman" pitchFamily="18" charset="0"/>
              </a:rPr>
              <a:t> </a:t>
            </a:r>
            <a:r>
              <a:rPr lang="en-US" altLang="zh-CN" sz="800"/>
              <a:t> </a:t>
            </a:r>
            <a:endParaRPr lang="en-US" altLang="zh-CN"/>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b="1"/>
              <a:t>（七）工程进度款的支付程序</a:t>
            </a:r>
          </a:p>
        </p:txBody>
      </p:sp>
      <p:sp>
        <p:nvSpPr>
          <p:cNvPr id="34819" name="Rectangle 3"/>
          <p:cNvSpPr>
            <a:spLocks noGrp="1" noChangeArrowheads="1"/>
          </p:cNvSpPr>
          <p:nvPr>
            <p:ph idx="4294967295"/>
          </p:nvPr>
        </p:nvSpPr>
        <p:spPr>
          <a:xfrm>
            <a:off x="1277938" y="850900"/>
            <a:ext cx="7866062" cy="3824288"/>
          </a:xfrm>
          <a:prstGeom prst="rect">
            <a:avLst/>
          </a:prstGeom>
        </p:spPr>
        <p:txBody>
          <a:bodyPr/>
          <a:lstStyle/>
          <a:p>
            <a:r>
              <a:rPr lang="en-US" altLang="zh-CN" b="1"/>
              <a:t>1.</a:t>
            </a:r>
            <a:r>
              <a:rPr lang="zh-CN" altLang="en-US" b="1"/>
              <a:t>工程量计量。</a:t>
            </a:r>
          </a:p>
          <a:p>
            <a:r>
              <a:rPr lang="en-US" altLang="zh-CN" b="1"/>
              <a:t>2.</a:t>
            </a:r>
            <a:r>
              <a:rPr lang="zh-CN" altLang="en-US" b="1"/>
              <a:t>承包商提供报表。</a:t>
            </a:r>
          </a:p>
          <a:p>
            <a:r>
              <a:rPr lang="en-US" altLang="zh-CN" b="1"/>
              <a:t>3.</a:t>
            </a:r>
            <a:r>
              <a:rPr lang="zh-CN" altLang="en-US" b="1"/>
              <a:t>工程师签证</a:t>
            </a:r>
            <a:r>
              <a:rPr lang="zh-CN" altLang="en-US"/>
              <a:t>。</a:t>
            </a:r>
            <a:endParaRPr lang="zh-CN" altLang="en-US" b="1"/>
          </a:p>
          <a:p>
            <a:r>
              <a:rPr lang="en-US" altLang="zh-CN" b="1"/>
              <a:t>4.</a:t>
            </a:r>
            <a:r>
              <a:rPr lang="zh-CN" altLang="en-US" b="1"/>
              <a:t>业主支付。</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1" name="Group 3"/>
          <p:cNvGrpSpPr>
            <a:grpSpLocks/>
          </p:cNvGrpSpPr>
          <p:nvPr/>
        </p:nvGrpSpPr>
        <p:grpSpPr bwMode="auto">
          <a:xfrm>
            <a:off x="1082675" y="1920479"/>
            <a:ext cx="2286000" cy="2000250"/>
            <a:chOff x="768" y="2142"/>
            <a:chExt cx="1440" cy="1680"/>
          </a:xfrm>
        </p:grpSpPr>
        <p:sp>
          <p:nvSpPr>
            <p:cNvPr id="7172" name="AutoShape 4"/>
            <p:cNvSpPr>
              <a:spLocks noChangeArrowheads="1"/>
            </p:cNvSpPr>
            <p:nvPr/>
          </p:nvSpPr>
          <p:spPr bwMode="auto">
            <a:xfrm>
              <a:off x="768" y="2142"/>
              <a:ext cx="1440" cy="1680"/>
            </a:xfrm>
            <a:prstGeom prst="roundRect">
              <a:avLst>
                <a:gd name="adj" fmla="val 16667"/>
              </a:avLst>
            </a:prstGeom>
            <a:noFill/>
            <a:ln w="38100">
              <a:solidFill>
                <a:schemeClr val="bg2"/>
              </a:solidFill>
              <a:round/>
              <a:headEnd/>
              <a:tailEnd/>
            </a:ln>
            <a:effectLst/>
            <a:extLst>
              <a:ext uri="{909E8E84-426E-40DD-AFC4-6F175D3DCCD1}">
                <a14:hiddenFill xmlns:a14="http://schemas.microsoft.com/office/drawing/2010/main">
                  <a:gradFill rotWithShape="1">
                    <a:gsLst>
                      <a:gs pos="0">
                        <a:srgbClr val="99CCFF"/>
                      </a:gs>
                      <a:gs pos="100000">
                        <a:srgbClr val="99CCFF">
                          <a:gamma/>
                          <a:tint val="27451"/>
                          <a:invGamma/>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zh-CN" altLang="zh-CN">
                <a:latin typeface="Verdana" pitchFamily="34" charset="0"/>
              </a:endParaRPr>
            </a:p>
          </p:txBody>
        </p:sp>
        <p:sp>
          <p:nvSpPr>
            <p:cNvPr id="7173" name="Text Box 5"/>
            <p:cNvSpPr txBox="1">
              <a:spLocks noChangeArrowheads="1"/>
            </p:cNvSpPr>
            <p:nvPr/>
          </p:nvSpPr>
          <p:spPr bwMode="auto">
            <a:xfrm>
              <a:off x="828" y="2268"/>
              <a:ext cx="1284" cy="1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zh-CN" altLang="en-US" sz="2400" b="1">
                  <a:solidFill>
                    <a:srgbClr val="000000"/>
                  </a:solidFill>
                </a:rPr>
                <a:t>任务一</a:t>
              </a:r>
            </a:p>
            <a:p>
              <a:pPr algn="ctr" eaLnBrk="0" hangingPunct="0"/>
              <a:r>
                <a:rPr lang="zh-CN" altLang="en-US" sz="2400" b="1">
                  <a:solidFill>
                    <a:srgbClr val="000000"/>
                  </a:solidFill>
                </a:rPr>
                <a:t>认识</a:t>
              </a:r>
              <a:r>
                <a:rPr lang="en-US" altLang="zh-CN" sz="2400" b="1">
                  <a:solidFill>
                    <a:srgbClr val="000000"/>
                  </a:solidFill>
                </a:rPr>
                <a:t>FIDIC</a:t>
              </a:r>
              <a:r>
                <a:rPr lang="zh-CN" altLang="en-US" sz="2400" b="1">
                  <a:solidFill>
                    <a:srgbClr val="000000"/>
                  </a:solidFill>
                </a:rPr>
                <a:t>施工合同条件</a:t>
              </a:r>
              <a:endParaRPr lang="zh-CN" altLang="en-US" sz="2400">
                <a:solidFill>
                  <a:srgbClr val="000000"/>
                </a:solidFill>
              </a:endParaRPr>
            </a:p>
          </p:txBody>
        </p:sp>
      </p:grpSp>
      <p:sp>
        <p:nvSpPr>
          <p:cNvPr id="7174" name="Freeform 6"/>
          <p:cNvSpPr>
            <a:spLocks/>
          </p:cNvSpPr>
          <p:nvPr/>
        </p:nvSpPr>
        <p:spPr bwMode="gray">
          <a:xfrm>
            <a:off x="3162300" y="1847850"/>
            <a:ext cx="903288" cy="931069"/>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1"/>
              </a:gs>
              <a:gs pos="100000">
                <a:schemeClr val="accent1">
                  <a:gamma/>
                  <a:tint val="63529"/>
                  <a:invGamma/>
                </a:scheme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endParaRPr lang="zh-CN" altLang="en-US"/>
          </a:p>
        </p:txBody>
      </p:sp>
      <p:sp>
        <p:nvSpPr>
          <p:cNvPr id="7175" name="AutoShape 7"/>
          <p:cNvSpPr>
            <a:spLocks noChangeAspect="1" noChangeArrowheads="1" noTextEdit="1"/>
          </p:cNvSpPr>
          <p:nvPr/>
        </p:nvSpPr>
        <p:spPr bwMode="gray">
          <a:xfrm flipH="1">
            <a:off x="4808538" y="1845469"/>
            <a:ext cx="909637"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nvGrpSpPr>
          <p:cNvPr id="7176" name="Group 8"/>
          <p:cNvGrpSpPr>
            <a:grpSpLocks/>
          </p:cNvGrpSpPr>
          <p:nvPr/>
        </p:nvGrpSpPr>
        <p:grpSpPr bwMode="auto">
          <a:xfrm>
            <a:off x="2987675" y="627460"/>
            <a:ext cx="2998788" cy="1201340"/>
            <a:chOff x="1968" y="1056"/>
            <a:chExt cx="1889" cy="1009"/>
          </a:xfrm>
        </p:grpSpPr>
        <p:grpSp>
          <p:nvGrpSpPr>
            <p:cNvPr id="7177" name="Group 9"/>
            <p:cNvGrpSpPr>
              <a:grpSpLocks/>
            </p:cNvGrpSpPr>
            <p:nvPr/>
          </p:nvGrpSpPr>
          <p:grpSpPr bwMode="auto">
            <a:xfrm>
              <a:off x="1968" y="1056"/>
              <a:ext cx="1889" cy="1009"/>
              <a:chOff x="1997" y="1314"/>
              <a:chExt cx="1889" cy="1009"/>
            </a:xfrm>
          </p:grpSpPr>
          <p:grpSp>
            <p:nvGrpSpPr>
              <p:cNvPr id="7178" name="Group 10"/>
              <p:cNvGrpSpPr>
                <a:grpSpLocks/>
              </p:cNvGrpSpPr>
              <p:nvPr/>
            </p:nvGrpSpPr>
            <p:grpSpPr bwMode="auto">
              <a:xfrm>
                <a:off x="1997" y="1404"/>
                <a:ext cx="1889" cy="919"/>
                <a:chOff x="1973" y="1027"/>
                <a:chExt cx="1926" cy="937"/>
              </a:xfrm>
            </p:grpSpPr>
            <p:sp>
              <p:nvSpPr>
                <p:cNvPr id="7179" name="Oval 11"/>
                <p:cNvSpPr>
                  <a:spLocks noChangeArrowheads="1"/>
                </p:cNvSpPr>
                <p:nvPr/>
              </p:nvSpPr>
              <p:spPr bwMode="gray">
                <a:xfrm>
                  <a:off x="1994" y="1057"/>
                  <a:ext cx="1905" cy="907"/>
                </a:xfrm>
                <a:prstGeom prst="ellipse">
                  <a:avLst/>
                </a:prstGeom>
                <a:gradFill rotWithShape="1">
                  <a:gsLst>
                    <a:gs pos="0">
                      <a:schemeClr val="hlink"/>
                    </a:gs>
                    <a:gs pos="100000">
                      <a:schemeClr val="hlink">
                        <a:gamma/>
                        <a:shade val="48627"/>
                        <a:invGamma/>
                      </a:schemeClr>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180" name="Oval 12"/>
                <p:cNvSpPr>
                  <a:spLocks noChangeArrowheads="1"/>
                </p:cNvSpPr>
                <p:nvPr/>
              </p:nvSpPr>
              <p:spPr bwMode="gray">
                <a:xfrm>
                  <a:off x="1973" y="1027"/>
                  <a:ext cx="1905" cy="907"/>
                </a:xfrm>
                <a:prstGeom prst="ellipse">
                  <a:avLst/>
                </a:prstGeom>
                <a:gradFill rotWithShape="1">
                  <a:gsLst>
                    <a:gs pos="0">
                      <a:schemeClr val="hlink">
                        <a:gamma/>
                        <a:tint val="44314"/>
                        <a:invGamma/>
                      </a:schemeClr>
                    </a:gs>
                    <a:gs pos="100000">
                      <a:schemeClr val="hlink"/>
                    </a:gs>
                  </a:gsLst>
                  <a:lin ang="27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7181" name="Oval 13"/>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7182" name="Oval 14"/>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7183" name="Oval 15"/>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7184" name="Oval 16"/>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grpSp>
        <p:sp>
          <p:nvSpPr>
            <p:cNvPr id="7185" name="Text Box 17"/>
            <p:cNvSpPr txBox="1">
              <a:spLocks noChangeArrowheads="1"/>
            </p:cNvSpPr>
            <p:nvPr/>
          </p:nvSpPr>
          <p:spPr bwMode="auto">
            <a:xfrm>
              <a:off x="2565" y="1104"/>
              <a:ext cx="635" cy="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zh-CN" altLang="en-US" sz="3200" b="1">
                  <a:solidFill>
                    <a:srgbClr val="000000"/>
                  </a:solidFill>
                </a:rPr>
                <a:t>任务</a:t>
              </a:r>
              <a:endParaRPr lang="zh-CN" altLang="en-US" sz="3200">
                <a:solidFill>
                  <a:srgbClr val="000000"/>
                </a:solidFill>
              </a:endParaRPr>
            </a:p>
          </p:txBody>
        </p:sp>
      </p:grpSp>
      <p:grpSp>
        <p:nvGrpSpPr>
          <p:cNvPr id="7186" name="Group 18"/>
          <p:cNvGrpSpPr>
            <a:grpSpLocks/>
          </p:cNvGrpSpPr>
          <p:nvPr/>
        </p:nvGrpSpPr>
        <p:grpSpPr bwMode="auto">
          <a:xfrm>
            <a:off x="5502275" y="1920479"/>
            <a:ext cx="2286000" cy="2000250"/>
            <a:chOff x="3552" y="2142"/>
            <a:chExt cx="1440" cy="1680"/>
          </a:xfrm>
        </p:grpSpPr>
        <p:sp>
          <p:nvSpPr>
            <p:cNvPr id="7187" name="AutoShape 19"/>
            <p:cNvSpPr>
              <a:spLocks noChangeArrowheads="1"/>
            </p:cNvSpPr>
            <p:nvPr/>
          </p:nvSpPr>
          <p:spPr bwMode="auto">
            <a:xfrm>
              <a:off x="3552" y="2142"/>
              <a:ext cx="1440" cy="1680"/>
            </a:xfrm>
            <a:prstGeom prst="roundRect">
              <a:avLst>
                <a:gd name="adj" fmla="val 16667"/>
              </a:avLst>
            </a:prstGeom>
            <a:noFill/>
            <a:ln w="38100">
              <a:solidFill>
                <a:schemeClr val="bg2"/>
              </a:solidFill>
              <a:round/>
              <a:headEnd/>
              <a:tailEnd/>
            </a:ln>
            <a:effectLst/>
            <a:extLst>
              <a:ext uri="{909E8E84-426E-40DD-AFC4-6F175D3DCCD1}">
                <a14:hiddenFill xmlns:a14="http://schemas.microsoft.com/office/drawing/2010/main">
                  <a:gradFill rotWithShape="1">
                    <a:gsLst>
                      <a:gs pos="0">
                        <a:srgbClr val="99CCFF"/>
                      </a:gs>
                      <a:gs pos="100000">
                        <a:srgbClr val="99CCFF">
                          <a:gamma/>
                          <a:tint val="27451"/>
                          <a:invGamma/>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zh-CN" altLang="zh-CN">
                <a:latin typeface="Verdana" pitchFamily="34" charset="0"/>
              </a:endParaRPr>
            </a:p>
          </p:txBody>
        </p:sp>
        <p:sp>
          <p:nvSpPr>
            <p:cNvPr id="7188" name="Text Box 20"/>
            <p:cNvSpPr txBox="1">
              <a:spLocks noChangeArrowheads="1"/>
            </p:cNvSpPr>
            <p:nvPr/>
          </p:nvSpPr>
          <p:spPr bwMode="auto">
            <a:xfrm>
              <a:off x="3708" y="2286"/>
              <a:ext cx="1284" cy="1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zh-CN" altLang="en-US" sz="2400" b="1" dirty="0" smtClean="0">
                  <a:solidFill>
                    <a:srgbClr val="000000"/>
                  </a:solidFill>
                </a:rPr>
                <a:t>任务三</a:t>
              </a:r>
              <a:endParaRPr lang="zh-CN" altLang="en-US" sz="2400" b="1" dirty="0">
                <a:solidFill>
                  <a:srgbClr val="000000"/>
                </a:solidFill>
              </a:endParaRPr>
            </a:p>
            <a:p>
              <a:pPr algn="ctr" eaLnBrk="0" hangingPunct="0"/>
              <a:r>
                <a:rPr lang="zh-CN" altLang="en-US" sz="2400" b="1" dirty="0">
                  <a:solidFill>
                    <a:srgbClr val="000000"/>
                  </a:solidFill>
                </a:rPr>
                <a:t>认识</a:t>
              </a:r>
              <a:r>
                <a:rPr lang="en-US" altLang="zh-CN" sz="2400" b="1" dirty="0">
                  <a:solidFill>
                    <a:srgbClr val="000000"/>
                  </a:solidFill>
                </a:rPr>
                <a:t>FIDIC</a:t>
              </a:r>
              <a:r>
                <a:rPr lang="zh-CN" altLang="en-US" sz="2400" b="1" dirty="0">
                  <a:solidFill>
                    <a:srgbClr val="000000"/>
                  </a:solidFill>
                </a:rPr>
                <a:t>施工</a:t>
              </a:r>
              <a:r>
                <a:rPr lang="zh-CN" altLang="en-US" sz="2400" b="1" dirty="0" smtClean="0">
                  <a:solidFill>
                    <a:srgbClr val="000000"/>
                  </a:solidFill>
                </a:rPr>
                <a:t>合同管理</a:t>
              </a:r>
              <a:endParaRPr lang="zh-CN" altLang="en-US" sz="2400" b="1" dirty="0">
                <a:solidFill>
                  <a:srgbClr val="000000"/>
                </a:solidFill>
              </a:endParaRPr>
            </a:p>
          </p:txBody>
        </p:sp>
      </p:grpSp>
      <p:sp>
        <p:nvSpPr>
          <p:cNvPr id="7189" name="Freeform 21"/>
          <p:cNvSpPr>
            <a:spLocks/>
          </p:cNvSpPr>
          <p:nvPr/>
        </p:nvSpPr>
        <p:spPr bwMode="gray">
          <a:xfrm flipH="1">
            <a:off x="4814889" y="1847850"/>
            <a:ext cx="903287" cy="931069"/>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endParaRPr lang="zh-CN" altLang="en-US"/>
          </a:p>
        </p:txBody>
      </p:sp>
      <p:grpSp>
        <p:nvGrpSpPr>
          <p:cNvPr id="23" name="Group 18"/>
          <p:cNvGrpSpPr>
            <a:grpSpLocks/>
          </p:cNvGrpSpPr>
          <p:nvPr/>
        </p:nvGrpSpPr>
        <p:grpSpPr bwMode="auto">
          <a:xfrm>
            <a:off x="3368675" y="2763244"/>
            <a:ext cx="2286000" cy="2000250"/>
            <a:chOff x="3552" y="2142"/>
            <a:chExt cx="1440" cy="1680"/>
          </a:xfrm>
        </p:grpSpPr>
        <p:sp>
          <p:nvSpPr>
            <p:cNvPr id="24" name="AutoShape 19"/>
            <p:cNvSpPr>
              <a:spLocks noChangeArrowheads="1"/>
            </p:cNvSpPr>
            <p:nvPr/>
          </p:nvSpPr>
          <p:spPr bwMode="auto">
            <a:xfrm>
              <a:off x="3552" y="2142"/>
              <a:ext cx="1440" cy="1680"/>
            </a:xfrm>
            <a:prstGeom prst="roundRect">
              <a:avLst>
                <a:gd name="adj" fmla="val 16667"/>
              </a:avLst>
            </a:prstGeom>
            <a:noFill/>
            <a:ln w="38100">
              <a:solidFill>
                <a:schemeClr val="bg2"/>
              </a:solidFill>
              <a:round/>
              <a:headEnd/>
              <a:tailEnd/>
            </a:ln>
            <a:effectLst/>
            <a:extLst>
              <a:ext uri="{909E8E84-426E-40DD-AFC4-6F175D3DCCD1}">
                <a14:hiddenFill xmlns:a14="http://schemas.microsoft.com/office/drawing/2010/main">
                  <a:gradFill rotWithShape="1">
                    <a:gsLst>
                      <a:gs pos="0">
                        <a:srgbClr val="99CCFF"/>
                      </a:gs>
                      <a:gs pos="100000">
                        <a:srgbClr val="99CCFF">
                          <a:gamma/>
                          <a:tint val="27451"/>
                          <a:invGamma/>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zh-CN" altLang="zh-CN">
                <a:latin typeface="Verdana" pitchFamily="34" charset="0"/>
              </a:endParaRPr>
            </a:p>
          </p:txBody>
        </p:sp>
        <p:sp>
          <p:nvSpPr>
            <p:cNvPr id="25" name="Text Box 20"/>
            <p:cNvSpPr txBox="1">
              <a:spLocks noChangeArrowheads="1"/>
            </p:cNvSpPr>
            <p:nvPr/>
          </p:nvSpPr>
          <p:spPr bwMode="auto">
            <a:xfrm>
              <a:off x="3708" y="2286"/>
              <a:ext cx="1284" cy="1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zh-CN" altLang="en-US" sz="2400" b="1" dirty="0">
                  <a:solidFill>
                    <a:srgbClr val="000000"/>
                  </a:solidFill>
                </a:rPr>
                <a:t>任务二</a:t>
              </a:r>
            </a:p>
            <a:p>
              <a:pPr algn="ctr" eaLnBrk="0" hangingPunct="0"/>
              <a:r>
                <a:rPr lang="zh-CN" altLang="en-US" sz="2400" b="1" dirty="0">
                  <a:solidFill>
                    <a:srgbClr val="000000"/>
                  </a:solidFill>
                </a:rPr>
                <a:t>认识</a:t>
              </a:r>
              <a:r>
                <a:rPr lang="en-US" altLang="zh-CN" sz="2400" b="1" dirty="0">
                  <a:solidFill>
                    <a:srgbClr val="000000"/>
                  </a:solidFill>
                </a:rPr>
                <a:t>FIDIC</a:t>
              </a:r>
              <a:r>
                <a:rPr lang="zh-CN" altLang="en-US" sz="2400" b="1" dirty="0">
                  <a:solidFill>
                    <a:srgbClr val="000000"/>
                  </a:solidFill>
                </a:rPr>
                <a:t>施工</a:t>
              </a:r>
              <a:r>
                <a:rPr lang="zh-CN" altLang="en-US" sz="2400" b="1" dirty="0" smtClean="0">
                  <a:solidFill>
                    <a:srgbClr val="000000"/>
                  </a:solidFill>
                </a:rPr>
                <a:t>合同条件部分条款</a:t>
              </a:r>
              <a:endParaRPr lang="zh-CN" altLang="en-US" sz="2400" b="1" dirty="0">
                <a:solidFill>
                  <a:srgbClr val="000000"/>
                </a:solidFill>
              </a:endParaRPr>
            </a:p>
          </p:txBody>
        </p:sp>
      </p:grpSp>
      <p:sp>
        <p:nvSpPr>
          <p:cNvPr id="2" name="下箭头 1"/>
          <p:cNvSpPr/>
          <p:nvPr/>
        </p:nvSpPr>
        <p:spPr>
          <a:xfrm>
            <a:off x="4211960" y="1920479"/>
            <a:ext cx="504056" cy="858440"/>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b="1"/>
              <a:t>五、竣工验收阶段的合同管理</a:t>
            </a:r>
          </a:p>
        </p:txBody>
      </p:sp>
      <p:sp>
        <p:nvSpPr>
          <p:cNvPr id="35843" name="Rectangle 3"/>
          <p:cNvSpPr>
            <a:spLocks noGrp="1" noChangeArrowheads="1"/>
          </p:cNvSpPr>
          <p:nvPr>
            <p:ph idx="4294967295"/>
          </p:nvPr>
        </p:nvSpPr>
        <p:spPr>
          <a:xfrm>
            <a:off x="1277938" y="850900"/>
            <a:ext cx="7866062" cy="3824288"/>
          </a:xfrm>
          <a:prstGeom prst="rect">
            <a:avLst/>
          </a:prstGeom>
        </p:spPr>
        <p:txBody>
          <a:bodyPr/>
          <a:lstStyle/>
          <a:p>
            <a:r>
              <a:rPr lang="en-US" altLang="zh-CN" b="1">
                <a:solidFill>
                  <a:srgbClr val="FF0000"/>
                </a:solidFill>
              </a:rPr>
              <a:t>(</a:t>
            </a:r>
            <a:r>
              <a:rPr lang="zh-CN" altLang="en-US" b="1">
                <a:solidFill>
                  <a:srgbClr val="FF0000"/>
                </a:solidFill>
              </a:rPr>
              <a:t>一</a:t>
            </a:r>
            <a:r>
              <a:rPr lang="en-US" altLang="zh-CN" b="1">
                <a:solidFill>
                  <a:srgbClr val="FF0000"/>
                </a:solidFill>
              </a:rPr>
              <a:t>)</a:t>
            </a:r>
            <a:r>
              <a:rPr lang="zh-CN" altLang="en-US" b="1">
                <a:solidFill>
                  <a:srgbClr val="FF0000"/>
                </a:solidFill>
              </a:rPr>
              <a:t>竣工检验和移交工程</a:t>
            </a:r>
          </a:p>
          <a:p>
            <a:r>
              <a:rPr lang="en-US" altLang="zh-CN" b="1"/>
              <a:t>1</a:t>
            </a:r>
            <a:r>
              <a:rPr lang="zh-CN" altLang="en-US" b="1"/>
              <a:t>．竣工检验</a:t>
            </a:r>
          </a:p>
          <a:p>
            <a:r>
              <a:rPr lang="en-US" altLang="zh-CN" b="1"/>
              <a:t>2</a:t>
            </a:r>
            <a:r>
              <a:rPr lang="zh-CN" altLang="en-US" b="1"/>
              <a:t>．颁发工程接收证书</a:t>
            </a:r>
          </a:p>
          <a:p>
            <a:r>
              <a:rPr lang="en-US" altLang="zh-CN" b="1"/>
              <a:t>3</a:t>
            </a:r>
            <a:r>
              <a:rPr lang="zh-CN" altLang="en-US" b="1"/>
              <a:t>．特殊情况下的证书颁发程序</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b="1"/>
              <a:t>五、竣工验收阶段的合同管理</a:t>
            </a:r>
          </a:p>
        </p:txBody>
      </p:sp>
      <p:sp>
        <p:nvSpPr>
          <p:cNvPr id="36867" name="Rectangle 3"/>
          <p:cNvSpPr>
            <a:spLocks noGrp="1" noChangeArrowheads="1"/>
          </p:cNvSpPr>
          <p:nvPr>
            <p:ph idx="4294967295"/>
          </p:nvPr>
        </p:nvSpPr>
        <p:spPr>
          <a:xfrm>
            <a:off x="1277938" y="850900"/>
            <a:ext cx="7866062" cy="3824288"/>
          </a:xfrm>
          <a:prstGeom prst="rect">
            <a:avLst/>
          </a:prstGeom>
        </p:spPr>
        <p:txBody>
          <a:bodyPr/>
          <a:lstStyle/>
          <a:p>
            <a:r>
              <a:rPr lang="en-US" altLang="zh-CN" b="1">
                <a:solidFill>
                  <a:srgbClr val="FF0000"/>
                </a:solidFill>
              </a:rPr>
              <a:t>(</a:t>
            </a:r>
            <a:r>
              <a:rPr lang="zh-CN" altLang="en-US" b="1">
                <a:solidFill>
                  <a:srgbClr val="FF0000"/>
                </a:solidFill>
              </a:rPr>
              <a:t>二</a:t>
            </a:r>
            <a:r>
              <a:rPr lang="en-US" altLang="zh-CN" b="1">
                <a:solidFill>
                  <a:srgbClr val="FF0000"/>
                </a:solidFill>
              </a:rPr>
              <a:t>)</a:t>
            </a:r>
            <a:r>
              <a:rPr lang="zh-CN" altLang="en-US" b="1">
                <a:solidFill>
                  <a:srgbClr val="FF0000"/>
                </a:solidFill>
              </a:rPr>
              <a:t>未能通过竣工检验</a:t>
            </a:r>
          </a:p>
          <a:p>
            <a:r>
              <a:rPr lang="en-US" altLang="zh-CN" b="1"/>
              <a:t>1</a:t>
            </a:r>
            <a:r>
              <a:rPr lang="zh-CN" altLang="en-US" b="1"/>
              <a:t>．重新检验</a:t>
            </a:r>
          </a:p>
          <a:p>
            <a:r>
              <a:rPr lang="en-US" altLang="zh-CN" b="1"/>
              <a:t>2</a:t>
            </a:r>
            <a:r>
              <a:rPr lang="zh-CN" altLang="en-US" b="1"/>
              <a:t>．重复检验仍未能通过</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b="1"/>
              <a:t>五、竣工验收阶段的合同管理</a:t>
            </a:r>
          </a:p>
        </p:txBody>
      </p:sp>
      <p:sp>
        <p:nvSpPr>
          <p:cNvPr id="37891" name="Rectangle 3"/>
          <p:cNvSpPr>
            <a:spLocks noGrp="1" noChangeArrowheads="1"/>
          </p:cNvSpPr>
          <p:nvPr>
            <p:ph idx="4294967295"/>
          </p:nvPr>
        </p:nvSpPr>
        <p:spPr>
          <a:xfrm>
            <a:off x="1277938" y="850900"/>
            <a:ext cx="7866062" cy="3824288"/>
          </a:xfrm>
          <a:prstGeom prst="rect">
            <a:avLst/>
          </a:prstGeom>
        </p:spPr>
        <p:txBody>
          <a:bodyPr/>
          <a:lstStyle/>
          <a:p>
            <a:r>
              <a:rPr lang="en-US" altLang="zh-CN" b="1">
                <a:solidFill>
                  <a:srgbClr val="FF0000"/>
                </a:solidFill>
              </a:rPr>
              <a:t>(</a:t>
            </a:r>
            <a:r>
              <a:rPr lang="zh-CN" altLang="en-US" b="1">
                <a:solidFill>
                  <a:srgbClr val="FF0000"/>
                </a:solidFill>
              </a:rPr>
              <a:t>三</a:t>
            </a:r>
            <a:r>
              <a:rPr lang="en-US" altLang="zh-CN" b="1">
                <a:solidFill>
                  <a:srgbClr val="FF0000"/>
                </a:solidFill>
              </a:rPr>
              <a:t>)</a:t>
            </a:r>
            <a:r>
              <a:rPr lang="zh-CN" altLang="en-US" b="1">
                <a:solidFill>
                  <a:srgbClr val="FF0000"/>
                </a:solidFill>
              </a:rPr>
              <a:t>竣工结算</a:t>
            </a:r>
          </a:p>
          <a:p>
            <a:r>
              <a:rPr lang="en-US" altLang="zh-CN" b="1"/>
              <a:t>1</a:t>
            </a:r>
            <a:r>
              <a:rPr lang="zh-CN" altLang="en-US" b="1"/>
              <a:t>．承包商报送竣工报表</a:t>
            </a:r>
          </a:p>
          <a:p>
            <a:r>
              <a:rPr lang="en-US" altLang="zh-CN" b="1"/>
              <a:t>2</a:t>
            </a:r>
            <a:r>
              <a:rPr lang="zh-CN" altLang="en-US" b="1"/>
              <a:t>．竣工结算与支付</a:t>
            </a:r>
          </a:p>
        </p:txBody>
      </p:sp>
      <p:pic>
        <p:nvPicPr>
          <p:cNvPr id="37892" name="Picture 4" descr="RBIRM02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7676" y="3165873"/>
            <a:ext cx="1755775" cy="1350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b="1"/>
              <a:t>六、缺陷通知期阶段的合同管理</a:t>
            </a:r>
          </a:p>
        </p:txBody>
      </p:sp>
      <p:sp>
        <p:nvSpPr>
          <p:cNvPr id="38915" name="Rectangle 3"/>
          <p:cNvSpPr>
            <a:spLocks noGrp="1" noChangeArrowheads="1"/>
          </p:cNvSpPr>
          <p:nvPr>
            <p:ph idx="4294967295"/>
          </p:nvPr>
        </p:nvSpPr>
        <p:spPr>
          <a:xfrm>
            <a:off x="1277938" y="850900"/>
            <a:ext cx="7866062" cy="3824288"/>
          </a:xfrm>
          <a:prstGeom prst="rect">
            <a:avLst/>
          </a:prstGeom>
        </p:spPr>
        <p:txBody>
          <a:bodyPr/>
          <a:lstStyle/>
          <a:p>
            <a:r>
              <a:rPr lang="zh-CN" altLang="en-US" b="1">
                <a:solidFill>
                  <a:srgbClr val="FF0000"/>
                </a:solidFill>
              </a:rPr>
              <a:t>履约证书</a:t>
            </a:r>
            <a:endParaRPr lang="zh-CN" altLang="en-US">
              <a:solidFill>
                <a:srgbClr val="FF0000"/>
              </a:solidFill>
            </a:endParaRPr>
          </a:p>
          <a:p>
            <a:r>
              <a:rPr lang="zh-CN" altLang="en-US"/>
              <a:t>履约证书是承包商已按合同规定完成全部施工义务的证明，因此该证书颁发后工程师就无权再指示承包商进行任何施工工作，承包商即可办理最终结算手续。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b="1"/>
              <a:t>六、缺陷通知期阶段的合同管理</a:t>
            </a:r>
          </a:p>
        </p:txBody>
      </p:sp>
      <p:sp>
        <p:nvSpPr>
          <p:cNvPr id="39939" name="Rectangle 3"/>
          <p:cNvSpPr>
            <a:spLocks noGrp="1" noChangeArrowheads="1"/>
          </p:cNvSpPr>
          <p:nvPr>
            <p:ph idx="4294967295"/>
          </p:nvPr>
        </p:nvSpPr>
        <p:spPr>
          <a:xfrm>
            <a:off x="1277938" y="850900"/>
            <a:ext cx="7866062" cy="3824288"/>
          </a:xfrm>
          <a:prstGeom prst="rect">
            <a:avLst/>
          </a:prstGeom>
        </p:spPr>
        <p:txBody>
          <a:bodyPr/>
          <a:lstStyle/>
          <a:p>
            <a:r>
              <a:rPr lang="zh-CN" altLang="en-US" b="1">
                <a:solidFill>
                  <a:srgbClr val="FF0000"/>
                </a:solidFill>
              </a:rPr>
              <a:t>最终结算</a:t>
            </a:r>
            <a:endParaRPr lang="zh-CN" altLang="en-US">
              <a:solidFill>
                <a:srgbClr val="FF0000"/>
              </a:solidFill>
            </a:endParaRPr>
          </a:p>
          <a:p>
            <a:r>
              <a:rPr lang="zh-CN" altLang="en-US"/>
              <a:t>最终结算是指颁发履约证书后，对承包商完成全部工作价值的详细结算，以及根据合同条件对应付给承包商的其他费用进行核实，确定合同的最终价格。</a:t>
            </a:r>
          </a:p>
          <a:p>
            <a:r>
              <a:rPr lang="zh-CN" altLang="en-US"/>
              <a:t>颁发履约证书后的</a:t>
            </a:r>
            <a:r>
              <a:rPr lang="en-US" altLang="zh-CN"/>
              <a:t>56</a:t>
            </a:r>
            <a:r>
              <a:rPr lang="zh-CN" altLang="en-US"/>
              <a:t>天内，承包商应向工程师提交最终报表草案，以及工程师要求提交的有关资料。</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914400" y="195263"/>
            <a:ext cx="8229600" cy="857250"/>
          </a:xfrm>
          <a:prstGeom prst="rect">
            <a:avLst/>
          </a:prstGeom>
        </p:spPr>
        <p:txBody>
          <a:bodyPr/>
          <a:lstStyle/>
          <a:p>
            <a:r>
              <a:rPr lang="zh-CN" altLang="en-US" b="1"/>
              <a:t>六、缺陷通知期阶段的合同管理</a:t>
            </a:r>
          </a:p>
        </p:txBody>
      </p:sp>
      <p:grpSp>
        <p:nvGrpSpPr>
          <p:cNvPr id="40964" name="Group 4"/>
          <p:cNvGrpSpPr>
            <a:grpSpLocks/>
          </p:cNvGrpSpPr>
          <p:nvPr/>
        </p:nvGrpSpPr>
        <p:grpSpPr bwMode="auto">
          <a:xfrm>
            <a:off x="755650" y="843602"/>
            <a:ext cx="6985000" cy="3456503"/>
            <a:chOff x="0" y="-546"/>
            <a:chExt cx="9180" cy="4993"/>
          </a:xfrm>
        </p:grpSpPr>
        <p:sp>
          <p:nvSpPr>
            <p:cNvPr id="40965" name="Text Box 5"/>
            <p:cNvSpPr txBox="1">
              <a:spLocks noChangeArrowheads="1"/>
            </p:cNvSpPr>
            <p:nvPr/>
          </p:nvSpPr>
          <p:spPr bwMode="auto">
            <a:xfrm>
              <a:off x="7560" y="1092"/>
              <a:ext cx="72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zh-CN" sz="1400" b="1">
                  <a:latin typeface="Times New Roman" pitchFamily="18" charset="0"/>
                </a:rPr>
                <a:t>56</a:t>
              </a:r>
              <a:r>
                <a:rPr lang="zh-CN" altLang="en-US" sz="1400" b="1">
                  <a:latin typeface="Times New Roman" pitchFamily="18" charset="0"/>
                </a:rPr>
                <a:t>天</a:t>
              </a:r>
              <a:endParaRPr lang="zh-CN" altLang="en-US" sz="1400"/>
            </a:p>
          </p:txBody>
        </p:sp>
        <p:sp>
          <p:nvSpPr>
            <p:cNvPr id="40966" name="Text Box 6"/>
            <p:cNvSpPr txBox="1">
              <a:spLocks noChangeArrowheads="1"/>
            </p:cNvSpPr>
            <p:nvPr/>
          </p:nvSpPr>
          <p:spPr bwMode="auto">
            <a:xfrm>
              <a:off x="5830" y="2056"/>
              <a:ext cx="72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zh-CN" sz="1400" b="1">
                  <a:latin typeface="Times New Roman" pitchFamily="18" charset="0"/>
                </a:rPr>
                <a:t>28</a:t>
              </a:r>
              <a:r>
                <a:rPr lang="zh-CN" altLang="en-US" sz="1400" b="1">
                  <a:latin typeface="Times New Roman" pitchFamily="18" charset="0"/>
                </a:rPr>
                <a:t>天</a:t>
              </a:r>
              <a:endParaRPr lang="zh-CN" altLang="en-US" sz="1400"/>
            </a:p>
          </p:txBody>
        </p:sp>
        <p:sp>
          <p:nvSpPr>
            <p:cNvPr id="40967" name="Text Box 7"/>
            <p:cNvSpPr txBox="1">
              <a:spLocks noChangeArrowheads="1"/>
            </p:cNvSpPr>
            <p:nvPr/>
          </p:nvSpPr>
          <p:spPr bwMode="auto">
            <a:xfrm>
              <a:off x="3144" y="864"/>
              <a:ext cx="72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zh-CN" sz="1400" b="1">
                  <a:latin typeface="Times New Roman" pitchFamily="18" charset="0"/>
                </a:rPr>
                <a:t>14</a:t>
              </a:r>
              <a:r>
                <a:rPr lang="zh-CN" altLang="en-US" sz="1400" b="1">
                  <a:latin typeface="Times New Roman" pitchFamily="18" charset="0"/>
                </a:rPr>
                <a:t>天</a:t>
              </a:r>
              <a:endParaRPr lang="zh-CN" altLang="en-US" sz="1400"/>
            </a:p>
          </p:txBody>
        </p:sp>
        <p:sp>
          <p:nvSpPr>
            <p:cNvPr id="40968" name="Line 8"/>
            <p:cNvSpPr>
              <a:spLocks noChangeShapeType="1"/>
            </p:cNvSpPr>
            <p:nvPr/>
          </p:nvSpPr>
          <p:spPr bwMode="auto">
            <a:xfrm>
              <a:off x="0" y="936"/>
              <a:ext cx="9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69" name="Line 9"/>
            <p:cNvSpPr>
              <a:spLocks noChangeShapeType="1"/>
            </p:cNvSpPr>
            <p:nvPr/>
          </p:nvSpPr>
          <p:spPr bwMode="auto">
            <a:xfrm>
              <a:off x="900" y="936"/>
              <a:ext cx="540" cy="0"/>
            </a:xfrm>
            <a:prstGeom prst="line">
              <a:avLst/>
            </a:prstGeom>
            <a:noFill/>
            <a:ln w="28575">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70" name="Line 10"/>
            <p:cNvSpPr>
              <a:spLocks noChangeShapeType="1"/>
            </p:cNvSpPr>
            <p:nvPr/>
          </p:nvSpPr>
          <p:spPr bwMode="auto">
            <a:xfrm>
              <a:off x="1440" y="936"/>
              <a:ext cx="72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71" name="Line 11"/>
            <p:cNvSpPr>
              <a:spLocks noChangeShapeType="1"/>
            </p:cNvSpPr>
            <p:nvPr/>
          </p:nvSpPr>
          <p:spPr bwMode="auto">
            <a:xfrm>
              <a:off x="0" y="624"/>
              <a:ext cx="0" cy="3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72" name="Line 12"/>
            <p:cNvSpPr>
              <a:spLocks noChangeShapeType="1"/>
            </p:cNvSpPr>
            <p:nvPr/>
          </p:nvSpPr>
          <p:spPr bwMode="auto">
            <a:xfrm>
              <a:off x="2160" y="624"/>
              <a:ext cx="0" cy="3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73" name="Line 13"/>
            <p:cNvSpPr>
              <a:spLocks noChangeShapeType="1"/>
            </p:cNvSpPr>
            <p:nvPr/>
          </p:nvSpPr>
          <p:spPr bwMode="auto">
            <a:xfrm>
              <a:off x="0" y="780"/>
              <a:ext cx="2160"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74" name="Text Box 14"/>
            <p:cNvSpPr txBox="1">
              <a:spLocks noChangeArrowheads="1"/>
            </p:cNvSpPr>
            <p:nvPr/>
          </p:nvSpPr>
          <p:spPr bwMode="auto">
            <a:xfrm>
              <a:off x="360" y="312"/>
              <a:ext cx="144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400" b="1">
                  <a:solidFill>
                    <a:srgbClr val="000000"/>
                  </a:solidFill>
                  <a:latin typeface=",Verdana,Arial" charset="0"/>
                </a:rPr>
                <a:t>缺陷通知期</a:t>
              </a:r>
              <a:endParaRPr lang="zh-CN" altLang="en-US" sz="1400"/>
            </a:p>
          </p:txBody>
        </p:sp>
        <p:sp>
          <p:nvSpPr>
            <p:cNvPr id="40975" name="Line 15"/>
            <p:cNvSpPr>
              <a:spLocks noChangeShapeType="1"/>
            </p:cNvSpPr>
            <p:nvPr/>
          </p:nvSpPr>
          <p:spPr bwMode="auto">
            <a:xfrm>
              <a:off x="2160" y="936"/>
              <a:ext cx="126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76" name="Line 16"/>
            <p:cNvSpPr>
              <a:spLocks noChangeShapeType="1"/>
            </p:cNvSpPr>
            <p:nvPr/>
          </p:nvSpPr>
          <p:spPr bwMode="auto">
            <a:xfrm>
              <a:off x="3420" y="624"/>
              <a:ext cx="0" cy="3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77" name="Line 17"/>
            <p:cNvSpPr>
              <a:spLocks noChangeShapeType="1"/>
            </p:cNvSpPr>
            <p:nvPr/>
          </p:nvSpPr>
          <p:spPr bwMode="auto">
            <a:xfrm>
              <a:off x="2160" y="780"/>
              <a:ext cx="1260"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78" name="Line 18"/>
            <p:cNvSpPr>
              <a:spLocks noChangeShapeType="1"/>
            </p:cNvSpPr>
            <p:nvPr/>
          </p:nvSpPr>
          <p:spPr bwMode="auto">
            <a:xfrm flipV="1">
              <a:off x="3060" y="936"/>
              <a:ext cx="0" cy="109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79" name="Text Box 19"/>
            <p:cNvSpPr txBox="1">
              <a:spLocks noChangeArrowheads="1"/>
            </p:cNvSpPr>
            <p:nvPr/>
          </p:nvSpPr>
          <p:spPr bwMode="auto">
            <a:xfrm>
              <a:off x="2340" y="312"/>
              <a:ext cx="90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n-US" altLang="zh-CN" sz="1400" b="1">
                  <a:latin typeface="Times New Roman" pitchFamily="18" charset="0"/>
                </a:rPr>
                <a:t>28</a:t>
              </a:r>
              <a:r>
                <a:rPr lang="zh-CN" altLang="en-US" sz="1400" b="1">
                  <a:latin typeface="Times New Roman" pitchFamily="18" charset="0"/>
                </a:rPr>
                <a:t>天</a:t>
              </a:r>
              <a:endParaRPr lang="zh-CN" altLang="en-US" sz="1400"/>
            </a:p>
          </p:txBody>
        </p:sp>
        <p:sp>
          <p:nvSpPr>
            <p:cNvPr id="40980" name="Text Box 20"/>
            <p:cNvSpPr txBox="1">
              <a:spLocks noChangeArrowheads="1"/>
            </p:cNvSpPr>
            <p:nvPr/>
          </p:nvSpPr>
          <p:spPr bwMode="auto">
            <a:xfrm>
              <a:off x="2160" y="2028"/>
              <a:ext cx="1080" cy="2003"/>
            </a:xfrm>
            <a:prstGeom prst="rect">
              <a:avLst/>
            </a:prstGeom>
            <a:solidFill>
              <a:srgbClr val="FFFFFF"/>
            </a:solidFill>
            <a:ln w="9525">
              <a:solidFill>
                <a:srgbClr val="000000"/>
              </a:solidFill>
              <a:miter lim="800000"/>
              <a:headEnd/>
              <a:tailEnd/>
            </a:ln>
          </p:spPr>
          <p:txBody>
            <a:bodyPr/>
            <a:lstStyle/>
            <a:p>
              <a:pPr algn="just"/>
              <a:r>
                <a:rPr lang="zh-CN" altLang="en-US" sz="1400" b="1" dirty="0">
                  <a:latin typeface=",Verdana,Arial" charset="0"/>
                </a:rPr>
                <a:t>签发解除承包商承担工程缺陷责任的证书</a:t>
              </a:r>
              <a:endParaRPr lang="zh-CN" altLang="en-US" sz="1400" dirty="0"/>
            </a:p>
          </p:txBody>
        </p:sp>
        <p:sp>
          <p:nvSpPr>
            <p:cNvPr id="40981" name="Line 21"/>
            <p:cNvSpPr>
              <a:spLocks noChangeShapeType="1"/>
            </p:cNvSpPr>
            <p:nvPr/>
          </p:nvSpPr>
          <p:spPr bwMode="auto">
            <a:xfrm>
              <a:off x="3060" y="1320"/>
              <a:ext cx="90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82" name="Line 22"/>
            <p:cNvSpPr>
              <a:spLocks noChangeShapeType="1"/>
            </p:cNvSpPr>
            <p:nvPr/>
          </p:nvSpPr>
          <p:spPr bwMode="auto">
            <a:xfrm flipV="1">
              <a:off x="3960" y="1176"/>
              <a:ext cx="0" cy="3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83" name="Line 23"/>
            <p:cNvSpPr>
              <a:spLocks noChangeShapeType="1"/>
            </p:cNvSpPr>
            <p:nvPr/>
          </p:nvSpPr>
          <p:spPr bwMode="auto">
            <a:xfrm>
              <a:off x="3060" y="1404"/>
              <a:ext cx="900"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84" name="Text Box 24"/>
            <p:cNvSpPr txBox="1">
              <a:spLocks noChangeArrowheads="1"/>
            </p:cNvSpPr>
            <p:nvPr/>
          </p:nvSpPr>
          <p:spPr bwMode="auto">
            <a:xfrm>
              <a:off x="3600" y="0"/>
              <a:ext cx="1890" cy="694"/>
            </a:xfrm>
            <a:prstGeom prst="rect">
              <a:avLst/>
            </a:prstGeom>
            <a:solidFill>
              <a:srgbClr val="FFFFFF"/>
            </a:solidFill>
            <a:ln w="9525">
              <a:solidFill>
                <a:srgbClr val="000000"/>
              </a:solidFill>
              <a:miter lim="800000"/>
              <a:headEnd/>
              <a:tailEnd/>
            </a:ln>
          </p:spPr>
          <p:txBody>
            <a:bodyPr/>
            <a:lstStyle/>
            <a:p>
              <a:pPr algn="just"/>
              <a:r>
                <a:rPr lang="zh-CN" altLang="en-US" sz="1400" b="1">
                  <a:latin typeface=",Verdana,Arial" charset="0"/>
                </a:rPr>
                <a:t>退还承包商的履约保证书</a:t>
              </a:r>
              <a:endParaRPr lang="zh-CN" altLang="en-US" sz="1400"/>
            </a:p>
          </p:txBody>
        </p:sp>
        <p:sp>
          <p:nvSpPr>
            <p:cNvPr id="40985" name="Line 25"/>
            <p:cNvSpPr>
              <a:spLocks noChangeShapeType="1"/>
            </p:cNvSpPr>
            <p:nvPr/>
          </p:nvSpPr>
          <p:spPr bwMode="auto">
            <a:xfrm>
              <a:off x="3060" y="1716"/>
              <a:ext cx="324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86" name="Line 26"/>
            <p:cNvSpPr>
              <a:spLocks noChangeShapeType="1"/>
            </p:cNvSpPr>
            <p:nvPr/>
          </p:nvSpPr>
          <p:spPr bwMode="auto">
            <a:xfrm flipV="1">
              <a:off x="6300" y="1248"/>
              <a:ext cx="0" cy="4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87" name="Line 27"/>
            <p:cNvSpPr>
              <a:spLocks noChangeShapeType="1"/>
            </p:cNvSpPr>
            <p:nvPr/>
          </p:nvSpPr>
          <p:spPr bwMode="auto">
            <a:xfrm>
              <a:off x="3060" y="1560"/>
              <a:ext cx="3240"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88" name="Text Box 28"/>
            <p:cNvSpPr txBox="1">
              <a:spLocks noChangeArrowheads="1"/>
            </p:cNvSpPr>
            <p:nvPr/>
          </p:nvSpPr>
          <p:spPr bwMode="auto">
            <a:xfrm>
              <a:off x="4500" y="1092"/>
              <a:ext cx="90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zh-CN" sz="1400" b="1">
                  <a:latin typeface="Times New Roman" pitchFamily="18" charset="0"/>
                </a:rPr>
                <a:t>56</a:t>
              </a:r>
              <a:r>
                <a:rPr lang="zh-CN" altLang="en-US" sz="1400" b="1">
                  <a:latin typeface="Times New Roman" pitchFamily="18" charset="0"/>
                </a:rPr>
                <a:t>天</a:t>
              </a:r>
              <a:endParaRPr lang="zh-CN" altLang="en-US" sz="1400"/>
            </a:p>
          </p:txBody>
        </p:sp>
        <p:sp>
          <p:nvSpPr>
            <p:cNvPr id="40989" name="Line 29"/>
            <p:cNvSpPr>
              <a:spLocks noChangeShapeType="1"/>
            </p:cNvSpPr>
            <p:nvPr/>
          </p:nvSpPr>
          <p:spPr bwMode="auto">
            <a:xfrm flipV="1">
              <a:off x="5580" y="1716"/>
              <a:ext cx="0" cy="109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90" name="Text Box 30"/>
            <p:cNvSpPr txBox="1">
              <a:spLocks noChangeArrowheads="1"/>
            </p:cNvSpPr>
            <p:nvPr/>
          </p:nvSpPr>
          <p:spPr bwMode="auto">
            <a:xfrm>
              <a:off x="3780" y="2808"/>
              <a:ext cx="3420" cy="1639"/>
            </a:xfrm>
            <a:prstGeom prst="rect">
              <a:avLst/>
            </a:prstGeom>
            <a:solidFill>
              <a:srgbClr val="FFFFFF"/>
            </a:solidFill>
            <a:ln w="9525">
              <a:solidFill>
                <a:srgbClr val="000000"/>
              </a:solidFill>
              <a:miter lim="800000"/>
              <a:headEnd/>
              <a:tailEnd/>
            </a:ln>
          </p:spPr>
          <p:txBody>
            <a:bodyPr/>
            <a:lstStyle/>
            <a:p>
              <a:pPr algn="just">
                <a:spcAft>
                  <a:spcPts val="600"/>
                </a:spcAft>
              </a:pPr>
              <a:r>
                <a:rPr lang="zh-CN" altLang="en-US" sz="1400" dirty="0">
                  <a:latin typeface="Times New Roman" pitchFamily="18" charset="0"/>
                </a:rPr>
                <a:t>向工程师提交最终报表草案，以及工程师要求提交的有关资料；工程师审核后形成最终报表；承包商将最终报表提交工程师，同时向业主提交结清单</a:t>
              </a:r>
              <a:endParaRPr lang="zh-CN" altLang="en-US" sz="1400" dirty="0"/>
            </a:p>
          </p:txBody>
        </p:sp>
        <p:sp>
          <p:nvSpPr>
            <p:cNvPr id="40991" name="Line 31"/>
            <p:cNvSpPr>
              <a:spLocks noChangeShapeType="1"/>
            </p:cNvSpPr>
            <p:nvPr/>
          </p:nvSpPr>
          <p:spPr bwMode="auto">
            <a:xfrm>
              <a:off x="5580" y="2028"/>
              <a:ext cx="126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92" name="Line 32"/>
            <p:cNvSpPr>
              <a:spLocks noChangeShapeType="1"/>
            </p:cNvSpPr>
            <p:nvPr/>
          </p:nvSpPr>
          <p:spPr bwMode="auto">
            <a:xfrm>
              <a:off x="6840" y="2028"/>
              <a:ext cx="0" cy="3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93" name="Line 33"/>
            <p:cNvSpPr>
              <a:spLocks noChangeShapeType="1"/>
            </p:cNvSpPr>
            <p:nvPr/>
          </p:nvSpPr>
          <p:spPr bwMode="auto">
            <a:xfrm>
              <a:off x="6660" y="1404"/>
              <a:ext cx="0" cy="624"/>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94" name="Text Box 34"/>
            <p:cNvSpPr txBox="1">
              <a:spLocks noChangeArrowheads="1"/>
            </p:cNvSpPr>
            <p:nvPr/>
          </p:nvSpPr>
          <p:spPr bwMode="auto">
            <a:xfrm>
              <a:off x="6328" y="-546"/>
              <a:ext cx="900" cy="1950"/>
            </a:xfrm>
            <a:prstGeom prst="rect">
              <a:avLst/>
            </a:prstGeom>
            <a:solidFill>
              <a:srgbClr val="FFFFFF"/>
            </a:solidFill>
            <a:ln w="9525">
              <a:solidFill>
                <a:srgbClr val="000000"/>
              </a:solidFill>
              <a:miter lim="800000"/>
              <a:headEnd/>
              <a:tailEnd/>
            </a:ln>
          </p:spPr>
          <p:txBody>
            <a:bodyPr/>
            <a:lstStyle/>
            <a:p>
              <a:pPr algn="just"/>
              <a:r>
                <a:rPr lang="zh-CN" altLang="en-US" sz="1400" b="1" dirty="0">
                  <a:latin typeface=",Verdana,Arial" charset="0"/>
                </a:rPr>
                <a:t>工程师签发最终支付证书</a:t>
              </a:r>
              <a:endParaRPr lang="zh-CN" altLang="en-US" sz="1400" dirty="0"/>
            </a:p>
          </p:txBody>
        </p:sp>
        <p:sp>
          <p:nvSpPr>
            <p:cNvPr id="40995" name="Line 35"/>
            <p:cNvSpPr>
              <a:spLocks noChangeShapeType="1"/>
            </p:cNvSpPr>
            <p:nvPr/>
          </p:nvSpPr>
          <p:spPr bwMode="auto">
            <a:xfrm>
              <a:off x="5580" y="2184"/>
              <a:ext cx="1260"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96" name="Line 36"/>
            <p:cNvSpPr>
              <a:spLocks noChangeShapeType="1"/>
            </p:cNvSpPr>
            <p:nvPr/>
          </p:nvSpPr>
          <p:spPr bwMode="auto">
            <a:xfrm>
              <a:off x="6660" y="1716"/>
              <a:ext cx="2520"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97" name="Line 37"/>
            <p:cNvSpPr>
              <a:spLocks noChangeShapeType="1"/>
            </p:cNvSpPr>
            <p:nvPr/>
          </p:nvSpPr>
          <p:spPr bwMode="auto">
            <a:xfrm flipV="1">
              <a:off x="9180" y="1248"/>
              <a:ext cx="0" cy="4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998" name="Line 38"/>
            <p:cNvSpPr>
              <a:spLocks noChangeShapeType="1"/>
            </p:cNvSpPr>
            <p:nvPr/>
          </p:nvSpPr>
          <p:spPr bwMode="auto">
            <a:xfrm>
              <a:off x="6660" y="1560"/>
              <a:ext cx="2520"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0999" name="Line 39"/>
            <p:cNvSpPr>
              <a:spLocks noChangeShapeType="1"/>
            </p:cNvSpPr>
            <p:nvPr/>
          </p:nvSpPr>
          <p:spPr bwMode="auto">
            <a:xfrm flipV="1">
              <a:off x="8640" y="1716"/>
              <a:ext cx="0" cy="31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1000" name="Text Box 40"/>
            <p:cNvSpPr txBox="1">
              <a:spLocks noChangeArrowheads="1"/>
            </p:cNvSpPr>
            <p:nvPr/>
          </p:nvSpPr>
          <p:spPr bwMode="auto">
            <a:xfrm>
              <a:off x="7560" y="2028"/>
              <a:ext cx="1620" cy="963"/>
            </a:xfrm>
            <a:prstGeom prst="rect">
              <a:avLst/>
            </a:prstGeom>
            <a:solidFill>
              <a:srgbClr val="FFFFFF"/>
            </a:solidFill>
            <a:ln w="9525">
              <a:solidFill>
                <a:srgbClr val="000000"/>
              </a:solidFill>
              <a:miter lim="800000"/>
              <a:headEnd/>
              <a:tailEnd/>
            </a:ln>
          </p:spPr>
          <p:txBody>
            <a:bodyPr/>
            <a:lstStyle/>
            <a:p>
              <a:pPr algn="just"/>
              <a:r>
                <a:rPr lang="zh-CN" altLang="en-US" sz="1400" b="1" dirty="0">
                  <a:latin typeface=",Verdana,Arial" charset="0"/>
                </a:rPr>
                <a:t>业主最终支付；结清单生效</a:t>
              </a:r>
              <a:endParaRPr lang="zh-CN" altLang="en-US" sz="1400" dirty="0"/>
            </a:p>
          </p:txBody>
        </p:sp>
        <p:sp>
          <p:nvSpPr>
            <p:cNvPr id="41001" name="Line 41"/>
            <p:cNvSpPr>
              <a:spLocks noChangeShapeType="1"/>
            </p:cNvSpPr>
            <p:nvPr/>
          </p:nvSpPr>
          <p:spPr bwMode="auto">
            <a:xfrm>
              <a:off x="3780" y="694"/>
              <a:ext cx="0" cy="624"/>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sp>
        <p:nvSpPr>
          <p:cNvPr id="41002" name="Text Box 42"/>
          <p:cNvSpPr txBox="1">
            <a:spLocks noChangeArrowheads="1"/>
          </p:cNvSpPr>
          <p:nvPr/>
        </p:nvSpPr>
        <p:spPr bwMode="auto">
          <a:xfrm>
            <a:off x="1331640" y="4299942"/>
            <a:ext cx="8027986" cy="584775"/>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3200">
                <a:solidFill>
                  <a:srgbClr val="FF0000"/>
                </a:solidFill>
                <a:ea typeface="楷体_GB2312" pitchFamily="49" charset="-122"/>
              </a:rPr>
              <a:t>缺陷通知期阶段合同管理流程示意图</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0">
            <a:hlinkClick r:id="rId2"/>
          </p:cNvPr>
          <p:cNvSpPr>
            <a:spLocks noChangeArrowheads="1"/>
          </p:cNvSpPr>
          <p:nvPr/>
        </p:nvSpPr>
        <p:spPr bwMode="auto">
          <a:xfrm>
            <a:off x="6515623" y="2878023"/>
            <a:ext cx="333008" cy="392906"/>
          </a:xfrm>
          <a:prstGeom prst="ellipse">
            <a:avLst/>
          </a:prstGeom>
          <a:solidFill>
            <a:srgbClr val="0079C5">
              <a:alpha val="0"/>
            </a:srgbClr>
          </a:solidFill>
          <a:ln w="33338">
            <a:noFill/>
            <a:miter lim="800000"/>
          </a:ln>
        </p:spPr>
        <p:txBody>
          <a:bodyPr lIns="68563" tIns="34281" rIns="68563" bIns="34281"/>
          <a:lstStyle/>
          <a:p>
            <a:pPr>
              <a:defRPr/>
            </a:pPr>
            <a:endParaRPr lang="zh-CN" altLang="en-US">
              <a:solidFill>
                <a:srgbClr val="000000"/>
              </a:solidFill>
            </a:endParaRPr>
          </a:p>
        </p:txBody>
      </p:sp>
      <p:sp>
        <p:nvSpPr>
          <p:cNvPr id="5" name="Oval 61">
            <a:hlinkClick r:id="rId3"/>
          </p:cNvPr>
          <p:cNvSpPr>
            <a:spLocks noChangeArrowheads="1"/>
          </p:cNvSpPr>
          <p:nvPr/>
        </p:nvSpPr>
        <p:spPr bwMode="auto">
          <a:xfrm>
            <a:off x="6524594" y="3484346"/>
            <a:ext cx="315065" cy="391121"/>
          </a:xfrm>
          <a:prstGeom prst="ellipse">
            <a:avLst/>
          </a:prstGeom>
          <a:solidFill>
            <a:srgbClr val="0079C5">
              <a:alpha val="0"/>
            </a:srgbClr>
          </a:solidFill>
          <a:ln w="33338">
            <a:noFill/>
            <a:miter lim="800000"/>
          </a:ln>
        </p:spPr>
        <p:txBody>
          <a:bodyPr lIns="68563" tIns="34281" rIns="68563" bIns="34281"/>
          <a:lstStyle/>
          <a:p>
            <a:pPr>
              <a:defRPr/>
            </a:pPr>
            <a:endParaRPr lang="zh-CN" altLang="en-US">
              <a:solidFill>
                <a:srgbClr val="000000"/>
              </a:solidFill>
            </a:endParaRPr>
          </a:p>
        </p:txBody>
      </p:sp>
      <p:sp>
        <p:nvSpPr>
          <p:cNvPr id="6" name="Line 33"/>
          <p:cNvSpPr>
            <a:spLocks noChangeShapeType="1"/>
          </p:cNvSpPr>
          <p:nvPr/>
        </p:nvSpPr>
        <p:spPr bwMode="auto">
          <a:xfrm flipV="1">
            <a:off x="7108497" y="2063632"/>
            <a:ext cx="1190" cy="2025254"/>
          </a:xfrm>
          <a:prstGeom prst="line">
            <a:avLst/>
          </a:prstGeom>
          <a:noFill/>
          <a:ln w="33338">
            <a:solidFill>
              <a:srgbClr val="FFFFFF"/>
            </a:solidFill>
            <a:miter lim="800000"/>
          </a:ln>
        </p:spPr>
        <p:txBody>
          <a:bodyPr lIns="68563" tIns="34281" rIns="68563" bIns="34281"/>
          <a:lstStyle/>
          <a:p>
            <a:pPr>
              <a:defRPr/>
            </a:pPr>
            <a:endParaRPr lang="zh-CN" altLang="en-US">
              <a:solidFill>
                <a:srgbClr val="FFFFFF"/>
              </a:solidFill>
            </a:endParaRPr>
          </a:p>
        </p:txBody>
      </p:sp>
      <p:sp>
        <p:nvSpPr>
          <p:cNvPr id="7" name="Line 5"/>
          <p:cNvSpPr>
            <a:spLocks noChangeShapeType="1"/>
          </p:cNvSpPr>
          <p:nvPr/>
        </p:nvSpPr>
        <p:spPr bwMode="auto">
          <a:xfrm>
            <a:off x="1" y="3756703"/>
            <a:ext cx="3482249" cy="0"/>
          </a:xfrm>
          <a:prstGeom prst="line">
            <a:avLst/>
          </a:prstGeom>
          <a:noFill/>
          <a:ln w="33338">
            <a:solidFill>
              <a:srgbClr val="FFFFFF"/>
            </a:solidFill>
            <a:miter lim="800000"/>
          </a:ln>
        </p:spPr>
        <p:txBody>
          <a:bodyPr lIns="68563" tIns="34281" rIns="68563" bIns="34281"/>
          <a:lstStyle/>
          <a:p>
            <a:pPr>
              <a:defRPr/>
            </a:pPr>
            <a:endParaRPr lang="zh-CN" altLang="en-US">
              <a:solidFill>
                <a:srgbClr val="FFFFFF"/>
              </a:solidFill>
            </a:endParaRPr>
          </a:p>
        </p:txBody>
      </p:sp>
      <p:sp>
        <p:nvSpPr>
          <p:cNvPr id="8" name="Line 19"/>
          <p:cNvSpPr>
            <a:spLocks noChangeShapeType="1"/>
          </p:cNvSpPr>
          <p:nvPr/>
        </p:nvSpPr>
        <p:spPr bwMode="auto">
          <a:xfrm flipH="1">
            <a:off x="3482250" y="2865520"/>
            <a:ext cx="150019" cy="891183"/>
          </a:xfrm>
          <a:prstGeom prst="line">
            <a:avLst/>
          </a:prstGeom>
          <a:noFill/>
          <a:ln w="33338">
            <a:solidFill>
              <a:schemeClr val="bg1"/>
            </a:solidFill>
            <a:miter lim="800000"/>
          </a:ln>
        </p:spPr>
        <p:txBody>
          <a:bodyPr lIns="68563" tIns="34281" rIns="68563" bIns="34281"/>
          <a:lstStyle/>
          <a:p>
            <a:pPr>
              <a:defRPr/>
            </a:pPr>
            <a:endParaRPr lang="zh-CN" altLang="en-US">
              <a:solidFill>
                <a:srgbClr val="FFFFFF"/>
              </a:solidFill>
            </a:endParaRPr>
          </a:p>
        </p:txBody>
      </p:sp>
      <p:sp>
        <p:nvSpPr>
          <p:cNvPr id="10" name="Line 21"/>
          <p:cNvSpPr>
            <a:spLocks noChangeShapeType="1"/>
          </p:cNvSpPr>
          <p:nvPr/>
        </p:nvSpPr>
        <p:spPr bwMode="auto">
          <a:xfrm>
            <a:off x="4391885" y="2731573"/>
            <a:ext cx="5954" cy="1354634"/>
          </a:xfrm>
          <a:prstGeom prst="line">
            <a:avLst/>
          </a:prstGeom>
          <a:noFill/>
          <a:ln w="33338">
            <a:solidFill>
              <a:schemeClr val="bg1"/>
            </a:solidFill>
            <a:miter lim="800000"/>
          </a:ln>
        </p:spPr>
        <p:txBody>
          <a:bodyPr lIns="68563" tIns="34281" rIns="68563" bIns="34281"/>
          <a:lstStyle/>
          <a:p>
            <a:pPr>
              <a:defRPr/>
            </a:pPr>
            <a:endParaRPr lang="zh-CN" altLang="en-US">
              <a:solidFill>
                <a:srgbClr val="FFFFFF"/>
              </a:solidFill>
            </a:endParaRPr>
          </a:p>
        </p:txBody>
      </p:sp>
      <p:sp>
        <p:nvSpPr>
          <p:cNvPr id="11" name="Oval 22"/>
          <p:cNvSpPr>
            <a:spLocks noChangeArrowheads="1"/>
          </p:cNvSpPr>
          <p:nvPr/>
        </p:nvSpPr>
        <p:spPr bwMode="auto">
          <a:xfrm>
            <a:off x="6448632" y="897564"/>
            <a:ext cx="1201115" cy="1166069"/>
          </a:xfrm>
          <a:prstGeom prst="ellipse">
            <a:avLst/>
          </a:prstGeom>
          <a:noFill/>
          <a:ln w="33338">
            <a:solidFill>
              <a:srgbClr val="FFFFFF"/>
            </a:solidFill>
            <a:miter lim="800000"/>
          </a:ln>
        </p:spPr>
        <p:txBody>
          <a:bodyPr lIns="68563" tIns="34281" rIns="68563" bIns="34281"/>
          <a:lstStyle/>
          <a:p>
            <a:pPr>
              <a:defRPr/>
            </a:pPr>
            <a:endParaRPr lang="zh-CN" altLang="en-US" sz="1500" b="1" dirty="0">
              <a:solidFill>
                <a:prstClr val="white"/>
              </a:solidFill>
              <a:latin typeface="微软雅黑" panose="020B0503020204020204" pitchFamily="34" charset="-122"/>
              <a:ea typeface="微软雅黑" panose="020B0503020204020204" pitchFamily="34" charset="-122"/>
            </a:endParaRPr>
          </a:p>
        </p:txBody>
      </p:sp>
      <p:sp>
        <p:nvSpPr>
          <p:cNvPr id="12" name="Freeform 11"/>
          <p:cNvSpPr/>
          <p:nvPr/>
        </p:nvSpPr>
        <p:spPr bwMode="auto">
          <a:xfrm>
            <a:off x="2905990" y="2863732"/>
            <a:ext cx="735806" cy="149126"/>
          </a:xfrm>
          <a:custGeom>
            <a:avLst/>
            <a:gdLst>
              <a:gd name="T0" fmla="*/ 0 w 618"/>
              <a:gd name="T1" fmla="*/ 167 h 167"/>
              <a:gd name="T2" fmla="*/ 616 w 618"/>
              <a:gd name="T3" fmla="*/ 20 h 167"/>
              <a:gd name="T4" fmla="*/ 618 w 618"/>
              <a:gd name="T5" fmla="*/ 0 h 167"/>
              <a:gd name="T6" fmla="*/ 2 w 618"/>
              <a:gd name="T7" fmla="*/ 153 h 167"/>
              <a:gd name="T8" fmla="*/ 0 60000 65536"/>
              <a:gd name="T9" fmla="*/ 0 60000 65536"/>
              <a:gd name="T10" fmla="*/ 0 60000 65536"/>
              <a:gd name="T11" fmla="*/ 0 60000 65536"/>
              <a:gd name="T12" fmla="*/ 0 w 618"/>
              <a:gd name="T13" fmla="*/ 0 h 167"/>
              <a:gd name="T14" fmla="*/ 618 w 618"/>
              <a:gd name="T15" fmla="*/ 167 h 167"/>
            </a:gdLst>
            <a:ahLst/>
            <a:cxnLst>
              <a:cxn ang="T8">
                <a:pos x="T0" y="T1"/>
              </a:cxn>
              <a:cxn ang="T9">
                <a:pos x="T2" y="T3"/>
              </a:cxn>
              <a:cxn ang="T10">
                <a:pos x="T4" y="T5"/>
              </a:cxn>
              <a:cxn ang="T11">
                <a:pos x="T6" y="T7"/>
              </a:cxn>
            </a:cxnLst>
            <a:rect l="T12" t="T13" r="T14" b="T15"/>
            <a:pathLst>
              <a:path w="618" h="167">
                <a:moveTo>
                  <a:pt x="0" y="167"/>
                </a:moveTo>
                <a:lnTo>
                  <a:pt x="616" y="20"/>
                </a:lnTo>
                <a:lnTo>
                  <a:pt x="618" y="0"/>
                </a:lnTo>
                <a:lnTo>
                  <a:pt x="2" y="153"/>
                </a:lnTo>
              </a:path>
            </a:pathLst>
          </a:custGeom>
          <a:solidFill>
            <a:schemeClr val="bg1"/>
          </a:solidFill>
          <a:ln w="11113" cap="flat">
            <a:solidFill>
              <a:schemeClr val="bg1"/>
            </a:solidFill>
            <a:prstDash val="solid"/>
            <a:miter lim="800000"/>
          </a:ln>
        </p:spPr>
        <p:txBody>
          <a:bodyPr lIns="68563" tIns="34281" rIns="68563" bIns="34281"/>
          <a:lstStyle/>
          <a:p>
            <a:pPr>
              <a:defRPr/>
            </a:pPr>
            <a:endParaRPr lang="zh-CN" altLang="en-US">
              <a:solidFill>
                <a:srgbClr val="FFFFFF"/>
              </a:solidFill>
            </a:endParaRPr>
          </a:p>
        </p:txBody>
      </p:sp>
      <p:sp>
        <p:nvSpPr>
          <p:cNvPr id="13" name="Freeform 13"/>
          <p:cNvSpPr/>
          <p:nvPr/>
        </p:nvSpPr>
        <p:spPr bwMode="auto">
          <a:xfrm>
            <a:off x="3617980" y="2654780"/>
            <a:ext cx="1175147" cy="232172"/>
          </a:xfrm>
          <a:custGeom>
            <a:avLst/>
            <a:gdLst>
              <a:gd name="T0" fmla="*/ 0 w 987"/>
              <a:gd name="T1" fmla="*/ 260 h 260"/>
              <a:gd name="T2" fmla="*/ 985 w 987"/>
              <a:gd name="T3" fmla="*/ 19 h 260"/>
              <a:gd name="T4" fmla="*/ 987 w 987"/>
              <a:gd name="T5" fmla="*/ 0 h 260"/>
              <a:gd name="T6" fmla="*/ 8 w 987"/>
              <a:gd name="T7" fmla="*/ 238 h 260"/>
              <a:gd name="T8" fmla="*/ 0 60000 65536"/>
              <a:gd name="T9" fmla="*/ 0 60000 65536"/>
              <a:gd name="T10" fmla="*/ 0 60000 65536"/>
              <a:gd name="T11" fmla="*/ 0 60000 65536"/>
              <a:gd name="T12" fmla="*/ 0 w 987"/>
              <a:gd name="T13" fmla="*/ 0 h 260"/>
              <a:gd name="T14" fmla="*/ 987 w 987"/>
              <a:gd name="T15" fmla="*/ 260 h 260"/>
            </a:gdLst>
            <a:ahLst/>
            <a:cxnLst>
              <a:cxn ang="T8">
                <a:pos x="T0" y="T1"/>
              </a:cxn>
              <a:cxn ang="T9">
                <a:pos x="T2" y="T3"/>
              </a:cxn>
              <a:cxn ang="T10">
                <a:pos x="T4" y="T5"/>
              </a:cxn>
              <a:cxn ang="T11">
                <a:pos x="T6" y="T7"/>
              </a:cxn>
            </a:cxnLst>
            <a:rect l="T12" t="T13" r="T14" b="T15"/>
            <a:pathLst>
              <a:path w="987" h="260">
                <a:moveTo>
                  <a:pt x="0" y="260"/>
                </a:moveTo>
                <a:lnTo>
                  <a:pt x="985" y="19"/>
                </a:lnTo>
                <a:lnTo>
                  <a:pt x="987" y="0"/>
                </a:lnTo>
                <a:lnTo>
                  <a:pt x="8" y="238"/>
                </a:lnTo>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a:defRPr/>
            </a:pPr>
            <a:endParaRPr lang="zh-CN" altLang="en-US">
              <a:solidFill>
                <a:srgbClr val="FFFFFF"/>
              </a:solidFill>
            </a:endParaRPr>
          </a:p>
        </p:txBody>
      </p:sp>
      <p:sp>
        <p:nvSpPr>
          <p:cNvPr id="14" name="Freeform 15"/>
          <p:cNvSpPr/>
          <p:nvPr/>
        </p:nvSpPr>
        <p:spPr bwMode="auto">
          <a:xfrm>
            <a:off x="2985762" y="1519815"/>
            <a:ext cx="1906190" cy="634008"/>
          </a:xfrm>
          <a:custGeom>
            <a:avLst/>
            <a:gdLst>
              <a:gd name="T0" fmla="*/ 1002 w 1002"/>
              <a:gd name="T1" fmla="*/ 3 h 396"/>
              <a:gd name="T2" fmla="*/ 997 w 1002"/>
              <a:gd name="T3" fmla="*/ 12 h 396"/>
              <a:gd name="T4" fmla="*/ 993 w 1002"/>
              <a:gd name="T5" fmla="*/ 11 h 396"/>
              <a:gd name="T6" fmla="*/ 982 w 1002"/>
              <a:gd name="T7" fmla="*/ 9 h 396"/>
              <a:gd name="T8" fmla="*/ 967 w 1002"/>
              <a:gd name="T9" fmla="*/ 9 h 396"/>
              <a:gd name="T10" fmla="*/ 953 w 1002"/>
              <a:gd name="T11" fmla="*/ 11 h 396"/>
              <a:gd name="T12" fmla="*/ 939 w 1002"/>
              <a:gd name="T13" fmla="*/ 16 h 396"/>
              <a:gd name="T14" fmla="*/ 424 w 1002"/>
              <a:gd name="T15" fmla="*/ 224 h 396"/>
              <a:gd name="T16" fmla="*/ 376 w 1002"/>
              <a:gd name="T17" fmla="*/ 244 h 396"/>
              <a:gd name="T18" fmla="*/ 1 w 1002"/>
              <a:gd name="T19" fmla="*/ 396 h 396"/>
              <a:gd name="T20" fmla="*/ 0 w 1002"/>
              <a:gd name="T21" fmla="*/ 390 h 396"/>
              <a:gd name="T22" fmla="*/ 377 w 1002"/>
              <a:gd name="T23" fmla="*/ 237 h 396"/>
              <a:gd name="T24" fmla="*/ 424 w 1002"/>
              <a:gd name="T25" fmla="*/ 218 h 396"/>
              <a:gd name="T26" fmla="*/ 938 w 1002"/>
              <a:gd name="T27" fmla="*/ 8 h 396"/>
              <a:gd name="T28" fmla="*/ 954 w 1002"/>
              <a:gd name="T29" fmla="*/ 3 h 396"/>
              <a:gd name="T30" fmla="*/ 971 w 1002"/>
              <a:gd name="T31" fmla="*/ 1 h 396"/>
              <a:gd name="T32" fmla="*/ 987 w 1002"/>
              <a:gd name="T33" fmla="*/ 0 h 396"/>
              <a:gd name="T34" fmla="*/ 1000 w 1002"/>
              <a:gd name="T35" fmla="*/ 3 h 396"/>
              <a:gd name="T36" fmla="*/ 1002 w 1002"/>
              <a:gd name="T37" fmla="*/ 3 h 3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2"/>
              <a:gd name="T58" fmla="*/ 0 h 396"/>
              <a:gd name="T59" fmla="*/ 1002 w 1002"/>
              <a:gd name="T60" fmla="*/ 396 h 39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2" h="396">
                <a:moveTo>
                  <a:pt x="1002" y="3"/>
                </a:moveTo>
                <a:cubicBezTo>
                  <a:pt x="997" y="12"/>
                  <a:pt x="997" y="12"/>
                  <a:pt x="997" y="12"/>
                </a:cubicBezTo>
                <a:cubicBezTo>
                  <a:pt x="993" y="11"/>
                  <a:pt x="993" y="11"/>
                  <a:pt x="993" y="11"/>
                </a:cubicBezTo>
                <a:cubicBezTo>
                  <a:pt x="990" y="10"/>
                  <a:pt x="986" y="9"/>
                  <a:pt x="982" y="9"/>
                </a:cubicBezTo>
                <a:cubicBezTo>
                  <a:pt x="977" y="9"/>
                  <a:pt x="972" y="9"/>
                  <a:pt x="967" y="9"/>
                </a:cubicBezTo>
                <a:cubicBezTo>
                  <a:pt x="962" y="10"/>
                  <a:pt x="957" y="10"/>
                  <a:pt x="953" y="11"/>
                </a:cubicBezTo>
                <a:cubicBezTo>
                  <a:pt x="948" y="13"/>
                  <a:pt x="943" y="14"/>
                  <a:pt x="939" y="16"/>
                </a:cubicBezTo>
                <a:cubicBezTo>
                  <a:pt x="424" y="224"/>
                  <a:pt x="424" y="224"/>
                  <a:pt x="424" y="224"/>
                </a:cubicBezTo>
                <a:cubicBezTo>
                  <a:pt x="376" y="244"/>
                  <a:pt x="376" y="244"/>
                  <a:pt x="376" y="244"/>
                </a:cubicBezTo>
                <a:cubicBezTo>
                  <a:pt x="1" y="396"/>
                  <a:pt x="1" y="396"/>
                  <a:pt x="1" y="396"/>
                </a:cubicBezTo>
                <a:cubicBezTo>
                  <a:pt x="0" y="390"/>
                  <a:pt x="0" y="390"/>
                  <a:pt x="0" y="390"/>
                </a:cubicBezTo>
                <a:cubicBezTo>
                  <a:pt x="377" y="237"/>
                  <a:pt x="377" y="237"/>
                  <a:pt x="377" y="237"/>
                </a:cubicBezTo>
                <a:cubicBezTo>
                  <a:pt x="424" y="218"/>
                  <a:pt x="424" y="218"/>
                  <a:pt x="424" y="218"/>
                </a:cubicBezTo>
                <a:cubicBezTo>
                  <a:pt x="938" y="8"/>
                  <a:pt x="938" y="8"/>
                  <a:pt x="938" y="8"/>
                </a:cubicBezTo>
                <a:cubicBezTo>
                  <a:pt x="943" y="6"/>
                  <a:pt x="948" y="5"/>
                  <a:pt x="954" y="3"/>
                </a:cubicBezTo>
                <a:cubicBezTo>
                  <a:pt x="959" y="2"/>
                  <a:pt x="965" y="1"/>
                  <a:pt x="971" y="1"/>
                </a:cubicBezTo>
                <a:cubicBezTo>
                  <a:pt x="976" y="0"/>
                  <a:pt x="982" y="0"/>
                  <a:pt x="987" y="0"/>
                </a:cubicBezTo>
                <a:cubicBezTo>
                  <a:pt x="992" y="1"/>
                  <a:pt x="996" y="1"/>
                  <a:pt x="1000" y="3"/>
                </a:cubicBezTo>
                <a:cubicBezTo>
                  <a:pt x="1002" y="3"/>
                  <a:pt x="1002" y="3"/>
                  <a:pt x="1002" y="3"/>
                </a:cubicBezTo>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a:defRPr/>
            </a:pPr>
            <a:endParaRPr lang="zh-CN" altLang="en-US">
              <a:solidFill>
                <a:srgbClr val="FFFFFF"/>
              </a:solidFill>
            </a:endParaRPr>
          </a:p>
        </p:txBody>
      </p:sp>
      <p:sp>
        <p:nvSpPr>
          <p:cNvPr id="15" name="Freeform 16"/>
          <p:cNvSpPr/>
          <p:nvPr/>
        </p:nvSpPr>
        <p:spPr bwMode="auto">
          <a:xfrm>
            <a:off x="2744060" y="2144002"/>
            <a:ext cx="244079" cy="892969"/>
          </a:xfrm>
          <a:custGeom>
            <a:avLst/>
            <a:gdLst>
              <a:gd name="T0" fmla="*/ 128 w 128"/>
              <a:gd name="T1" fmla="*/ 6 h 558"/>
              <a:gd name="T2" fmla="*/ 124 w 128"/>
              <a:gd name="T3" fmla="*/ 7 h 558"/>
              <a:gd name="T4" fmla="*/ 118 w 128"/>
              <a:gd name="T5" fmla="*/ 11 h 558"/>
              <a:gd name="T6" fmla="*/ 112 w 128"/>
              <a:gd name="T7" fmla="*/ 17 h 558"/>
              <a:gd name="T8" fmla="*/ 108 w 128"/>
              <a:gd name="T9" fmla="*/ 24 h 558"/>
              <a:gd name="T10" fmla="*/ 106 w 128"/>
              <a:gd name="T11" fmla="*/ 31 h 558"/>
              <a:gd name="T12" fmla="*/ 64 w 128"/>
              <a:gd name="T13" fmla="*/ 240 h 558"/>
              <a:gd name="T14" fmla="*/ 55 w 128"/>
              <a:gd name="T15" fmla="*/ 287 h 558"/>
              <a:gd name="T16" fmla="*/ 7 w 128"/>
              <a:gd name="T17" fmla="*/ 530 h 558"/>
              <a:gd name="T18" fmla="*/ 6 w 128"/>
              <a:gd name="T19" fmla="*/ 539 h 558"/>
              <a:gd name="T20" fmla="*/ 8 w 128"/>
              <a:gd name="T21" fmla="*/ 545 h 558"/>
              <a:gd name="T22" fmla="*/ 13 w 128"/>
              <a:gd name="T23" fmla="*/ 549 h 558"/>
              <a:gd name="T24" fmla="*/ 19 w 128"/>
              <a:gd name="T25" fmla="*/ 550 h 558"/>
              <a:gd name="T26" fmla="*/ 86 w 128"/>
              <a:gd name="T27" fmla="*/ 535 h 558"/>
              <a:gd name="T28" fmla="*/ 85 w 128"/>
              <a:gd name="T29" fmla="*/ 543 h 558"/>
              <a:gd name="T30" fmla="*/ 17 w 128"/>
              <a:gd name="T31" fmla="*/ 558 h 558"/>
              <a:gd name="T32" fmla="*/ 9 w 128"/>
              <a:gd name="T33" fmla="*/ 557 h 558"/>
              <a:gd name="T34" fmla="*/ 3 w 128"/>
              <a:gd name="T35" fmla="*/ 552 h 558"/>
              <a:gd name="T36" fmla="*/ 0 w 128"/>
              <a:gd name="T37" fmla="*/ 543 h 558"/>
              <a:gd name="T38" fmla="*/ 1 w 128"/>
              <a:gd name="T39" fmla="*/ 531 h 558"/>
              <a:gd name="T40" fmla="*/ 49 w 128"/>
              <a:gd name="T41" fmla="*/ 289 h 558"/>
              <a:gd name="T42" fmla="*/ 58 w 128"/>
              <a:gd name="T43" fmla="*/ 242 h 558"/>
              <a:gd name="T44" fmla="*/ 100 w 128"/>
              <a:gd name="T45" fmla="*/ 33 h 558"/>
              <a:gd name="T46" fmla="*/ 104 w 128"/>
              <a:gd name="T47" fmla="*/ 23 h 558"/>
              <a:gd name="T48" fmla="*/ 110 w 128"/>
              <a:gd name="T49" fmla="*/ 14 h 558"/>
              <a:gd name="T50" fmla="*/ 117 w 128"/>
              <a:gd name="T51" fmla="*/ 6 h 558"/>
              <a:gd name="T52" fmla="*/ 126 w 128"/>
              <a:gd name="T53" fmla="*/ 1 h 558"/>
              <a:gd name="T54" fmla="*/ 127 w 128"/>
              <a:gd name="T55" fmla="*/ 0 h 558"/>
              <a:gd name="T56" fmla="*/ 128 w 128"/>
              <a:gd name="T57" fmla="*/ 6 h 55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8"/>
              <a:gd name="T88" fmla="*/ 0 h 558"/>
              <a:gd name="T89" fmla="*/ 128 w 128"/>
              <a:gd name="T90" fmla="*/ 558 h 55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8" h="558">
                <a:moveTo>
                  <a:pt x="128" y="6"/>
                </a:moveTo>
                <a:cubicBezTo>
                  <a:pt x="124" y="7"/>
                  <a:pt x="124" y="7"/>
                  <a:pt x="124" y="7"/>
                </a:cubicBezTo>
                <a:cubicBezTo>
                  <a:pt x="122" y="8"/>
                  <a:pt x="120" y="9"/>
                  <a:pt x="118" y="11"/>
                </a:cubicBezTo>
                <a:cubicBezTo>
                  <a:pt x="116" y="13"/>
                  <a:pt x="114" y="15"/>
                  <a:pt x="112" y="17"/>
                </a:cubicBezTo>
                <a:cubicBezTo>
                  <a:pt x="111" y="19"/>
                  <a:pt x="109" y="21"/>
                  <a:pt x="108" y="24"/>
                </a:cubicBezTo>
                <a:cubicBezTo>
                  <a:pt x="107" y="26"/>
                  <a:pt x="106" y="28"/>
                  <a:pt x="106" y="31"/>
                </a:cubicBezTo>
                <a:cubicBezTo>
                  <a:pt x="64" y="240"/>
                  <a:pt x="64" y="240"/>
                  <a:pt x="64" y="240"/>
                </a:cubicBezTo>
                <a:cubicBezTo>
                  <a:pt x="55" y="287"/>
                  <a:pt x="55" y="287"/>
                  <a:pt x="55" y="287"/>
                </a:cubicBezTo>
                <a:cubicBezTo>
                  <a:pt x="7" y="530"/>
                  <a:pt x="7" y="530"/>
                  <a:pt x="7" y="530"/>
                </a:cubicBezTo>
                <a:cubicBezTo>
                  <a:pt x="6" y="533"/>
                  <a:pt x="6" y="536"/>
                  <a:pt x="6" y="539"/>
                </a:cubicBezTo>
                <a:cubicBezTo>
                  <a:pt x="6" y="541"/>
                  <a:pt x="7" y="544"/>
                  <a:pt x="8" y="545"/>
                </a:cubicBezTo>
                <a:cubicBezTo>
                  <a:pt x="9" y="547"/>
                  <a:pt x="11" y="548"/>
                  <a:pt x="13" y="549"/>
                </a:cubicBezTo>
                <a:cubicBezTo>
                  <a:pt x="14" y="550"/>
                  <a:pt x="17" y="550"/>
                  <a:pt x="19" y="550"/>
                </a:cubicBezTo>
                <a:cubicBezTo>
                  <a:pt x="86" y="535"/>
                  <a:pt x="86" y="535"/>
                  <a:pt x="86" y="535"/>
                </a:cubicBezTo>
                <a:cubicBezTo>
                  <a:pt x="85" y="543"/>
                  <a:pt x="85" y="543"/>
                  <a:pt x="85" y="543"/>
                </a:cubicBezTo>
                <a:cubicBezTo>
                  <a:pt x="17" y="558"/>
                  <a:pt x="17" y="558"/>
                  <a:pt x="17" y="558"/>
                </a:cubicBezTo>
                <a:cubicBezTo>
                  <a:pt x="14" y="558"/>
                  <a:pt x="11" y="558"/>
                  <a:pt x="9" y="557"/>
                </a:cubicBezTo>
                <a:cubicBezTo>
                  <a:pt x="6" y="556"/>
                  <a:pt x="4" y="554"/>
                  <a:pt x="3" y="552"/>
                </a:cubicBezTo>
                <a:cubicBezTo>
                  <a:pt x="1" y="550"/>
                  <a:pt x="0" y="547"/>
                  <a:pt x="0" y="543"/>
                </a:cubicBezTo>
                <a:cubicBezTo>
                  <a:pt x="0" y="540"/>
                  <a:pt x="0" y="536"/>
                  <a:pt x="1" y="531"/>
                </a:cubicBezTo>
                <a:cubicBezTo>
                  <a:pt x="49" y="289"/>
                  <a:pt x="49" y="289"/>
                  <a:pt x="49" y="289"/>
                </a:cubicBezTo>
                <a:cubicBezTo>
                  <a:pt x="58" y="242"/>
                  <a:pt x="58" y="242"/>
                  <a:pt x="58" y="242"/>
                </a:cubicBezTo>
                <a:cubicBezTo>
                  <a:pt x="100" y="33"/>
                  <a:pt x="100" y="33"/>
                  <a:pt x="100" y="33"/>
                </a:cubicBezTo>
                <a:cubicBezTo>
                  <a:pt x="101" y="30"/>
                  <a:pt x="102" y="26"/>
                  <a:pt x="104" y="23"/>
                </a:cubicBezTo>
                <a:cubicBezTo>
                  <a:pt x="105" y="20"/>
                  <a:pt x="107" y="17"/>
                  <a:pt x="110" y="14"/>
                </a:cubicBezTo>
                <a:cubicBezTo>
                  <a:pt x="112" y="11"/>
                  <a:pt x="114" y="8"/>
                  <a:pt x="117" y="6"/>
                </a:cubicBezTo>
                <a:cubicBezTo>
                  <a:pt x="120" y="4"/>
                  <a:pt x="123" y="2"/>
                  <a:pt x="126" y="1"/>
                </a:cubicBezTo>
                <a:cubicBezTo>
                  <a:pt x="127" y="0"/>
                  <a:pt x="127" y="0"/>
                  <a:pt x="127" y="0"/>
                </a:cubicBezTo>
                <a:lnTo>
                  <a:pt x="128" y="6"/>
                </a:lnTo>
                <a:close/>
              </a:path>
            </a:pathLst>
          </a:custGeom>
          <a:solidFill>
            <a:schemeClr val="bg1"/>
          </a:solidFill>
          <a:ln w="11113" cap="flat">
            <a:solidFill>
              <a:schemeClr val="bg1"/>
            </a:solidFill>
            <a:prstDash val="solid"/>
            <a:miter lim="800000"/>
          </a:ln>
        </p:spPr>
        <p:txBody>
          <a:bodyPr lIns="68563" tIns="34281" rIns="68563" bIns="34281"/>
          <a:lstStyle/>
          <a:p>
            <a:pPr>
              <a:defRPr/>
            </a:pPr>
            <a:endParaRPr lang="zh-CN" altLang="en-US">
              <a:solidFill>
                <a:srgbClr val="FFFFFF"/>
              </a:solidFill>
            </a:endParaRPr>
          </a:p>
        </p:txBody>
      </p:sp>
      <p:sp>
        <p:nvSpPr>
          <p:cNvPr id="16" name="Freeform 17"/>
          <p:cNvSpPr/>
          <p:nvPr/>
        </p:nvSpPr>
        <p:spPr bwMode="auto">
          <a:xfrm>
            <a:off x="4795508" y="1524280"/>
            <a:ext cx="981075" cy="1146572"/>
          </a:xfrm>
          <a:custGeom>
            <a:avLst/>
            <a:gdLst>
              <a:gd name="T0" fmla="*/ 46 w 516"/>
              <a:gd name="T1" fmla="*/ 9 h 716"/>
              <a:gd name="T2" fmla="*/ 485 w 516"/>
              <a:gd name="T3" fmla="*/ 148 h 716"/>
              <a:gd name="T4" fmla="*/ 496 w 516"/>
              <a:gd name="T5" fmla="*/ 154 h 716"/>
              <a:gd name="T6" fmla="*/ 501 w 516"/>
              <a:gd name="T7" fmla="*/ 164 h 716"/>
              <a:gd name="T8" fmla="*/ 501 w 516"/>
              <a:gd name="T9" fmla="*/ 175 h 716"/>
              <a:gd name="T10" fmla="*/ 494 w 516"/>
              <a:gd name="T11" fmla="*/ 187 h 716"/>
              <a:gd name="T12" fmla="*/ 113 w 516"/>
              <a:gd name="T13" fmla="*/ 656 h 716"/>
              <a:gd name="T14" fmla="*/ 100 w 516"/>
              <a:gd name="T15" fmla="*/ 668 h 716"/>
              <a:gd name="T16" fmla="*/ 84 w 516"/>
              <a:gd name="T17" fmla="*/ 679 h 716"/>
              <a:gd name="T18" fmla="*/ 66 w 516"/>
              <a:gd name="T19" fmla="*/ 689 h 716"/>
              <a:gd name="T20" fmla="*/ 49 w 516"/>
              <a:gd name="T21" fmla="*/ 694 h 716"/>
              <a:gd name="T22" fmla="*/ 0 w 516"/>
              <a:gd name="T23" fmla="*/ 705 h 716"/>
              <a:gd name="T24" fmla="*/ 0 w 516"/>
              <a:gd name="T25" fmla="*/ 716 h 716"/>
              <a:gd name="T26" fmla="*/ 50 w 516"/>
              <a:gd name="T27" fmla="*/ 705 h 716"/>
              <a:gd name="T28" fmla="*/ 69 w 516"/>
              <a:gd name="T29" fmla="*/ 699 h 716"/>
              <a:gd name="T30" fmla="*/ 89 w 516"/>
              <a:gd name="T31" fmla="*/ 689 h 716"/>
              <a:gd name="T32" fmla="*/ 108 w 516"/>
              <a:gd name="T33" fmla="*/ 676 h 716"/>
              <a:gd name="T34" fmla="*/ 122 w 516"/>
              <a:gd name="T35" fmla="*/ 661 h 716"/>
              <a:gd name="T36" fmla="*/ 506 w 516"/>
              <a:gd name="T37" fmla="*/ 190 h 716"/>
              <a:gd name="T38" fmla="*/ 515 w 516"/>
              <a:gd name="T39" fmla="*/ 174 h 716"/>
              <a:gd name="T40" fmla="*/ 515 w 516"/>
              <a:gd name="T41" fmla="*/ 159 h 716"/>
              <a:gd name="T42" fmla="*/ 508 w 516"/>
              <a:gd name="T43" fmla="*/ 147 h 716"/>
              <a:gd name="T44" fmla="*/ 493 w 516"/>
              <a:gd name="T45" fmla="*/ 138 h 716"/>
              <a:gd name="T46" fmla="*/ 51 w 516"/>
              <a:gd name="T47" fmla="*/ 0 h 716"/>
              <a:gd name="T48" fmla="*/ 46 w 516"/>
              <a:gd name="T49" fmla="*/ 9 h 7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6"/>
              <a:gd name="T76" fmla="*/ 0 h 716"/>
              <a:gd name="T77" fmla="*/ 516 w 516"/>
              <a:gd name="T78" fmla="*/ 716 h 7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6" h="716">
                <a:moveTo>
                  <a:pt x="46" y="9"/>
                </a:moveTo>
                <a:cubicBezTo>
                  <a:pt x="485" y="148"/>
                  <a:pt x="485" y="148"/>
                  <a:pt x="485" y="148"/>
                </a:cubicBezTo>
                <a:cubicBezTo>
                  <a:pt x="490" y="150"/>
                  <a:pt x="493" y="152"/>
                  <a:pt x="496" y="154"/>
                </a:cubicBezTo>
                <a:cubicBezTo>
                  <a:pt x="499" y="157"/>
                  <a:pt x="500" y="160"/>
                  <a:pt x="501" y="164"/>
                </a:cubicBezTo>
                <a:cubicBezTo>
                  <a:pt x="502" y="167"/>
                  <a:pt x="502" y="171"/>
                  <a:pt x="501" y="175"/>
                </a:cubicBezTo>
                <a:cubicBezTo>
                  <a:pt x="500" y="179"/>
                  <a:pt x="498" y="183"/>
                  <a:pt x="494" y="187"/>
                </a:cubicBezTo>
                <a:cubicBezTo>
                  <a:pt x="113" y="656"/>
                  <a:pt x="113" y="656"/>
                  <a:pt x="113" y="656"/>
                </a:cubicBezTo>
                <a:cubicBezTo>
                  <a:pt x="109" y="660"/>
                  <a:pt x="105" y="664"/>
                  <a:pt x="100" y="668"/>
                </a:cubicBezTo>
                <a:cubicBezTo>
                  <a:pt x="95" y="672"/>
                  <a:pt x="89" y="676"/>
                  <a:pt x="84" y="679"/>
                </a:cubicBezTo>
                <a:cubicBezTo>
                  <a:pt x="78" y="683"/>
                  <a:pt x="72" y="686"/>
                  <a:pt x="66" y="689"/>
                </a:cubicBezTo>
                <a:cubicBezTo>
                  <a:pt x="60" y="691"/>
                  <a:pt x="55" y="693"/>
                  <a:pt x="49" y="694"/>
                </a:cubicBezTo>
                <a:cubicBezTo>
                  <a:pt x="0" y="705"/>
                  <a:pt x="0" y="705"/>
                  <a:pt x="0" y="705"/>
                </a:cubicBezTo>
                <a:cubicBezTo>
                  <a:pt x="0" y="716"/>
                  <a:pt x="0" y="716"/>
                  <a:pt x="0" y="716"/>
                </a:cubicBezTo>
                <a:cubicBezTo>
                  <a:pt x="50" y="705"/>
                  <a:pt x="50" y="705"/>
                  <a:pt x="50" y="705"/>
                </a:cubicBezTo>
                <a:cubicBezTo>
                  <a:pt x="56" y="704"/>
                  <a:pt x="63" y="702"/>
                  <a:pt x="69" y="699"/>
                </a:cubicBezTo>
                <a:cubicBezTo>
                  <a:pt x="76" y="696"/>
                  <a:pt x="83" y="693"/>
                  <a:pt x="89" y="689"/>
                </a:cubicBezTo>
                <a:cubicBezTo>
                  <a:pt x="96" y="685"/>
                  <a:pt x="102" y="680"/>
                  <a:pt x="108" y="676"/>
                </a:cubicBezTo>
                <a:cubicBezTo>
                  <a:pt x="113" y="671"/>
                  <a:pt x="118" y="666"/>
                  <a:pt x="122" y="661"/>
                </a:cubicBezTo>
                <a:cubicBezTo>
                  <a:pt x="506" y="190"/>
                  <a:pt x="506" y="190"/>
                  <a:pt x="506" y="190"/>
                </a:cubicBezTo>
                <a:cubicBezTo>
                  <a:pt x="510" y="185"/>
                  <a:pt x="513" y="180"/>
                  <a:pt x="515" y="174"/>
                </a:cubicBezTo>
                <a:cubicBezTo>
                  <a:pt x="516" y="169"/>
                  <a:pt x="516" y="164"/>
                  <a:pt x="515" y="159"/>
                </a:cubicBezTo>
                <a:cubicBezTo>
                  <a:pt x="514" y="154"/>
                  <a:pt x="511" y="150"/>
                  <a:pt x="508" y="147"/>
                </a:cubicBezTo>
                <a:cubicBezTo>
                  <a:pt x="504" y="143"/>
                  <a:pt x="499" y="140"/>
                  <a:pt x="493" y="138"/>
                </a:cubicBezTo>
                <a:cubicBezTo>
                  <a:pt x="51" y="0"/>
                  <a:pt x="51" y="0"/>
                  <a:pt x="51" y="0"/>
                </a:cubicBezTo>
                <a:lnTo>
                  <a:pt x="46" y="9"/>
                </a:lnTo>
                <a:close/>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a:defRPr/>
            </a:pPr>
            <a:endParaRPr lang="zh-CN" altLang="en-US">
              <a:solidFill>
                <a:srgbClr val="FFFFFF"/>
              </a:solidFill>
            </a:endParaRPr>
          </a:p>
        </p:txBody>
      </p:sp>
      <p:sp>
        <p:nvSpPr>
          <p:cNvPr id="17" name="Line 51"/>
          <p:cNvSpPr>
            <a:spLocks noChangeShapeType="1"/>
          </p:cNvSpPr>
          <p:nvPr/>
        </p:nvSpPr>
        <p:spPr bwMode="auto">
          <a:xfrm>
            <a:off x="4387124" y="4084422"/>
            <a:ext cx="2721372" cy="0"/>
          </a:xfrm>
          <a:prstGeom prst="line">
            <a:avLst/>
          </a:prstGeom>
          <a:noFill/>
          <a:ln w="33338">
            <a:solidFill>
              <a:srgbClr val="FFFFFF"/>
            </a:solidFill>
            <a:miter lim="800000"/>
          </a:ln>
        </p:spPr>
        <p:txBody>
          <a:bodyPr lIns="68563" tIns="34281" rIns="68563" bIns="34281"/>
          <a:lstStyle/>
          <a:p>
            <a:pPr>
              <a:defRPr/>
            </a:pPr>
            <a:endParaRPr lang="zh-CN" altLang="en-US">
              <a:solidFill>
                <a:srgbClr val="FFFFFF"/>
              </a:solidFill>
            </a:endParaRPr>
          </a:p>
        </p:txBody>
      </p:sp>
      <p:sp>
        <p:nvSpPr>
          <p:cNvPr id="18" name="TextBox 17"/>
          <p:cNvSpPr txBox="1"/>
          <p:nvPr/>
        </p:nvSpPr>
        <p:spPr>
          <a:xfrm rot="20445248">
            <a:off x="3072114" y="1928070"/>
            <a:ext cx="2215957" cy="692479"/>
          </a:xfrm>
          <a:prstGeom prst="rect">
            <a:avLst/>
          </a:prstGeom>
          <a:noFill/>
        </p:spPr>
        <p:txBody>
          <a:bodyPr wrap="none" lIns="68563" tIns="34281" rIns="68563" bIns="34281">
            <a:spAutoFit/>
          </a:bodyPr>
          <a:lstStyle/>
          <a:p>
            <a:pPr>
              <a:defRPr/>
            </a:pPr>
            <a:r>
              <a:rPr lang="zh-CN" altLang="en-US" sz="4050" b="1" dirty="0">
                <a:solidFill>
                  <a:srgbClr val="FFFFFF"/>
                </a:solidFill>
                <a:latin typeface="微软雅黑" panose="020B0503020204020204" pitchFamily="34" charset="-122"/>
                <a:ea typeface="微软雅黑" panose="020B0503020204020204" pitchFamily="34" charset="-122"/>
              </a:rPr>
              <a:t>谢谢观看</a:t>
            </a:r>
          </a:p>
        </p:txBody>
      </p:sp>
      <p:sp>
        <p:nvSpPr>
          <p:cNvPr id="19" name="TextBox 18"/>
          <p:cNvSpPr txBox="1"/>
          <p:nvPr/>
        </p:nvSpPr>
        <p:spPr>
          <a:xfrm>
            <a:off x="6524108" y="1089013"/>
            <a:ext cx="1075632" cy="1200329"/>
          </a:xfrm>
          <a:prstGeom prst="rect">
            <a:avLst/>
          </a:prstGeom>
          <a:noFill/>
        </p:spPr>
        <p:txBody>
          <a:bodyPr wrap="square" rtlCol="0">
            <a:spAutoFit/>
          </a:bodyPr>
          <a:lstStyle/>
          <a:p>
            <a:pPr algn="ctr" fontAlgn="auto">
              <a:spcBef>
                <a:spcPts val="0"/>
              </a:spcBef>
              <a:spcAft>
                <a:spcPts val="0"/>
              </a:spcAft>
              <a:defRPr/>
            </a:pPr>
            <a:r>
              <a:rPr lang="zh-CN" altLang="en-US" b="1" dirty="0">
                <a:solidFill>
                  <a:prstClr val="white"/>
                </a:solidFill>
                <a:latin typeface="Calibri"/>
              </a:rPr>
              <a:t>工程招投标与合同管理</a:t>
            </a:r>
          </a:p>
        </p:txBody>
      </p:sp>
    </p:spTree>
    <p:extLst>
      <p:ext uri="{BB962C8B-B14F-4D97-AF65-F5344CB8AC3E}">
        <p14:creationId xmlns:p14="http://schemas.microsoft.com/office/powerpoint/2010/main" val="612100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right)">
                                      <p:cBhvr>
                                        <p:cTn id="15" dur="500"/>
                                        <p:tgtEl>
                                          <p:spTgt spid="12"/>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up)">
                                      <p:cBhvr>
                                        <p:cTn id="35" dur="500"/>
                                        <p:tgtEl>
                                          <p:spTgt spid="10"/>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8">
                                            <p:txEl>
                                              <p:pRg st="0" end="0"/>
                                            </p:txEl>
                                          </p:spTgt>
                                        </p:tgtEl>
                                        <p:attrNameLst>
                                          <p:attrName>style.visibility</p:attrName>
                                        </p:attrNameLst>
                                      </p:cBhvr>
                                      <p:to>
                                        <p:strVal val="visible"/>
                                      </p:to>
                                    </p:set>
                                    <p:animEffect transition="in" filter="wipe(left)">
                                      <p:cBhvr>
                                        <p:cTn id="39" dur="500"/>
                                        <p:tgtEl>
                                          <p:spTgt spid="18">
                                            <p:txEl>
                                              <p:pRg st="0" end="0"/>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down)">
                                      <p:cBhvr>
                                        <p:cTn id="47" dur="500"/>
                                        <p:tgtEl>
                                          <p:spTgt spid="6"/>
                                        </p:tgtEl>
                                      </p:cBhvr>
                                    </p:animEffect>
                                  </p:childTnLst>
                                </p:cTn>
                              </p:par>
                            </p:childTnLst>
                          </p:cTn>
                        </p:par>
                        <p:par>
                          <p:cTn id="48" fill="hold">
                            <p:stCondLst>
                              <p:cond delay="5500"/>
                            </p:stCondLst>
                            <p:childTnLst>
                              <p:par>
                                <p:cTn id="49" presetID="17" presetClass="entr" presetSubtype="1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928688" y="160338"/>
            <a:ext cx="8215312" cy="596900"/>
          </a:xfrm>
          <a:prstGeom prst="rect">
            <a:avLst/>
          </a:prstGeom>
        </p:spPr>
        <p:txBody>
          <a:bodyPr/>
          <a:lstStyle/>
          <a:p>
            <a:pPr algn="ctr"/>
            <a:r>
              <a:rPr lang="zh-CN" altLang="en-US" dirty="0"/>
              <a:t>任务一 认识</a:t>
            </a:r>
            <a:r>
              <a:rPr lang="en-US" altLang="zh-CN" dirty="0"/>
              <a:t>FIDIC</a:t>
            </a:r>
            <a:r>
              <a:rPr lang="zh-CN" altLang="en-US" dirty="0"/>
              <a:t>施工合同条件</a:t>
            </a:r>
          </a:p>
        </p:txBody>
      </p:sp>
      <p:sp>
        <p:nvSpPr>
          <p:cNvPr id="5123" name="Rectangle 3"/>
          <p:cNvSpPr>
            <a:spLocks noGrp="1" noChangeArrowheads="1"/>
          </p:cNvSpPr>
          <p:nvPr>
            <p:ph idx="4294967295"/>
          </p:nvPr>
        </p:nvSpPr>
        <p:spPr>
          <a:xfrm>
            <a:off x="1277938" y="850900"/>
            <a:ext cx="7866062" cy="3824288"/>
          </a:xfrm>
          <a:prstGeom prst="rect">
            <a:avLst/>
          </a:prstGeom>
        </p:spPr>
        <p:txBody>
          <a:bodyPr/>
          <a:lstStyle/>
          <a:p>
            <a:r>
              <a:rPr lang="zh-CN" altLang="en-US" b="1" dirty="0" smtClean="0">
                <a:solidFill>
                  <a:srgbClr val="FF0000"/>
                </a:solidFill>
              </a:rPr>
              <a:t>一、</a:t>
            </a:r>
            <a:r>
              <a:rPr lang="en-US" altLang="zh-CN" b="1" dirty="0" smtClean="0">
                <a:solidFill>
                  <a:srgbClr val="FF0000"/>
                </a:solidFill>
              </a:rPr>
              <a:t>FIDIC</a:t>
            </a:r>
            <a:r>
              <a:rPr lang="zh-CN" altLang="en-US" b="1" dirty="0">
                <a:solidFill>
                  <a:srgbClr val="FF0000"/>
                </a:solidFill>
              </a:rPr>
              <a:t>简介</a:t>
            </a:r>
          </a:p>
          <a:p>
            <a:r>
              <a:rPr lang="zh-CN" altLang="en-US" dirty="0">
                <a:latin typeface="宋体" panose="02010600030101010101" pitchFamily="2" charset="-122"/>
                <a:ea typeface="宋体" panose="02010600030101010101" pitchFamily="2" charset="-122"/>
              </a:rPr>
              <a:t> </a:t>
            </a:r>
            <a:r>
              <a:rPr lang="en-US" altLang="zh-CN" dirty="0">
                <a:latin typeface="宋体" panose="02010600030101010101" pitchFamily="2" charset="-122"/>
                <a:ea typeface="宋体" panose="02010600030101010101" pitchFamily="2" charset="-122"/>
              </a:rPr>
              <a:t>FIDIC</a:t>
            </a:r>
            <a:r>
              <a:rPr lang="zh-CN" altLang="en-US" dirty="0">
                <a:latin typeface="宋体" panose="02010600030101010101" pitchFamily="2" charset="-122"/>
                <a:ea typeface="宋体" panose="02010600030101010101" pitchFamily="2" charset="-122"/>
              </a:rPr>
              <a:t>成立于</a:t>
            </a:r>
            <a:r>
              <a:rPr lang="en-US" altLang="zh-CN" dirty="0">
                <a:latin typeface="宋体" panose="02010600030101010101" pitchFamily="2" charset="-122"/>
                <a:ea typeface="宋体" panose="02010600030101010101" pitchFamily="2" charset="-122"/>
              </a:rPr>
              <a:t>1913</a:t>
            </a:r>
            <a:r>
              <a:rPr lang="zh-CN" altLang="en-US" dirty="0">
                <a:latin typeface="宋体" panose="02010600030101010101" pitchFamily="2" charset="-122"/>
                <a:ea typeface="宋体" panose="02010600030101010101" pitchFamily="2" charset="-122"/>
              </a:rPr>
              <a:t>年，它虽是一个非官方机构，却是一个具有国际性、权威性的咨询工程师组织。 </a:t>
            </a:r>
            <a:endParaRPr lang="en-US" altLang="zh-CN" b="1" dirty="0" smtClean="0"/>
          </a:p>
          <a:p>
            <a:r>
              <a:rPr lang="en-US" altLang="zh-CN" b="1" dirty="0" smtClean="0"/>
              <a:t>"</a:t>
            </a:r>
            <a:r>
              <a:rPr lang="en-US" altLang="zh-CN" b="1" dirty="0"/>
              <a:t>FIDIC"</a:t>
            </a:r>
            <a:r>
              <a:rPr lang="zh-CN" altLang="en-US" b="1" dirty="0"/>
              <a:t>是国际咨询工程师联合会</a:t>
            </a:r>
            <a:r>
              <a:rPr lang="en-US" altLang="zh-CN" b="1" dirty="0"/>
              <a:t>(Federation International Des </a:t>
            </a:r>
            <a:r>
              <a:rPr lang="en-US" altLang="zh-CN" b="1" dirty="0" err="1"/>
              <a:t>Inginieurs</a:t>
            </a:r>
            <a:r>
              <a:rPr lang="en-US" altLang="zh-CN" b="1" dirty="0"/>
              <a:t> </a:t>
            </a:r>
            <a:r>
              <a:rPr lang="en-US" altLang="zh-CN" b="1" dirty="0" err="1"/>
              <a:t>Conseils</a:t>
            </a:r>
            <a:r>
              <a:rPr lang="en-US" altLang="zh-CN" b="1" dirty="0"/>
              <a:t>)</a:t>
            </a:r>
            <a:r>
              <a:rPr lang="zh-CN" altLang="en-US" b="1" dirty="0"/>
              <a:t>的简称。</a:t>
            </a:r>
          </a:p>
          <a:p>
            <a:r>
              <a:rPr lang="zh-CN" altLang="en-US" b="1" dirty="0"/>
              <a:t>该联合会是被世界银行和其他国际金融组织认可的国际咨询服务机构。总部设在瑞士洛桑。</a:t>
            </a:r>
          </a:p>
          <a:p>
            <a:r>
              <a:rPr lang="zh-CN" altLang="en-US" b="1" dirty="0"/>
              <a:t> </a:t>
            </a:r>
          </a:p>
          <a:p>
            <a:endParaRPr lang="en-US" altLang="zh-CN"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idx="4294967295"/>
          </p:nvPr>
        </p:nvSpPr>
        <p:spPr>
          <a:xfrm>
            <a:off x="0" y="1492250"/>
            <a:ext cx="6913563" cy="3824288"/>
          </a:xfrm>
          <a:prstGeom prst="rect">
            <a:avLst/>
          </a:prstGeom>
        </p:spPr>
        <p:txBody>
          <a:bodyPr/>
          <a:lstStyle/>
          <a:p>
            <a:r>
              <a:rPr lang="zh-CN" altLang="en-US" b="1" dirty="0"/>
              <a:t>目前</a:t>
            </a:r>
            <a:r>
              <a:rPr lang="en-US" altLang="zh-CN" b="1" dirty="0"/>
              <a:t>FIDIC</a:t>
            </a:r>
            <a:r>
              <a:rPr lang="zh-CN" altLang="en-US" b="1" dirty="0"/>
              <a:t>已成为全世界最有权威的工程师组织。</a:t>
            </a:r>
            <a:r>
              <a:rPr lang="en-US" altLang="zh-CN" b="1" dirty="0"/>
              <a:t>FIDIC</a:t>
            </a:r>
            <a:r>
              <a:rPr lang="zh-CN" altLang="en-US" b="1" dirty="0"/>
              <a:t>下设许多专业委员会，各专业委员会编制了用于国际工程承包合同的许多规范性文件，被</a:t>
            </a:r>
            <a:r>
              <a:rPr lang="en-US" altLang="zh-CN" b="1" dirty="0"/>
              <a:t>FIDIC</a:t>
            </a:r>
            <a:r>
              <a:rPr lang="zh-CN" altLang="en-US" b="1" dirty="0"/>
              <a:t>成员国广泛采用，并被</a:t>
            </a:r>
            <a:r>
              <a:rPr lang="en-US" altLang="zh-CN" b="1" dirty="0"/>
              <a:t>FIDIC</a:t>
            </a:r>
            <a:r>
              <a:rPr lang="zh-CN" altLang="en-US" b="1" dirty="0"/>
              <a:t>成员国的雇主、工程师和承包商所熟悉，现已发展成为国际公认的标准范本，在国际上被广泛采用。</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1" name="Rectangle 3"/>
          <p:cNvSpPr>
            <a:spLocks noGrp="1" noChangeArrowheads="1"/>
          </p:cNvSpPr>
          <p:nvPr>
            <p:ph type="body" idx="4294967295"/>
          </p:nvPr>
        </p:nvSpPr>
        <p:spPr>
          <a:xfrm>
            <a:off x="719138" y="898525"/>
            <a:ext cx="8424862" cy="4049713"/>
          </a:xfrm>
          <a:prstGeom prst="rect">
            <a:avLst/>
          </a:prstGeom>
        </p:spPr>
        <p:txBody>
          <a:bodyPr>
            <a:normAutofit/>
          </a:bodyPr>
          <a:lstStyle/>
          <a:p>
            <a:pPr marL="0" indent="0">
              <a:buNone/>
            </a:pPr>
            <a:r>
              <a:rPr lang="en-US" altLang="zh-CN" sz="2100" dirty="0" smtClean="0">
                <a:latin typeface="宋体" panose="02010600030101010101" pitchFamily="2" charset="-122"/>
                <a:ea typeface="宋体" panose="02010600030101010101" pitchFamily="2" charset="-122"/>
              </a:rPr>
              <a:t>**FIDIC</a:t>
            </a:r>
            <a:r>
              <a:rPr lang="zh-CN" altLang="en-US" sz="2100" dirty="0">
                <a:latin typeface="宋体" panose="02010600030101010101" pitchFamily="2" charset="-122"/>
                <a:ea typeface="宋体" panose="02010600030101010101" pitchFamily="2" charset="-122"/>
              </a:rPr>
              <a:t>合同条件的普遍意义 </a:t>
            </a:r>
          </a:p>
          <a:p>
            <a:pPr marL="0" indent="0">
              <a:buNone/>
            </a:pPr>
            <a:r>
              <a:rPr lang="zh-CN" altLang="en-US" sz="2100" dirty="0">
                <a:latin typeface="宋体" panose="02010600030101010101" pitchFamily="2" charset="-122"/>
                <a:ea typeface="宋体" panose="02010600030101010101" pitchFamily="2" charset="-122"/>
              </a:rPr>
              <a:t>   </a:t>
            </a:r>
            <a:r>
              <a:rPr lang="zh-CN" altLang="zh-CN" sz="2100" dirty="0">
                <a:latin typeface="宋体" panose="02010600030101010101" pitchFamily="2" charset="-122"/>
                <a:ea typeface="宋体" panose="02010600030101010101" pitchFamily="2" charset="-122"/>
              </a:rPr>
              <a:t>采用</a:t>
            </a:r>
            <a:r>
              <a:rPr lang="en-US" altLang="zh-CN" sz="2100" dirty="0">
                <a:latin typeface="宋体" panose="02010600030101010101" pitchFamily="2" charset="-122"/>
                <a:ea typeface="宋体" panose="02010600030101010101" pitchFamily="2" charset="-122"/>
              </a:rPr>
              <a:t>FIDIC</a:t>
            </a:r>
            <a:r>
              <a:rPr lang="zh-CN" altLang="en-US" sz="2100" dirty="0">
                <a:latin typeface="宋体" panose="02010600030101010101" pitchFamily="2" charset="-122"/>
                <a:ea typeface="宋体" panose="02010600030101010101" pitchFamily="2" charset="-122"/>
              </a:rPr>
              <a:t>合同条件作为国际工程实施的标准范本有许多优点。</a:t>
            </a:r>
          </a:p>
          <a:p>
            <a:pPr marL="0" indent="0">
              <a:buNone/>
            </a:pPr>
            <a:r>
              <a:rPr lang="zh-CN" altLang="en-GB" sz="2100" dirty="0">
                <a:latin typeface="宋体" panose="02010600030101010101" pitchFamily="2" charset="-122"/>
                <a:ea typeface="宋体" panose="02010600030101010101" pitchFamily="2" charset="-122"/>
              </a:rPr>
              <a:t>   （</a:t>
            </a:r>
            <a:r>
              <a:rPr lang="en-US" altLang="zh-CN" sz="2100" dirty="0">
                <a:latin typeface="宋体" panose="02010600030101010101" pitchFamily="2" charset="-122"/>
                <a:ea typeface="宋体" panose="02010600030101010101" pitchFamily="2" charset="-122"/>
              </a:rPr>
              <a:t>1</a:t>
            </a:r>
            <a:r>
              <a:rPr lang="zh-CN" altLang="en-US" sz="2100" dirty="0">
                <a:latin typeface="宋体" panose="02010600030101010101" pitchFamily="2" charset="-122"/>
                <a:ea typeface="宋体" panose="02010600030101010101" pitchFamily="2" charset="-122"/>
              </a:rPr>
              <a:t>）脉络清晰、逻辑性强、承包商、业主之间的风险分担公平合理。</a:t>
            </a:r>
          </a:p>
          <a:p>
            <a:pPr marL="0" indent="0">
              <a:buNone/>
            </a:pPr>
            <a:r>
              <a:rPr lang="zh-CN" altLang="en-US" sz="2100" dirty="0">
                <a:latin typeface="宋体" panose="02010600030101010101" pitchFamily="2" charset="-122"/>
                <a:ea typeface="宋体" panose="02010600030101010101" pitchFamily="2" charset="-122"/>
              </a:rPr>
              <a:t>   （</a:t>
            </a:r>
            <a:r>
              <a:rPr lang="en-US" altLang="zh-CN" sz="2100" dirty="0">
                <a:latin typeface="宋体" panose="02010600030101010101" pitchFamily="2" charset="-122"/>
                <a:ea typeface="宋体" panose="02010600030101010101" pitchFamily="2" charset="-122"/>
              </a:rPr>
              <a:t>2</a:t>
            </a:r>
            <a:r>
              <a:rPr lang="zh-CN" altLang="en-US" sz="2100" dirty="0">
                <a:latin typeface="宋体" panose="02010600030101010101" pitchFamily="2" charset="-122"/>
                <a:ea typeface="宋体" panose="02010600030101010101" pitchFamily="2" charset="-122"/>
              </a:rPr>
              <a:t>）对业主、承包商的责任和监理工程师的权利作了明确的规定，避免合同执行过程中过多的纠纷和索赔事件发生，起到相互制约的作用。</a:t>
            </a:r>
          </a:p>
          <a:p>
            <a:pPr marL="0" indent="0">
              <a:buNone/>
            </a:pPr>
            <a:r>
              <a:rPr lang="zh-CN" altLang="en-US" sz="2100" dirty="0">
                <a:latin typeface="宋体" panose="02010600030101010101" pitchFamily="2" charset="-122"/>
                <a:ea typeface="宋体" panose="02010600030101010101" pitchFamily="2" charset="-122"/>
              </a:rPr>
              <a:t>   （</a:t>
            </a:r>
            <a:r>
              <a:rPr lang="en-US" altLang="zh-CN" sz="2100" dirty="0">
                <a:latin typeface="宋体" panose="02010600030101010101" pitchFamily="2" charset="-122"/>
                <a:ea typeface="宋体" panose="02010600030101010101" pitchFamily="2" charset="-122"/>
              </a:rPr>
              <a:t>3</a:t>
            </a:r>
            <a:r>
              <a:rPr lang="zh-CN" altLang="en-US" sz="2100" dirty="0">
                <a:latin typeface="宋体" panose="02010600030101010101" pitchFamily="2" charset="-122"/>
                <a:ea typeface="宋体" panose="02010600030101010101" pitchFamily="2" charset="-122"/>
              </a:rPr>
              <a:t>）被大多数国家采用，并为世界大多数承包商所熟悉，又受到世界银行及其国际金融机构推荐，有利于实行国际竞争性招标。</a:t>
            </a:r>
            <a:endParaRPr lang="en-US" altLang="zh-CN" sz="2100" dirty="0">
              <a:latin typeface="宋体" panose="02010600030101010101" pitchFamily="2" charset="-122"/>
              <a:ea typeface="宋体" panose="02010600030101010101" pitchFamily="2" charset="-122"/>
            </a:endParaRPr>
          </a:p>
          <a:p>
            <a:pPr marL="0" indent="0">
              <a:lnSpc>
                <a:spcPct val="80000"/>
              </a:lnSpc>
              <a:buNone/>
            </a:pPr>
            <a:r>
              <a:rPr lang="zh-CN" altLang="en-GB" dirty="0" smtClean="0">
                <a:latin typeface="宋体" panose="02010600030101010101" pitchFamily="2" charset="-122"/>
                <a:ea typeface="宋体" panose="02010600030101010101" pitchFamily="2" charset="-122"/>
              </a:rPr>
              <a:t>   （</a:t>
            </a:r>
            <a:r>
              <a:rPr lang="en-US" altLang="zh-CN" dirty="0">
                <a:latin typeface="宋体" panose="02010600030101010101" pitchFamily="2" charset="-122"/>
                <a:ea typeface="宋体" panose="02010600030101010101" pitchFamily="2" charset="-122"/>
              </a:rPr>
              <a:t>4</a:t>
            </a:r>
            <a:r>
              <a:rPr lang="zh-CN" altLang="en-US" dirty="0">
                <a:latin typeface="宋体" panose="02010600030101010101" pitchFamily="2" charset="-122"/>
                <a:ea typeface="宋体" panose="02010600030101010101" pitchFamily="2" charset="-122"/>
              </a:rPr>
              <a:t>）通过承包商在工程造价、技术等方面的竞争，可以保证工程质量，有效地控制工程造价和工期，业主和承包商均可获得利益。</a:t>
            </a:r>
          </a:p>
          <a:p>
            <a:pPr marL="0" indent="0">
              <a:lnSpc>
                <a:spcPct val="80000"/>
              </a:lnSpc>
              <a:buNone/>
            </a:pPr>
            <a:r>
              <a:rPr lang="zh-CN" altLang="en-US" dirty="0">
                <a:latin typeface="宋体" panose="02010600030101010101" pitchFamily="2" charset="-122"/>
                <a:ea typeface="宋体" panose="02010600030101010101" pitchFamily="2" charset="-122"/>
              </a:rPr>
              <a:t>   </a:t>
            </a:r>
            <a:r>
              <a:rPr lang="zh-CN" altLang="en-US" dirty="0" smtClean="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5</a:t>
            </a:r>
            <a:r>
              <a:rPr lang="zh-CN" altLang="en-US" dirty="0">
                <a:latin typeface="宋体" panose="02010600030101010101" pitchFamily="2" charset="-122"/>
                <a:ea typeface="宋体" panose="02010600030101010101" pitchFamily="2" charset="-122"/>
              </a:rPr>
              <a:t>）从工程施工计划的规定，到项目建成并通过保修期的试运行，均有一整套的合同要求，以方便也计划的制定和管理。</a:t>
            </a:r>
            <a:endParaRPr lang="en-GB" altLang="zh-CN" sz="21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1839596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928688" y="160338"/>
            <a:ext cx="8215312" cy="596900"/>
          </a:xfrm>
          <a:prstGeom prst="rect">
            <a:avLst/>
          </a:prstGeom>
        </p:spPr>
        <p:txBody>
          <a:bodyPr/>
          <a:lstStyle/>
          <a:p>
            <a:r>
              <a:rPr lang="zh-CN" altLang="en-US" dirty="0" smtClean="0"/>
              <a:t>二、施工合同条件简介</a:t>
            </a:r>
            <a:endParaRPr lang="zh-CN" altLang="zh-CN" dirty="0"/>
          </a:p>
        </p:txBody>
      </p:sp>
      <p:sp>
        <p:nvSpPr>
          <p:cNvPr id="9219" name="Rectangle 3"/>
          <p:cNvSpPr>
            <a:spLocks noGrp="1" noChangeArrowheads="1"/>
          </p:cNvSpPr>
          <p:nvPr>
            <p:ph idx="4294967295"/>
          </p:nvPr>
        </p:nvSpPr>
        <p:spPr>
          <a:xfrm>
            <a:off x="0" y="915988"/>
            <a:ext cx="4067175" cy="3394075"/>
          </a:xfrm>
          <a:prstGeom prst="rect">
            <a:avLst/>
          </a:prstGeom>
        </p:spPr>
        <p:txBody>
          <a:bodyPr>
            <a:noAutofit/>
          </a:bodyPr>
          <a:lstStyle/>
          <a:p>
            <a:pPr>
              <a:lnSpc>
                <a:spcPct val="120000"/>
              </a:lnSpc>
            </a:pPr>
            <a:r>
              <a:rPr lang="en-US" altLang="zh-CN" sz="1200" dirty="0">
                <a:solidFill>
                  <a:srgbClr val="FF0000"/>
                </a:solidFill>
              </a:rPr>
              <a:t>FIDIC</a:t>
            </a:r>
            <a:r>
              <a:rPr lang="zh-CN" altLang="en-US" sz="1200" dirty="0">
                <a:solidFill>
                  <a:srgbClr val="FF0000"/>
                </a:solidFill>
              </a:rPr>
              <a:t>合同条件的组成内容</a:t>
            </a:r>
          </a:p>
          <a:p>
            <a:pPr>
              <a:lnSpc>
                <a:spcPct val="120000"/>
              </a:lnSpc>
              <a:buFontTx/>
              <a:buNone/>
            </a:pPr>
            <a:r>
              <a:rPr lang="zh-CN" altLang="en-US" sz="1200" dirty="0"/>
              <a:t>　　</a:t>
            </a:r>
            <a:r>
              <a:rPr lang="en-US" altLang="zh-CN" sz="1200" dirty="0"/>
              <a:t>FIDIC</a:t>
            </a:r>
            <a:r>
              <a:rPr lang="zh-CN" altLang="en-US" sz="1200" dirty="0"/>
              <a:t>合同条件分为两部分，</a:t>
            </a:r>
            <a:r>
              <a:rPr lang="zh-CN" altLang="en-US" sz="1200" b="1" dirty="0"/>
              <a:t>第一部分：通用条件；第二部分：专用条件。</a:t>
            </a:r>
            <a:endParaRPr lang="zh-CN" altLang="en-US" sz="1200" dirty="0"/>
          </a:p>
          <a:p>
            <a:pPr>
              <a:lnSpc>
                <a:spcPct val="120000"/>
              </a:lnSpc>
              <a:buFontTx/>
              <a:buNone/>
            </a:pPr>
            <a:r>
              <a:rPr lang="zh-CN" altLang="en-US" sz="1200" dirty="0"/>
              <a:t>　　其中通用条件包括以下内容（</a:t>
            </a:r>
            <a:r>
              <a:rPr lang="zh-CN" altLang="en-US" sz="1200" dirty="0">
                <a:sym typeface="Wingdings" pitchFamily="2" charset="2"/>
              </a:rPr>
              <a:t>共</a:t>
            </a:r>
            <a:r>
              <a:rPr lang="en-US" altLang="zh-CN" sz="1200" dirty="0">
                <a:sym typeface="Wingdings" pitchFamily="2" charset="2"/>
              </a:rPr>
              <a:t>20</a:t>
            </a:r>
            <a:r>
              <a:rPr lang="zh-CN" altLang="en-US" sz="1200" dirty="0">
                <a:sym typeface="Wingdings" pitchFamily="2" charset="2"/>
              </a:rPr>
              <a:t>条，</a:t>
            </a:r>
            <a:r>
              <a:rPr lang="en-US" altLang="zh-CN" sz="1200" dirty="0">
                <a:sym typeface="Wingdings" pitchFamily="2" charset="2"/>
              </a:rPr>
              <a:t>163</a:t>
            </a:r>
            <a:r>
              <a:rPr lang="zh-CN" altLang="en-US" sz="1200" dirty="0">
                <a:sym typeface="Wingdings" pitchFamily="2" charset="2"/>
              </a:rPr>
              <a:t>款）</a:t>
            </a:r>
            <a:endParaRPr lang="zh-CN" altLang="en-US" sz="1200" dirty="0"/>
          </a:p>
          <a:p>
            <a:pPr>
              <a:lnSpc>
                <a:spcPct val="120000"/>
              </a:lnSpc>
              <a:buFontTx/>
              <a:buNone/>
            </a:pPr>
            <a:r>
              <a:rPr lang="zh-CN" altLang="en-US" sz="1200" dirty="0"/>
              <a:t>　　</a:t>
            </a:r>
            <a:r>
              <a:rPr lang="zh-CN" altLang="en-US" sz="1200" b="1" dirty="0"/>
              <a:t>（</a:t>
            </a:r>
            <a:r>
              <a:rPr lang="en-US" altLang="zh-CN" sz="1200" b="1" dirty="0"/>
              <a:t>1</a:t>
            </a:r>
            <a:r>
              <a:rPr lang="zh-CN" altLang="en-US" sz="1200" b="1" dirty="0"/>
              <a:t>） 一般规定；</a:t>
            </a:r>
          </a:p>
          <a:p>
            <a:pPr>
              <a:lnSpc>
                <a:spcPct val="120000"/>
              </a:lnSpc>
              <a:buFontTx/>
              <a:buNone/>
            </a:pPr>
            <a:r>
              <a:rPr lang="zh-CN" altLang="en-US" sz="1200" b="1" dirty="0"/>
              <a:t>　　（</a:t>
            </a:r>
            <a:r>
              <a:rPr lang="en-US" altLang="zh-CN" sz="1200" b="1" dirty="0"/>
              <a:t>2</a:t>
            </a:r>
            <a:r>
              <a:rPr lang="zh-CN" altLang="en-US" sz="1200" b="1" dirty="0"/>
              <a:t>） 雇主；</a:t>
            </a:r>
          </a:p>
          <a:p>
            <a:pPr>
              <a:lnSpc>
                <a:spcPct val="120000"/>
              </a:lnSpc>
              <a:buFontTx/>
              <a:buNone/>
            </a:pPr>
            <a:r>
              <a:rPr lang="zh-CN" altLang="en-US" sz="1200" b="1" dirty="0"/>
              <a:t>　　（</a:t>
            </a:r>
            <a:r>
              <a:rPr lang="en-US" altLang="zh-CN" sz="1200" b="1" dirty="0"/>
              <a:t>3</a:t>
            </a:r>
            <a:r>
              <a:rPr lang="zh-CN" altLang="en-US" sz="1200" b="1" dirty="0"/>
              <a:t>） 工程师；</a:t>
            </a:r>
          </a:p>
          <a:p>
            <a:pPr>
              <a:lnSpc>
                <a:spcPct val="120000"/>
              </a:lnSpc>
              <a:buFontTx/>
              <a:buNone/>
            </a:pPr>
            <a:r>
              <a:rPr lang="zh-CN" altLang="en-US" sz="1200" b="1" dirty="0"/>
              <a:t>　　（</a:t>
            </a:r>
            <a:r>
              <a:rPr lang="en-US" altLang="zh-CN" sz="1200" b="1" dirty="0"/>
              <a:t>4</a:t>
            </a:r>
            <a:r>
              <a:rPr lang="zh-CN" altLang="en-US" sz="1200" b="1" dirty="0"/>
              <a:t>） 承包商；</a:t>
            </a:r>
          </a:p>
          <a:p>
            <a:pPr>
              <a:lnSpc>
                <a:spcPct val="120000"/>
              </a:lnSpc>
              <a:buFontTx/>
              <a:buNone/>
            </a:pPr>
            <a:r>
              <a:rPr lang="zh-CN" altLang="en-US" sz="1200" b="1" dirty="0"/>
              <a:t>　　（</a:t>
            </a:r>
            <a:r>
              <a:rPr lang="en-US" altLang="zh-CN" sz="1200" b="1" dirty="0"/>
              <a:t>5</a:t>
            </a:r>
            <a:r>
              <a:rPr lang="zh-CN" altLang="en-US" sz="1200" b="1" dirty="0"/>
              <a:t>） 指定的分包商；</a:t>
            </a:r>
          </a:p>
          <a:p>
            <a:pPr>
              <a:lnSpc>
                <a:spcPct val="120000"/>
              </a:lnSpc>
              <a:buFontTx/>
              <a:buNone/>
            </a:pPr>
            <a:r>
              <a:rPr lang="zh-CN" altLang="en-US" sz="1200" b="1" dirty="0"/>
              <a:t>　　（</a:t>
            </a:r>
            <a:r>
              <a:rPr lang="en-US" altLang="zh-CN" sz="1200" b="1" dirty="0"/>
              <a:t>6</a:t>
            </a:r>
            <a:r>
              <a:rPr lang="zh-CN" altLang="en-US" sz="1200" b="1" dirty="0"/>
              <a:t>） 职员和劳工；</a:t>
            </a:r>
          </a:p>
          <a:p>
            <a:pPr>
              <a:lnSpc>
                <a:spcPct val="120000"/>
              </a:lnSpc>
              <a:buFontTx/>
              <a:buNone/>
            </a:pPr>
            <a:r>
              <a:rPr lang="zh-CN" altLang="en-US" sz="1200" b="1" dirty="0"/>
              <a:t>　　（</a:t>
            </a:r>
            <a:r>
              <a:rPr lang="en-US" altLang="zh-CN" sz="1200" b="1" dirty="0"/>
              <a:t>7</a:t>
            </a:r>
            <a:r>
              <a:rPr lang="zh-CN" altLang="en-US" sz="1200" b="1" dirty="0"/>
              <a:t>） 设备、材料和工艺；</a:t>
            </a:r>
          </a:p>
          <a:p>
            <a:pPr>
              <a:lnSpc>
                <a:spcPct val="120000"/>
              </a:lnSpc>
              <a:buFontTx/>
              <a:buNone/>
            </a:pPr>
            <a:r>
              <a:rPr lang="zh-CN" altLang="en-US" sz="1200" b="1" dirty="0"/>
              <a:t>　　（</a:t>
            </a:r>
            <a:r>
              <a:rPr lang="en-US" altLang="zh-CN" sz="1200" b="1" dirty="0"/>
              <a:t>8</a:t>
            </a:r>
            <a:r>
              <a:rPr lang="zh-CN" altLang="en-US" sz="1200" b="1" dirty="0"/>
              <a:t>） 开工、误期与停工；　　</a:t>
            </a:r>
            <a:endParaRPr lang="zh-CN" altLang="en-US" sz="1200" dirty="0"/>
          </a:p>
        </p:txBody>
      </p:sp>
      <p:sp>
        <p:nvSpPr>
          <p:cNvPr id="9221" name="Text Box 5"/>
          <p:cNvSpPr txBox="1">
            <a:spLocks noChangeArrowheads="1"/>
          </p:cNvSpPr>
          <p:nvPr/>
        </p:nvSpPr>
        <p:spPr bwMode="auto">
          <a:xfrm>
            <a:off x="4968875" y="1131590"/>
            <a:ext cx="4175125"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1200" b="1" dirty="0">
                <a:solidFill>
                  <a:schemeClr val="accent1"/>
                </a:solidFill>
                <a:latin typeface="+mn-ea"/>
                <a:ea typeface="+mn-ea"/>
              </a:rPr>
              <a:t>（</a:t>
            </a:r>
            <a:r>
              <a:rPr lang="en-US" altLang="zh-CN" sz="1200" b="1" dirty="0">
                <a:solidFill>
                  <a:schemeClr val="accent1"/>
                </a:solidFill>
                <a:latin typeface="+mn-ea"/>
                <a:ea typeface="+mn-ea"/>
              </a:rPr>
              <a:t>9</a:t>
            </a:r>
            <a:r>
              <a:rPr lang="zh-CN" altLang="en-US" sz="1200" b="1" dirty="0">
                <a:solidFill>
                  <a:schemeClr val="accent1"/>
                </a:solidFill>
                <a:latin typeface="+mn-ea"/>
                <a:ea typeface="+mn-ea"/>
              </a:rPr>
              <a:t>） 竣工检验；</a:t>
            </a:r>
          </a:p>
          <a:p>
            <a:pPr>
              <a:lnSpc>
                <a:spcPct val="150000"/>
              </a:lnSpc>
            </a:pPr>
            <a:r>
              <a:rPr lang="zh-CN" altLang="en-US" sz="1200" b="1" dirty="0">
                <a:solidFill>
                  <a:schemeClr val="accent1"/>
                </a:solidFill>
                <a:latin typeface="+mn-ea"/>
                <a:ea typeface="+mn-ea"/>
              </a:rPr>
              <a:t>（</a:t>
            </a:r>
            <a:r>
              <a:rPr lang="en-US" altLang="zh-CN" sz="1200" b="1" dirty="0">
                <a:solidFill>
                  <a:schemeClr val="accent1"/>
                </a:solidFill>
                <a:latin typeface="+mn-ea"/>
                <a:ea typeface="+mn-ea"/>
              </a:rPr>
              <a:t>10</a:t>
            </a:r>
            <a:r>
              <a:rPr lang="zh-CN" altLang="en-US" sz="1200" b="1" dirty="0">
                <a:solidFill>
                  <a:schemeClr val="accent1"/>
                </a:solidFill>
                <a:latin typeface="+mn-ea"/>
                <a:ea typeface="+mn-ea"/>
              </a:rPr>
              <a:t>） 雇主的接收；</a:t>
            </a:r>
          </a:p>
          <a:p>
            <a:pPr>
              <a:lnSpc>
                <a:spcPct val="150000"/>
              </a:lnSpc>
            </a:pPr>
            <a:r>
              <a:rPr lang="zh-CN" altLang="en-US" sz="1200" b="1" dirty="0">
                <a:solidFill>
                  <a:schemeClr val="accent1"/>
                </a:solidFill>
                <a:latin typeface="+mn-ea"/>
                <a:ea typeface="+mn-ea"/>
              </a:rPr>
              <a:t>（</a:t>
            </a:r>
            <a:r>
              <a:rPr lang="en-US" altLang="zh-CN" sz="1200" b="1" dirty="0">
                <a:solidFill>
                  <a:schemeClr val="accent1"/>
                </a:solidFill>
                <a:latin typeface="+mn-ea"/>
                <a:ea typeface="+mn-ea"/>
              </a:rPr>
              <a:t>11</a:t>
            </a:r>
            <a:r>
              <a:rPr lang="zh-CN" altLang="en-US" sz="1200" b="1" dirty="0">
                <a:solidFill>
                  <a:schemeClr val="accent1"/>
                </a:solidFill>
                <a:latin typeface="+mn-ea"/>
                <a:ea typeface="+mn-ea"/>
              </a:rPr>
              <a:t>） 缺陷责任；</a:t>
            </a:r>
          </a:p>
          <a:p>
            <a:pPr>
              <a:lnSpc>
                <a:spcPct val="150000"/>
              </a:lnSpc>
            </a:pPr>
            <a:r>
              <a:rPr lang="zh-CN" altLang="en-US" sz="1200" b="1" dirty="0">
                <a:solidFill>
                  <a:schemeClr val="accent1"/>
                </a:solidFill>
                <a:latin typeface="+mn-ea"/>
                <a:ea typeface="+mn-ea"/>
              </a:rPr>
              <a:t>（</a:t>
            </a:r>
            <a:r>
              <a:rPr lang="en-US" altLang="zh-CN" sz="1200" b="1" dirty="0">
                <a:solidFill>
                  <a:schemeClr val="accent1"/>
                </a:solidFill>
                <a:latin typeface="+mn-ea"/>
                <a:ea typeface="+mn-ea"/>
              </a:rPr>
              <a:t>12</a:t>
            </a:r>
            <a:r>
              <a:rPr lang="zh-CN" altLang="en-US" sz="1200" b="1" dirty="0">
                <a:solidFill>
                  <a:schemeClr val="accent1"/>
                </a:solidFill>
                <a:latin typeface="+mn-ea"/>
                <a:ea typeface="+mn-ea"/>
              </a:rPr>
              <a:t>） 计量与计价；</a:t>
            </a:r>
          </a:p>
          <a:p>
            <a:pPr>
              <a:lnSpc>
                <a:spcPct val="150000"/>
              </a:lnSpc>
            </a:pPr>
            <a:r>
              <a:rPr lang="zh-CN" altLang="en-US" sz="1200" b="1" dirty="0">
                <a:solidFill>
                  <a:schemeClr val="accent1"/>
                </a:solidFill>
                <a:latin typeface="+mn-ea"/>
                <a:ea typeface="+mn-ea"/>
              </a:rPr>
              <a:t>（</a:t>
            </a:r>
            <a:r>
              <a:rPr lang="en-US" altLang="zh-CN" sz="1200" b="1" dirty="0">
                <a:solidFill>
                  <a:schemeClr val="accent1"/>
                </a:solidFill>
                <a:latin typeface="+mn-ea"/>
                <a:ea typeface="+mn-ea"/>
              </a:rPr>
              <a:t>13</a:t>
            </a:r>
            <a:r>
              <a:rPr lang="zh-CN" altLang="en-US" sz="1200" b="1" dirty="0">
                <a:solidFill>
                  <a:schemeClr val="accent1"/>
                </a:solidFill>
                <a:latin typeface="+mn-ea"/>
                <a:ea typeface="+mn-ea"/>
              </a:rPr>
              <a:t>） 变更与调整；</a:t>
            </a:r>
          </a:p>
          <a:p>
            <a:pPr>
              <a:lnSpc>
                <a:spcPct val="150000"/>
              </a:lnSpc>
            </a:pPr>
            <a:r>
              <a:rPr lang="zh-CN" altLang="en-US" sz="1200" b="1" dirty="0">
                <a:solidFill>
                  <a:schemeClr val="accent1"/>
                </a:solidFill>
                <a:latin typeface="+mn-ea"/>
                <a:ea typeface="+mn-ea"/>
              </a:rPr>
              <a:t>（</a:t>
            </a:r>
            <a:r>
              <a:rPr lang="en-US" altLang="zh-CN" sz="1200" b="1" dirty="0">
                <a:solidFill>
                  <a:schemeClr val="accent1"/>
                </a:solidFill>
                <a:latin typeface="+mn-ea"/>
                <a:ea typeface="+mn-ea"/>
              </a:rPr>
              <a:t>14</a:t>
            </a:r>
            <a:r>
              <a:rPr lang="zh-CN" altLang="en-US" sz="1200" b="1" dirty="0">
                <a:solidFill>
                  <a:schemeClr val="accent1"/>
                </a:solidFill>
                <a:latin typeface="+mn-ea"/>
                <a:ea typeface="+mn-ea"/>
              </a:rPr>
              <a:t>） 合同价格预付款；</a:t>
            </a:r>
          </a:p>
          <a:p>
            <a:pPr>
              <a:lnSpc>
                <a:spcPct val="150000"/>
              </a:lnSpc>
            </a:pPr>
            <a:r>
              <a:rPr lang="zh-CN" altLang="en-US" sz="1200" b="1" dirty="0">
                <a:solidFill>
                  <a:schemeClr val="accent1"/>
                </a:solidFill>
                <a:latin typeface="+mn-ea"/>
                <a:ea typeface="+mn-ea"/>
              </a:rPr>
              <a:t>（</a:t>
            </a:r>
            <a:r>
              <a:rPr lang="en-US" altLang="zh-CN" sz="1200" b="1" dirty="0">
                <a:solidFill>
                  <a:schemeClr val="accent1"/>
                </a:solidFill>
                <a:latin typeface="+mn-ea"/>
                <a:ea typeface="+mn-ea"/>
              </a:rPr>
              <a:t>15</a:t>
            </a:r>
            <a:r>
              <a:rPr lang="zh-CN" altLang="en-US" sz="1200" b="1" dirty="0">
                <a:solidFill>
                  <a:schemeClr val="accent1"/>
                </a:solidFill>
                <a:latin typeface="+mn-ea"/>
                <a:ea typeface="+mn-ea"/>
              </a:rPr>
              <a:t>） 雇主提出终止；</a:t>
            </a:r>
          </a:p>
          <a:p>
            <a:pPr>
              <a:lnSpc>
                <a:spcPct val="150000"/>
              </a:lnSpc>
            </a:pPr>
            <a:r>
              <a:rPr lang="zh-CN" altLang="en-US" sz="1200" b="1" dirty="0">
                <a:solidFill>
                  <a:schemeClr val="accent1"/>
                </a:solidFill>
                <a:latin typeface="+mn-ea"/>
                <a:ea typeface="+mn-ea"/>
              </a:rPr>
              <a:t>（</a:t>
            </a:r>
            <a:r>
              <a:rPr lang="en-US" altLang="zh-CN" sz="1200" b="1" dirty="0">
                <a:solidFill>
                  <a:schemeClr val="accent1"/>
                </a:solidFill>
                <a:latin typeface="+mn-ea"/>
                <a:ea typeface="+mn-ea"/>
              </a:rPr>
              <a:t>16</a:t>
            </a:r>
            <a:r>
              <a:rPr lang="zh-CN" altLang="en-US" sz="1200" b="1" dirty="0">
                <a:solidFill>
                  <a:schemeClr val="accent1"/>
                </a:solidFill>
                <a:latin typeface="+mn-ea"/>
                <a:ea typeface="+mn-ea"/>
              </a:rPr>
              <a:t>） 承包商提出停工与终止；</a:t>
            </a:r>
          </a:p>
          <a:p>
            <a:pPr>
              <a:lnSpc>
                <a:spcPct val="150000"/>
              </a:lnSpc>
            </a:pPr>
            <a:r>
              <a:rPr lang="zh-CN" altLang="en-US" sz="1200" b="1" dirty="0">
                <a:solidFill>
                  <a:schemeClr val="accent1"/>
                </a:solidFill>
                <a:latin typeface="+mn-ea"/>
                <a:ea typeface="+mn-ea"/>
              </a:rPr>
              <a:t>（</a:t>
            </a:r>
            <a:r>
              <a:rPr lang="en-US" altLang="zh-CN" sz="1200" b="1" dirty="0">
                <a:solidFill>
                  <a:schemeClr val="accent1"/>
                </a:solidFill>
                <a:latin typeface="+mn-ea"/>
                <a:ea typeface="+mn-ea"/>
              </a:rPr>
              <a:t>17</a:t>
            </a:r>
            <a:r>
              <a:rPr lang="zh-CN" altLang="en-US" sz="1200" b="1" dirty="0">
                <a:solidFill>
                  <a:schemeClr val="accent1"/>
                </a:solidFill>
                <a:latin typeface="+mn-ea"/>
                <a:ea typeface="+mn-ea"/>
              </a:rPr>
              <a:t>） 风险与责任；</a:t>
            </a:r>
          </a:p>
          <a:p>
            <a:pPr>
              <a:lnSpc>
                <a:spcPct val="150000"/>
              </a:lnSpc>
            </a:pPr>
            <a:r>
              <a:rPr lang="zh-CN" altLang="en-US" sz="1200" b="1" dirty="0">
                <a:solidFill>
                  <a:schemeClr val="accent1"/>
                </a:solidFill>
                <a:latin typeface="+mn-ea"/>
                <a:ea typeface="+mn-ea"/>
              </a:rPr>
              <a:t>（</a:t>
            </a:r>
            <a:r>
              <a:rPr lang="en-US" altLang="zh-CN" sz="1200" b="1" dirty="0">
                <a:solidFill>
                  <a:schemeClr val="accent1"/>
                </a:solidFill>
                <a:latin typeface="+mn-ea"/>
                <a:ea typeface="+mn-ea"/>
              </a:rPr>
              <a:t>18</a:t>
            </a:r>
            <a:r>
              <a:rPr lang="zh-CN" altLang="en-US" sz="1200" b="1" dirty="0">
                <a:solidFill>
                  <a:schemeClr val="accent1"/>
                </a:solidFill>
                <a:latin typeface="+mn-ea"/>
                <a:ea typeface="+mn-ea"/>
              </a:rPr>
              <a:t>） 保险；</a:t>
            </a:r>
          </a:p>
          <a:p>
            <a:pPr>
              <a:lnSpc>
                <a:spcPct val="150000"/>
              </a:lnSpc>
            </a:pPr>
            <a:r>
              <a:rPr lang="zh-CN" altLang="en-US" sz="1200" b="1" dirty="0">
                <a:solidFill>
                  <a:schemeClr val="accent1"/>
                </a:solidFill>
                <a:latin typeface="+mn-ea"/>
                <a:ea typeface="+mn-ea"/>
              </a:rPr>
              <a:t>（</a:t>
            </a:r>
            <a:r>
              <a:rPr lang="en-US" altLang="zh-CN" sz="1200" b="1" dirty="0">
                <a:solidFill>
                  <a:schemeClr val="accent1"/>
                </a:solidFill>
                <a:latin typeface="+mn-ea"/>
                <a:ea typeface="+mn-ea"/>
              </a:rPr>
              <a:t>19</a:t>
            </a:r>
            <a:r>
              <a:rPr lang="zh-CN" altLang="en-US" sz="1200" b="1" dirty="0">
                <a:solidFill>
                  <a:schemeClr val="accent1"/>
                </a:solidFill>
                <a:latin typeface="+mn-ea"/>
                <a:ea typeface="+mn-ea"/>
              </a:rPr>
              <a:t>） 不可抗力；</a:t>
            </a:r>
          </a:p>
          <a:p>
            <a:pPr>
              <a:lnSpc>
                <a:spcPct val="150000"/>
              </a:lnSpc>
            </a:pPr>
            <a:r>
              <a:rPr lang="zh-CN" altLang="en-US" sz="1200" b="1" dirty="0">
                <a:solidFill>
                  <a:schemeClr val="accent1"/>
                </a:solidFill>
                <a:latin typeface="+mn-ea"/>
                <a:ea typeface="+mn-ea"/>
              </a:rPr>
              <a:t>（</a:t>
            </a:r>
            <a:r>
              <a:rPr lang="en-US" altLang="zh-CN" sz="1200" b="1" dirty="0">
                <a:solidFill>
                  <a:schemeClr val="accent1"/>
                </a:solidFill>
                <a:latin typeface="+mn-ea"/>
                <a:ea typeface="+mn-ea"/>
              </a:rPr>
              <a:t>20</a:t>
            </a:r>
            <a:r>
              <a:rPr lang="zh-CN" altLang="en-US" sz="1200" b="1" dirty="0">
                <a:solidFill>
                  <a:schemeClr val="accent1"/>
                </a:solidFill>
                <a:latin typeface="+mn-ea"/>
                <a:ea typeface="+mn-ea"/>
              </a:rPr>
              <a:t>） 索赔、争端与仲裁。</a:t>
            </a:r>
          </a:p>
          <a:p>
            <a:endParaRPr lang="zh-CN" altLang="en-US" sz="2000" dirty="0"/>
          </a:p>
          <a:p>
            <a:pPr>
              <a:spcBef>
                <a:spcPct val="50000"/>
              </a:spcBef>
            </a:pPr>
            <a:endParaRPr lang="en-US" altLang="zh-CN"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755650" y="411956"/>
            <a:ext cx="70564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400" b="1">
                <a:ea typeface="方正魏碑简体" pitchFamily="2" charset="-122"/>
              </a:rPr>
              <a:t>施工承包合同（新红皮本）</a:t>
            </a:r>
          </a:p>
        </p:txBody>
      </p:sp>
      <p:sp>
        <p:nvSpPr>
          <p:cNvPr id="11267" name="Line 3"/>
          <p:cNvSpPr>
            <a:spLocks noChangeShapeType="1"/>
          </p:cNvSpPr>
          <p:nvPr/>
        </p:nvSpPr>
        <p:spPr bwMode="auto">
          <a:xfrm>
            <a:off x="3922714" y="1924050"/>
            <a:ext cx="3457575" cy="1191"/>
          </a:xfrm>
          <a:prstGeom prst="line">
            <a:avLst/>
          </a:prstGeom>
          <a:noFill/>
          <a:ln w="762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68" name="Freeform 4"/>
          <p:cNvSpPr>
            <a:spLocks/>
          </p:cNvSpPr>
          <p:nvPr/>
        </p:nvSpPr>
        <p:spPr bwMode="auto">
          <a:xfrm>
            <a:off x="5219700" y="1924051"/>
            <a:ext cx="1081088" cy="270272"/>
          </a:xfrm>
          <a:custGeom>
            <a:avLst/>
            <a:gdLst>
              <a:gd name="T0" fmla="*/ 120 w 873"/>
              <a:gd name="T1" fmla="*/ 16 h 306"/>
              <a:gd name="T2" fmla="*/ 752 w 873"/>
              <a:gd name="T3" fmla="*/ 16 h 306"/>
              <a:gd name="T4" fmla="*/ 704 w 873"/>
              <a:gd name="T5" fmla="*/ 0 h 306"/>
              <a:gd name="T6" fmla="*/ 144 w 873"/>
              <a:gd name="T7" fmla="*/ 16 h 306"/>
              <a:gd name="T8" fmla="*/ 168 w 873"/>
              <a:gd name="T9" fmla="*/ 24 h 306"/>
              <a:gd name="T10" fmla="*/ 200 w 873"/>
              <a:gd name="T11" fmla="*/ 40 h 306"/>
              <a:gd name="T12" fmla="*/ 304 w 873"/>
              <a:gd name="T13" fmla="*/ 48 h 306"/>
              <a:gd name="T14" fmla="*/ 728 w 873"/>
              <a:gd name="T15" fmla="*/ 96 h 306"/>
              <a:gd name="T16" fmla="*/ 864 w 873"/>
              <a:gd name="T17" fmla="*/ 112 h 306"/>
              <a:gd name="T18" fmla="*/ 832 w 873"/>
              <a:gd name="T19" fmla="*/ 120 h 306"/>
              <a:gd name="T20" fmla="*/ 560 w 873"/>
              <a:gd name="T21" fmla="*/ 88 h 306"/>
              <a:gd name="T22" fmla="*/ 456 w 873"/>
              <a:gd name="T23" fmla="*/ 64 h 306"/>
              <a:gd name="T24" fmla="*/ 0 w 873"/>
              <a:gd name="T25" fmla="*/ 88 h 306"/>
              <a:gd name="T26" fmla="*/ 424 w 873"/>
              <a:gd name="T27" fmla="*/ 104 h 306"/>
              <a:gd name="T28" fmla="*/ 632 w 873"/>
              <a:gd name="T29" fmla="*/ 120 h 306"/>
              <a:gd name="T30" fmla="*/ 328 w 873"/>
              <a:gd name="T31" fmla="*/ 136 h 306"/>
              <a:gd name="T32" fmla="*/ 536 w 873"/>
              <a:gd name="T33" fmla="*/ 192 h 306"/>
              <a:gd name="T34" fmla="*/ 488 w 873"/>
              <a:gd name="T35" fmla="*/ 208 h 306"/>
              <a:gd name="T36" fmla="*/ 288 w 873"/>
              <a:gd name="T37" fmla="*/ 192 h 306"/>
              <a:gd name="T38" fmla="*/ 464 w 873"/>
              <a:gd name="T39" fmla="*/ 200 h 306"/>
              <a:gd name="T40" fmla="*/ 496 w 873"/>
              <a:gd name="T41" fmla="*/ 208 h 306"/>
              <a:gd name="T42" fmla="*/ 472 w 873"/>
              <a:gd name="T43" fmla="*/ 224 h 306"/>
              <a:gd name="T44" fmla="*/ 416 w 873"/>
              <a:gd name="T45" fmla="*/ 232 h 306"/>
              <a:gd name="T46" fmla="*/ 392 w 873"/>
              <a:gd name="T47" fmla="*/ 248 h 306"/>
              <a:gd name="T48" fmla="*/ 424 w 873"/>
              <a:gd name="T49" fmla="*/ 256 h 306"/>
              <a:gd name="T50" fmla="*/ 520 w 873"/>
              <a:gd name="T51" fmla="*/ 296 h 306"/>
              <a:gd name="T52" fmla="*/ 512 w 873"/>
              <a:gd name="T53" fmla="*/ 30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73" h="306">
                <a:moveTo>
                  <a:pt x="120" y="16"/>
                </a:moveTo>
                <a:cubicBezTo>
                  <a:pt x="353" y="55"/>
                  <a:pt x="240" y="39"/>
                  <a:pt x="752" y="16"/>
                </a:cubicBezTo>
                <a:cubicBezTo>
                  <a:pt x="769" y="15"/>
                  <a:pt x="704" y="0"/>
                  <a:pt x="704" y="0"/>
                </a:cubicBezTo>
                <a:cubicBezTo>
                  <a:pt x="688" y="0"/>
                  <a:pt x="203" y="12"/>
                  <a:pt x="144" y="16"/>
                </a:cubicBezTo>
                <a:cubicBezTo>
                  <a:pt x="136" y="17"/>
                  <a:pt x="160" y="21"/>
                  <a:pt x="168" y="24"/>
                </a:cubicBezTo>
                <a:cubicBezTo>
                  <a:pt x="179" y="29"/>
                  <a:pt x="188" y="38"/>
                  <a:pt x="200" y="40"/>
                </a:cubicBezTo>
                <a:cubicBezTo>
                  <a:pt x="234" y="46"/>
                  <a:pt x="269" y="45"/>
                  <a:pt x="304" y="48"/>
                </a:cubicBezTo>
                <a:cubicBezTo>
                  <a:pt x="446" y="83"/>
                  <a:pt x="582" y="90"/>
                  <a:pt x="728" y="96"/>
                </a:cubicBezTo>
                <a:cubicBezTo>
                  <a:pt x="730" y="96"/>
                  <a:pt x="858" y="108"/>
                  <a:pt x="864" y="112"/>
                </a:cubicBezTo>
                <a:cubicBezTo>
                  <a:pt x="873" y="118"/>
                  <a:pt x="843" y="117"/>
                  <a:pt x="832" y="120"/>
                </a:cubicBezTo>
                <a:cubicBezTo>
                  <a:pt x="738" y="109"/>
                  <a:pt x="653" y="95"/>
                  <a:pt x="560" y="88"/>
                </a:cubicBezTo>
                <a:cubicBezTo>
                  <a:pt x="525" y="79"/>
                  <a:pt x="491" y="73"/>
                  <a:pt x="456" y="64"/>
                </a:cubicBezTo>
                <a:cubicBezTo>
                  <a:pt x="286" y="73"/>
                  <a:pt x="184" y="83"/>
                  <a:pt x="0" y="88"/>
                </a:cubicBezTo>
                <a:cubicBezTo>
                  <a:pt x="133" y="55"/>
                  <a:pt x="286" y="94"/>
                  <a:pt x="424" y="104"/>
                </a:cubicBezTo>
                <a:cubicBezTo>
                  <a:pt x="491" y="121"/>
                  <a:pt x="700" y="107"/>
                  <a:pt x="632" y="120"/>
                </a:cubicBezTo>
                <a:cubicBezTo>
                  <a:pt x="532" y="139"/>
                  <a:pt x="328" y="136"/>
                  <a:pt x="328" y="136"/>
                </a:cubicBezTo>
                <a:cubicBezTo>
                  <a:pt x="408" y="152"/>
                  <a:pt x="453" y="183"/>
                  <a:pt x="536" y="192"/>
                </a:cubicBezTo>
                <a:cubicBezTo>
                  <a:pt x="520" y="197"/>
                  <a:pt x="505" y="208"/>
                  <a:pt x="488" y="208"/>
                </a:cubicBezTo>
                <a:cubicBezTo>
                  <a:pt x="421" y="208"/>
                  <a:pt x="351" y="213"/>
                  <a:pt x="288" y="192"/>
                </a:cubicBezTo>
                <a:cubicBezTo>
                  <a:pt x="232" y="173"/>
                  <a:pt x="405" y="197"/>
                  <a:pt x="464" y="200"/>
                </a:cubicBezTo>
                <a:cubicBezTo>
                  <a:pt x="475" y="203"/>
                  <a:pt x="493" y="198"/>
                  <a:pt x="496" y="208"/>
                </a:cubicBezTo>
                <a:cubicBezTo>
                  <a:pt x="499" y="217"/>
                  <a:pt x="481" y="221"/>
                  <a:pt x="472" y="224"/>
                </a:cubicBezTo>
                <a:cubicBezTo>
                  <a:pt x="454" y="229"/>
                  <a:pt x="435" y="229"/>
                  <a:pt x="416" y="232"/>
                </a:cubicBezTo>
                <a:cubicBezTo>
                  <a:pt x="408" y="237"/>
                  <a:pt x="389" y="239"/>
                  <a:pt x="392" y="248"/>
                </a:cubicBezTo>
                <a:cubicBezTo>
                  <a:pt x="395" y="258"/>
                  <a:pt x="413" y="253"/>
                  <a:pt x="424" y="256"/>
                </a:cubicBezTo>
                <a:cubicBezTo>
                  <a:pt x="458" y="266"/>
                  <a:pt x="489" y="280"/>
                  <a:pt x="520" y="296"/>
                </a:cubicBezTo>
                <a:cubicBezTo>
                  <a:pt x="480" y="306"/>
                  <a:pt x="477" y="304"/>
                  <a:pt x="512" y="304"/>
                </a:cubicBezTo>
              </a:path>
            </a:pathLst>
          </a:custGeom>
          <a:solidFill>
            <a:schemeClr val="tx2"/>
          </a:solidFill>
          <a:ln w="57150" cmpd="sng">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69" name="Freeform 5"/>
          <p:cNvSpPr>
            <a:spLocks/>
          </p:cNvSpPr>
          <p:nvPr/>
        </p:nvSpPr>
        <p:spPr bwMode="auto">
          <a:xfrm>
            <a:off x="4211638" y="1924050"/>
            <a:ext cx="812800" cy="209550"/>
          </a:xfrm>
          <a:custGeom>
            <a:avLst/>
            <a:gdLst>
              <a:gd name="T0" fmla="*/ 0 w 512"/>
              <a:gd name="T1" fmla="*/ 27 h 176"/>
              <a:gd name="T2" fmla="*/ 328 w 512"/>
              <a:gd name="T3" fmla="*/ 19 h 176"/>
              <a:gd name="T4" fmla="*/ 248 w 512"/>
              <a:gd name="T5" fmla="*/ 27 h 176"/>
              <a:gd name="T6" fmla="*/ 328 w 512"/>
              <a:gd name="T7" fmla="*/ 35 h 176"/>
              <a:gd name="T8" fmla="*/ 512 w 512"/>
              <a:gd name="T9" fmla="*/ 43 h 176"/>
              <a:gd name="T10" fmla="*/ 256 w 512"/>
              <a:gd name="T11" fmla="*/ 59 h 176"/>
              <a:gd name="T12" fmla="*/ 208 w 512"/>
              <a:gd name="T13" fmla="*/ 75 h 176"/>
              <a:gd name="T14" fmla="*/ 144 w 512"/>
              <a:gd name="T15" fmla="*/ 91 h 176"/>
              <a:gd name="T16" fmla="*/ 440 w 512"/>
              <a:gd name="T17" fmla="*/ 91 h 176"/>
              <a:gd name="T18" fmla="*/ 192 w 512"/>
              <a:gd name="T19" fmla="*/ 91 h 176"/>
              <a:gd name="T20" fmla="*/ 240 w 512"/>
              <a:gd name="T21" fmla="*/ 99 h 176"/>
              <a:gd name="T22" fmla="*/ 264 w 512"/>
              <a:gd name="T23" fmla="*/ 107 h 176"/>
              <a:gd name="T24" fmla="*/ 392 w 512"/>
              <a:gd name="T25" fmla="*/ 123 h 176"/>
              <a:gd name="T26" fmla="*/ 440 w 512"/>
              <a:gd name="T27" fmla="*/ 139 h 176"/>
              <a:gd name="T28" fmla="*/ 464 w 512"/>
              <a:gd name="T29" fmla="*/ 147 h 176"/>
              <a:gd name="T30" fmla="*/ 256 w 512"/>
              <a:gd name="T31" fmla="*/ 147 h 176"/>
              <a:gd name="T32" fmla="*/ 288 w 512"/>
              <a:gd name="T33" fmla="*/ 155 h 176"/>
              <a:gd name="T34" fmla="*/ 416 w 512"/>
              <a:gd name="T35" fmla="*/ 15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2" h="176">
                <a:moveTo>
                  <a:pt x="0" y="27"/>
                </a:moveTo>
                <a:cubicBezTo>
                  <a:pt x="109" y="24"/>
                  <a:pt x="219" y="19"/>
                  <a:pt x="328" y="19"/>
                </a:cubicBezTo>
                <a:cubicBezTo>
                  <a:pt x="355" y="19"/>
                  <a:pt x="248" y="0"/>
                  <a:pt x="248" y="27"/>
                </a:cubicBezTo>
                <a:cubicBezTo>
                  <a:pt x="248" y="54"/>
                  <a:pt x="301" y="33"/>
                  <a:pt x="328" y="35"/>
                </a:cubicBezTo>
                <a:cubicBezTo>
                  <a:pt x="389" y="39"/>
                  <a:pt x="451" y="40"/>
                  <a:pt x="512" y="43"/>
                </a:cubicBezTo>
                <a:cubicBezTo>
                  <a:pt x="411" y="47"/>
                  <a:pt x="341" y="34"/>
                  <a:pt x="256" y="59"/>
                </a:cubicBezTo>
                <a:cubicBezTo>
                  <a:pt x="240" y="64"/>
                  <a:pt x="224" y="70"/>
                  <a:pt x="208" y="75"/>
                </a:cubicBezTo>
                <a:cubicBezTo>
                  <a:pt x="187" y="82"/>
                  <a:pt x="144" y="91"/>
                  <a:pt x="144" y="91"/>
                </a:cubicBezTo>
                <a:cubicBezTo>
                  <a:pt x="226" y="36"/>
                  <a:pt x="440" y="91"/>
                  <a:pt x="440" y="91"/>
                </a:cubicBezTo>
                <a:cubicBezTo>
                  <a:pt x="342" y="124"/>
                  <a:pt x="449" y="91"/>
                  <a:pt x="192" y="91"/>
                </a:cubicBezTo>
                <a:cubicBezTo>
                  <a:pt x="176" y="91"/>
                  <a:pt x="224" y="95"/>
                  <a:pt x="240" y="99"/>
                </a:cubicBezTo>
                <a:cubicBezTo>
                  <a:pt x="248" y="101"/>
                  <a:pt x="256" y="105"/>
                  <a:pt x="264" y="107"/>
                </a:cubicBezTo>
                <a:cubicBezTo>
                  <a:pt x="316" y="122"/>
                  <a:pt x="318" y="117"/>
                  <a:pt x="392" y="123"/>
                </a:cubicBezTo>
                <a:cubicBezTo>
                  <a:pt x="408" y="128"/>
                  <a:pt x="424" y="134"/>
                  <a:pt x="440" y="139"/>
                </a:cubicBezTo>
                <a:cubicBezTo>
                  <a:pt x="448" y="142"/>
                  <a:pt x="464" y="147"/>
                  <a:pt x="464" y="147"/>
                </a:cubicBezTo>
                <a:cubicBezTo>
                  <a:pt x="378" y="176"/>
                  <a:pt x="474" y="147"/>
                  <a:pt x="256" y="147"/>
                </a:cubicBezTo>
                <a:cubicBezTo>
                  <a:pt x="245" y="147"/>
                  <a:pt x="277" y="154"/>
                  <a:pt x="288" y="155"/>
                </a:cubicBezTo>
                <a:cubicBezTo>
                  <a:pt x="331" y="157"/>
                  <a:pt x="373" y="155"/>
                  <a:pt x="416" y="155"/>
                </a:cubicBezTo>
              </a:path>
            </a:pathLst>
          </a:custGeom>
          <a:solidFill>
            <a:schemeClr val="tx2"/>
          </a:solidFill>
          <a:ln w="28575" cmpd="sng">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70" name="Line 6"/>
          <p:cNvSpPr>
            <a:spLocks noChangeShapeType="1"/>
          </p:cNvSpPr>
          <p:nvPr/>
        </p:nvSpPr>
        <p:spPr bwMode="auto">
          <a:xfrm>
            <a:off x="4932363" y="1438275"/>
            <a:ext cx="0" cy="485775"/>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71" name="Line 7"/>
          <p:cNvSpPr>
            <a:spLocks noChangeShapeType="1"/>
          </p:cNvSpPr>
          <p:nvPr/>
        </p:nvSpPr>
        <p:spPr bwMode="auto">
          <a:xfrm>
            <a:off x="6516688" y="1276350"/>
            <a:ext cx="0" cy="647700"/>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72" name="Line 8"/>
          <p:cNvSpPr>
            <a:spLocks noChangeShapeType="1"/>
          </p:cNvSpPr>
          <p:nvPr/>
        </p:nvSpPr>
        <p:spPr bwMode="auto">
          <a:xfrm>
            <a:off x="6011863" y="1276350"/>
            <a:ext cx="0" cy="647700"/>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73" name="Line 9"/>
          <p:cNvSpPr>
            <a:spLocks noChangeShapeType="1"/>
          </p:cNvSpPr>
          <p:nvPr/>
        </p:nvSpPr>
        <p:spPr bwMode="auto">
          <a:xfrm>
            <a:off x="4932364" y="1708547"/>
            <a:ext cx="1584325" cy="0"/>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74" name="Line 10"/>
          <p:cNvSpPr>
            <a:spLocks noChangeShapeType="1"/>
          </p:cNvSpPr>
          <p:nvPr/>
        </p:nvSpPr>
        <p:spPr bwMode="auto">
          <a:xfrm>
            <a:off x="4140201" y="1870472"/>
            <a:ext cx="576263" cy="0"/>
          </a:xfrm>
          <a:prstGeom prst="line">
            <a:avLst/>
          </a:prstGeom>
          <a:noFill/>
          <a:ln w="762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75" name="Text Box 11"/>
          <p:cNvSpPr txBox="1">
            <a:spLocks noChangeArrowheads="1"/>
          </p:cNvSpPr>
          <p:nvPr/>
        </p:nvSpPr>
        <p:spPr bwMode="auto">
          <a:xfrm>
            <a:off x="6300789" y="1924050"/>
            <a:ext cx="172878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b="1"/>
              <a:t>土  建</a:t>
            </a:r>
          </a:p>
        </p:txBody>
      </p:sp>
      <p:sp>
        <p:nvSpPr>
          <p:cNvPr id="11276" name="AutoShape 12"/>
          <p:cNvSpPr>
            <a:spLocks noChangeArrowheads="1"/>
          </p:cNvSpPr>
          <p:nvPr/>
        </p:nvSpPr>
        <p:spPr bwMode="auto">
          <a:xfrm rot="10800000">
            <a:off x="6867525" y="2625329"/>
            <a:ext cx="225425" cy="1026319"/>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chemeClr val="tx2">
                  <a:gamma/>
                  <a:shade val="46275"/>
                  <a:invGamma/>
                </a:schemeClr>
              </a:gs>
              <a:gs pos="100000">
                <a:schemeClr val="tx2"/>
              </a:gs>
            </a:gsLst>
            <a:lin ang="0" scaled="1"/>
          </a:gra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77" name="AutoShape 13"/>
          <p:cNvSpPr>
            <a:spLocks noChangeArrowheads="1"/>
          </p:cNvSpPr>
          <p:nvPr/>
        </p:nvSpPr>
        <p:spPr bwMode="auto">
          <a:xfrm rot="10800000">
            <a:off x="3057525" y="2376488"/>
            <a:ext cx="215900" cy="1458516"/>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chemeClr val="tx2">
                  <a:gamma/>
                  <a:shade val="46275"/>
                  <a:invGamma/>
                </a:schemeClr>
              </a:gs>
              <a:gs pos="100000">
                <a:schemeClr val="tx2"/>
              </a:gs>
            </a:gsLst>
            <a:lin ang="0" scaled="1"/>
          </a:gra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78" name="Line 14"/>
          <p:cNvSpPr>
            <a:spLocks noChangeShapeType="1"/>
          </p:cNvSpPr>
          <p:nvPr/>
        </p:nvSpPr>
        <p:spPr bwMode="auto">
          <a:xfrm flipH="1">
            <a:off x="6948489" y="3165873"/>
            <a:ext cx="287337" cy="1190"/>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79" name="Line 15"/>
          <p:cNvSpPr>
            <a:spLocks noChangeShapeType="1"/>
          </p:cNvSpPr>
          <p:nvPr/>
        </p:nvSpPr>
        <p:spPr bwMode="auto">
          <a:xfrm>
            <a:off x="2706688" y="3645694"/>
            <a:ext cx="450850" cy="7144"/>
          </a:xfrm>
          <a:prstGeom prst="line">
            <a:avLst/>
          </a:prstGeom>
          <a:noFill/>
          <a:ln w="57150">
            <a:solidFill>
              <a:srgbClr val="FF99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80" name="Rectangle 16"/>
          <p:cNvSpPr>
            <a:spLocks noChangeArrowheads="1"/>
          </p:cNvSpPr>
          <p:nvPr/>
        </p:nvSpPr>
        <p:spPr bwMode="auto">
          <a:xfrm>
            <a:off x="3059113" y="3080147"/>
            <a:ext cx="215900" cy="809625"/>
          </a:xfrm>
          <a:prstGeom prst="rect">
            <a:avLst/>
          </a:prstGeom>
          <a:gradFill rotWithShape="1">
            <a:gsLst>
              <a:gs pos="0">
                <a:srgbClr val="FF99CC"/>
              </a:gs>
              <a:gs pos="50000">
                <a:srgbClr val="FF99CC">
                  <a:gamma/>
                  <a:shade val="46275"/>
                  <a:invGamma/>
                </a:srgbClr>
              </a:gs>
              <a:gs pos="100000">
                <a:srgbClr val="FF99CC"/>
              </a:gs>
            </a:gsLst>
            <a:lin ang="5400000" scaled="1"/>
          </a:gradFill>
          <a:ln w="571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sz="3200" b="1">
              <a:solidFill>
                <a:srgbClr val="FFFF00"/>
              </a:solidFill>
            </a:endParaRPr>
          </a:p>
        </p:txBody>
      </p:sp>
      <p:sp>
        <p:nvSpPr>
          <p:cNvPr id="11281" name="Line 17"/>
          <p:cNvSpPr>
            <a:spLocks noChangeShapeType="1"/>
          </p:cNvSpPr>
          <p:nvPr/>
        </p:nvSpPr>
        <p:spPr bwMode="auto">
          <a:xfrm flipV="1">
            <a:off x="3706813" y="3782616"/>
            <a:ext cx="3097212" cy="32147"/>
          </a:xfrm>
          <a:prstGeom prst="line">
            <a:avLst/>
          </a:prstGeom>
          <a:noFill/>
          <a:ln w="762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82" name="Freeform 18"/>
          <p:cNvSpPr>
            <a:spLocks/>
          </p:cNvSpPr>
          <p:nvPr/>
        </p:nvSpPr>
        <p:spPr bwMode="auto">
          <a:xfrm>
            <a:off x="5795964" y="3705226"/>
            <a:ext cx="1081087" cy="270272"/>
          </a:xfrm>
          <a:custGeom>
            <a:avLst/>
            <a:gdLst>
              <a:gd name="T0" fmla="*/ 120 w 873"/>
              <a:gd name="T1" fmla="*/ 16 h 306"/>
              <a:gd name="T2" fmla="*/ 752 w 873"/>
              <a:gd name="T3" fmla="*/ 16 h 306"/>
              <a:gd name="T4" fmla="*/ 704 w 873"/>
              <a:gd name="T5" fmla="*/ 0 h 306"/>
              <a:gd name="T6" fmla="*/ 144 w 873"/>
              <a:gd name="T7" fmla="*/ 16 h 306"/>
              <a:gd name="T8" fmla="*/ 168 w 873"/>
              <a:gd name="T9" fmla="*/ 24 h 306"/>
              <a:gd name="T10" fmla="*/ 200 w 873"/>
              <a:gd name="T11" fmla="*/ 40 h 306"/>
              <a:gd name="T12" fmla="*/ 304 w 873"/>
              <a:gd name="T13" fmla="*/ 48 h 306"/>
              <a:gd name="T14" fmla="*/ 728 w 873"/>
              <a:gd name="T15" fmla="*/ 96 h 306"/>
              <a:gd name="T16" fmla="*/ 864 w 873"/>
              <a:gd name="T17" fmla="*/ 112 h 306"/>
              <a:gd name="T18" fmla="*/ 832 w 873"/>
              <a:gd name="T19" fmla="*/ 120 h 306"/>
              <a:gd name="T20" fmla="*/ 560 w 873"/>
              <a:gd name="T21" fmla="*/ 88 h 306"/>
              <a:gd name="T22" fmla="*/ 456 w 873"/>
              <a:gd name="T23" fmla="*/ 64 h 306"/>
              <a:gd name="T24" fmla="*/ 0 w 873"/>
              <a:gd name="T25" fmla="*/ 88 h 306"/>
              <a:gd name="T26" fmla="*/ 424 w 873"/>
              <a:gd name="T27" fmla="*/ 104 h 306"/>
              <a:gd name="T28" fmla="*/ 632 w 873"/>
              <a:gd name="T29" fmla="*/ 120 h 306"/>
              <a:gd name="T30" fmla="*/ 328 w 873"/>
              <a:gd name="T31" fmla="*/ 136 h 306"/>
              <a:gd name="T32" fmla="*/ 536 w 873"/>
              <a:gd name="T33" fmla="*/ 192 h 306"/>
              <a:gd name="T34" fmla="*/ 488 w 873"/>
              <a:gd name="T35" fmla="*/ 208 h 306"/>
              <a:gd name="T36" fmla="*/ 288 w 873"/>
              <a:gd name="T37" fmla="*/ 192 h 306"/>
              <a:gd name="T38" fmla="*/ 464 w 873"/>
              <a:gd name="T39" fmla="*/ 200 h 306"/>
              <a:gd name="T40" fmla="*/ 496 w 873"/>
              <a:gd name="T41" fmla="*/ 208 h 306"/>
              <a:gd name="T42" fmla="*/ 472 w 873"/>
              <a:gd name="T43" fmla="*/ 224 h 306"/>
              <a:gd name="T44" fmla="*/ 416 w 873"/>
              <a:gd name="T45" fmla="*/ 232 h 306"/>
              <a:gd name="T46" fmla="*/ 392 w 873"/>
              <a:gd name="T47" fmla="*/ 248 h 306"/>
              <a:gd name="T48" fmla="*/ 424 w 873"/>
              <a:gd name="T49" fmla="*/ 256 h 306"/>
              <a:gd name="T50" fmla="*/ 520 w 873"/>
              <a:gd name="T51" fmla="*/ 296 h 306"/>
              <a:gd name="T52" fmla="*/ 512 w 873"/>
              <a:gd name="T53" fmla="*/ 30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73" h="306">
                <a:moveTo>
                  <a:pt x="120" y="16"/>
                </a:moveTo>
                <a:cubicBezTo>
                  <a:pt x="353" y="55"/>
                  <a:pt x="240" y="39"/>
                  <a:pt x="752" y="16"/>
                </a:cubicBezTo>
                <a:cubicBezTo>
                  <a:pt x="769" y="15"/>
                  <a:pt x="704" y="0"/>
                  <a:pt x="704" y="0"/>
                </a:cubicBezTo>
                <a:cubicBezTo>
                  <a:pt x="688" y="0"/>
                  <a:pt x="203" y="12"/>
                  <a:pt x="144" y="16"/>
                </a:cubicBezTo>
                <a:cubicBezTo>
                  <a:pt x="136" y="17"/>
                  <a:pt x="160" y="21"/>
                  <a:pt x="168" y="24"/>
                </a:cubicBezTo>
                <a:cubicBezTo>
                  <a:pt x="179" y="29"/>
                  <a:pt x="188" y="38"/>
                  <a:pt x="200" y="40"/>
                </a:cubicBezTo>
                <a:cubicBezTo>
                  <a:pt x="234" y="46"/>
                  <a:pt x="269" y="45"/>
                  <a:pt x="304" y="48"/>
                </a:cubicBezTo>
                <a:cubicBezTo>
                  <a:pt x="446" y="83"/>
                  <a:pt x="582" y="90"/>
                  <a:pt x="728" y="96"/>
                </a:cubicBezTo>
                <a:cubicBezTo>
                  <a:pt x="730" y="96"/>
                  <a:pt x="858" y="108"/>
                  <a:pt x="864" y="112"/>
                </a:cubicBezTo>
                <a:cubicBezTo>
                  <a:pt x="873" y="118"/>
                  <a:pt x="843" y="117"/>
                  <a:pt x="832" y="120"/>
                </a:cubicBezTo>
                <a:cubicBezTo>
                  <a:pt x="738" y="109"/>
                  <a:pt x="653" y="95"/>
                  <a:pt x="560" y="88"/>
                </a:cubicBezTo>
                <a:cubicBezTo>
                  <a:pt x="525" y="79"/>
                  <a:pt x="491" y="73"/>
                  <a:pt x="456" y="64"/>
                </a:cubicBezTo>
                <a:cubicBezTo>
                  <a:pt x="286" y="73"/>
                  <a:pt x="184" y="83"/>
                  <a:pt x="0" y="88"/>
                </a:cubicBezTo>
                <a:cubicBezTo>
                  <a:pt x="133" y="55"/>
                  <a:pt x="286" y="94"/>
                  <a:pt x="424" y="104"/>
                </a:cubicBezTo>
                <a:cubicBezTo>
                  <a:pt x="491" y="121"/>
                  <a:pt x="700" y="107"/>
                  <a:pt x="632" y="120"/>
                </a:cubicBezTo>
                <a:cubicBezTo>
                  <a:pt x="532" y="139"/>
                  <a:pt x="328" y="136"/>
                  <a:pt x="328" y="136"/>
                </a:cubicBezTo>
                <a:cubicBezTo>
                  <a:pt x="408" y="152"/>
                  <a:pt x="453" y="183"/>
                  <a:pt x="536" y="192"/>
                </a:cubicBezTo>
                <a:cubicBezTo>
                  <a:pt x="520" y="197"/>
                  <a:pt x="505" y="208"/>
                  <a:pt x="488" y="208"/>
                </a:cubicBezTo>
                <a:cubicBezTo>
                  <a:pt x="421" y="208"/>
                  <a:pt x="351" y="213"/>
                  <a:pt x="288" y="192"/>
                </a:cubicBezTo>
                <a:cubicBezTo>
                  <a:pt x="232" y="173"/>
                  <a:pt x="405" y="197"/>
                  <a:pt x="464" y="200"/>
                </a:cubicBezTo>
                <a:cubicBezTo>
                  <a:pt x="475" y="203"/>
                  <a:pt x="493" y="198"/>
                  <a:pt x="496" y="208"/>
                </a:cubicBezTo>
                <a:cubicBezTo>
                  <a:pt x="499" y="217"/>
                  <a:pt x="481" y="221"/>
                  <a:pt x="472" y="224"/>
                </a:cubicBezTo>
                <a:cubicBezTo>
                  <a:pt x="454" y="229"/>
                  <a:pt x="435" y="229"/>
                  <a:pt x="416" y="232"/>
                </a:cubicBezTo>
                <a:cubicBezTo>
                  <a:pt x="408" y="237"/>
                  <a:pt x="389" y="239"/>
                  <a:pt x="392" y="248"/>
                </a:cubicBezTo>
                <a:cubicBezTo>
                  <a:pt x="395" y="258"/>
                  <a:pt x="413" y="253"/>
                  <a:pt x="424" y="256"/>
                </a:cubicBezTo>
                <a:cubicBezTo>
                  <a:pt x="458" y="266"/>
                  <a:pt x="489" y="280"/>
                  <a:pt x="520" y="296"/>
                </a:cubicBezTo>
                <a:cubicBezTo>
                  <a:pt x="480" y="306"/>
                  <a:pt x="477" y="304"/>
                  <a:pt x="512" y="304"/>
                </a:cubicBezTo>
              </a:path>
            </a:pathLst>
          </a:custGeom>
          <a:solidFill>
            <a:schemeClr val="tx2"/>
          </a:solidFill>
          <a:ln w="57150" cmpd="sng">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83" name="Freeform 19"/>
          <p:cNvSpPr>
            <a:spLocks/>
          </p:cNvSpPr>
          <p:nvPr/>
        </p:nvSpPr>
        <p:spPr bwMode="auto">
          <a:xfrm>
            <a:off x="4754563" y="3714750"/>
            <a:ext cx="812800" cy="209550"/>
          </a:xfrm>
          <a:custGeom>
            <a:avLst/>
            <a:gdLst>
              <a:gd name="T0" fmla="*/ 0 w 512"/>
              <a:gd name="T1" fmla="*/ 27 h 176"/>
              <a:gd name="T2" fmla="*/ 328 w 512"/>
              <a:gd name="T3" fmla="*/ 19 h 176"/>
              <a:gd name="T4" fmla="*/ 248 w 512"/>
              <a:gd name="T5" fmla="*/ 27 h 176"/>
              <a:gd name="T6" fmla="*/ 328 w 512"/>
              <a:gd name="T7" fmla="*/ 35 h 176"/>
              <a:gd name="T8" fmla="*/ 512 w 512"/>
              <a:gd name="T9" fmla="*/ 43 h 176"/>
              <a:gd name="T10" fmla="*/ 256 w 512"/>
              <a:gd name="T11" fmla="*/ 59 h 176"/>
              <a:gd name="T12" fmla="*/ 208 w 512"/>
              <a:gd name="T13" fmla="*/ 75 h 176"/>
              <a:gd name="T14" fmla="*/ 144 w 512"/>
              <a:gd name="T15" fmla="*/ 91 h 176"/>
              <a:gd name="T16" fmla="*/ 440 w 512"/>
              <a:gd name="T17" fmla="*/ 91 h 176"/>
              <a:gd name="T18" fmla="*/ 192 w 512"/>
              <a:gd name="T19" fmla="*/ 91 h 176"/>
              <a:gd name="T20" fmla="*/ 240 w 512"/>
              <a:gd name="T21" fmla="*/ 99 h 176"/>
              <a:gd name="T22" fmla="*/ 264 w 512"/>
              <a:gd name="T23" fmla="*/ 107 h 176"/>
              <a:gd name="T24" fmla="*/ 392 w 512"/>
              <a:gd name="T25" fmla="*/ 123 h 176"/>
              <a:gd name="T26" fmla="*/ 440 w 512"/>
              <a:gd name="T27" fmla="*/ 139 h 176"/>
              <a:gd name="T28" fmla="*/ 464 w 512"/>
              <a:gd name="T29" fmla="*/ 147 h 176"/>
              <a:gd name="T30" fmla="*/ 256 w 512"/>
              <a:gd name="T31" fmla="*/ 147 h 176"/>
              <a:gd name="T32" fmla="*/ 288 w 512"/>
              <a:gd name="T33" fmla="*/ 155 h 176"/>
              <a:gd name="T34" fmla="*/ 416 w 512"/>
              <a:gd name="T35" fmla="*/ 15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2" h="176">
                <a:moveTo>
                  <a:pt x="0" y="27"/>
                </a:moveTo>
                <a:cubicBezTo>
                  <a:pt x="109" y="24"/>
                  <a:pt x="219" y="19"/>
                  <a:pt x="328" y="19"/>
                </a:cubicBezTo>
                <a:cubicBezTo>
                  <a:pt x="355" y="19"/>
                  <a:pt x="248" y="0"/>
                  <a:pt x="248" y="27"/>
                </a:cubicBezTo>
                <a:cubicBezTo>
                  <a:pt x="248" y="54"/>
                  <a:pt x="301" y="33"/>
                  <a:pt x="328" y="35"/>
                </a:cubicBezTo>
                <a:cubicBezTo>
                  <a:pt x="389" y="39"/>
                  <a:pt x="451" y="40"/>
                  <a:pt x="512" y="43"/>
                </a:cubicBezTo>
                <a:cubicBezTo>
                  <a:pt x="411" y="47"/>
                  <a:pt x="341" y="34"/>
                  <a:pt x="256" y="59"/>
                </a:cubicBezTo>
                <a:cubicBezTo>
                  <a:pt x="240" y="64"/>
                  <a:pt x="224" y="70"/>
                  <a:pt x="208" y="75"/>
                </a:cubicBezTo>
                <a:cubicBezTo>
                  <a:pt x="187" y="82"/>
                  <a:pt x="144" y="91"/>
                  <a:pt x="144" y="91"/>
                </a:cubicBezTo>
                <a:cubicBezTo>
                  <a:pt x="226" y="36"/>
                  <a:pt x="440" y="91"/>
                  <a:pt x="440" y="91"/>
                </a:cubicBezTo>
                <a:cubicBezTo>
                  <a:pt x="342" y="124"/>
                  <a:pt x="449" y="91"/>
                  <a:pt x="192" y="91"/>
                </a:cubicBezTo>
                <a:cubicBezTo>
                  <a:pt x="176" y="91"/>
                  <a:pt x="224" y="95"/>
                  <a:pt x="240" y="99"/>
                </a:cubicBezTo>
                <a:cubicBezTo>
                  <a:pt x="248" y="101"/>
                  <a:pt x="256" y="105"/>
                  <a:pt x="264" y="107"/>
                </a:cubicBezTo>
                <a:cubicBezTo>
                  <a:pt x="316" y="122"/>
                  <a:pt x="318" y="117"/>
                  <a:pt x="392" y="123"/>
                </a:cubicBezTo>
                <a:cubicBezTo>
                  <a:pt x="408" y="128"/>
                  <a:pt x="424" y="134"/>
                  <a:pt x="440" y="139"/>
                </a:cubicBezTo>
                <a:cubicBezTo>
                  <a:pt x="448" y="142"/>
                  <a:pt x="464" y="147"/>
                  <a:pt x="464" y="147"/>
                </a:cubicBezTo>
                <a:cubicBezTo>
                  <a:pt x="378" y="176"/>
                  <a:pt x="474" y="147"/>
                  <a:pt x="256" y="147"/>
                </a:cubicBezTo>
                <a:cubicBezTo>
                  <a:pt x="245" y="147"/>
                  <a:pt x="277" y="154"/>
                  <a:pt x="288" y="155"/>
                </a:cubicBezTo>
                <a:cubicBezTo>
                  <a:pt x="331" y="157"/>
                  <a:pt x="373" y="155"/>
                  <a:pt x="416" y="155"/>
                </a:cubicBezTo>
              </a:path>
            </a:pathLst>
          </a:custGeom>
          <a:solidFill>
            <a:schemeClr val="tx2"/>
          </a:solidFill>
          <a:ln w="19050" cmpd="sng">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84" name="Line 20"/>
          <p:cNvSpPr>
            <a:spLocks noChangeShapeType="1"/>
          </p:cNvSpPr>
          <p:nvPr/>
        </p:nvSpPr>
        <p:spPr bwMode="auto">
          <a:xfrm>
            <a:off x="5508626" y="3219450"/>
            <a:ext cx="1584325" cy="1191"/>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85" name="Line 21"/>
          <p:cNvSpPr>
            <a:spLocks noChangeShapeType="1"/>
          </p:cNvSpPr>
          <p:nvPr/>
        </p:nvSpPr>
        <p:spPr bwMode="auto">
          <a:xfrm>
            <a:off x="5508625" y="3219450"/>
            <a:ext cx="1588" cy="485775"/>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86" name="Line 22"/>
          <p:cNvSpPr>
            <a:spLocks noChangeShapeType="1"/>
          </p:cNvSpPr>
          <p:nvPr/>
        </p:nvSpPr>
        <p:spPr bwMode="auto">
          <a:xfrm>
            <a:off x="7092950" y="3057525"/>
            <a:ext cx="1588" cy="647700"/>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87" name="Line 23"/>
          <p:cNvSpPr>
            <a:spLocks noChangeShapeType="1"/>
          </p:cNvSpPr>
          <p:nvPr/>
        </p:nvSpPr>
        <p:spPr bwMode="auto">
          <a:xfrm>
            <a:off x="5508626" y="3327798"/>
            <a:ext cx="1584325" cy="1190"/>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88" name="Line 24"/>
          <p:cNvSpPr>
            <a:spLocks noChangeShapeType="1"/>
          </p:cNvSpPr>
          <p:nvPr/>
        </p:nvSpPr>
        <p:spPr bwMode="auto">
          <a:xfrm>
            <a:off x="5508626" y="3489723"/>
            <a:ext cx="1584325" cy="1190"/>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89" name="Rectangle 25"/>
          <p:cNvSpPr>
            <a:spLocks noChangeArrowheads="1"/>
          </p:cNvSpPr>
          <p:nvPr/>
        </p:nvSpPr>
        <p:spPr bwMode="auto">
          <a:xfrm>
            <a:off x="5795963" y="3543300"/>
            <a:ext cx="647700" cy="130969"/>
          </a:xfrm>
          <a:prstGeom prst="rect">
            <a:avLst/>
          </a:prstGeom>
          <a:solidFill>
            <a:schemeClr val="accent1"/>
          </a:solidFill>
          <a:ln w="2857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90" name="Rectangle 26"/>
          <p:cNvSpPr>
            <a:spLocks noChangeArrowheads="1"/>
          </p:cNvSpPr>
          <p:nvPr/>
        </p:nvSpPr>
        <p:spPr bwMode="auto">
          <a:xfrm>
            <a:off x="6804025" y="2895600"/>
            <a:ext cx="215900" cy="809625"/>
          </a:xfrm>
          <a:prstGeom prst="rect">
            <a:avLst/>
          </a:prstGeom>
          <a:solidFill>
            <a:schemeClr val="accent1"/>
          </a:soli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291" name="AutoShape 27"/>
          <p:cNvSpPr>
            <a:spLocks noChangeArrowheads="1"/>
          </p:cNvSpPr>
          <p:nvPr/>
        </p:nvSpPr>
        <p:spPr bwMode="auto">
          <a:xfrm rot="11019454">
            <a:off x="7237414" y="3327797"/>
            <a:ext cx="287337" cy="161925"/>
          </a:xfrm>
          <a:prstGeom prst="flowChartMagneticTape">
            <a:avLst/>
          </a:prstGeom>
          <a:solidFill>
            <a:schemeClr val="accent1"/>
          </a:solidFill>
          <a:ln w="2857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algn="ctr"/>
            <a:endParaRPr lang="zh-CN" altLang="zh-CN" sz="3200" b="1">
              <a:solidFill>
                <a:srgbClr val="FFFF00"/>
              </a:solidFill>
            </a:endParaRPr>
          </a:p>
        </p:txBody>
      </p:sp>
      <p:sp>
        <p:nvSpPr>
          <p:cNvPr id="11292" name="Line 28"/>
          <p:cNvSpPr>
            <a:spLocks noChangeShapeType="1"/>
          </p:cNvSpPr>
          <p:nvPr/>
        </p:nvSpPr>
        <p:spPr bwMode="auto">
          <a:xfrm flipV="1">
            <a:off x="7235825" y="3165872"/>
            <a:ext cx="1588" cy="270272"/>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93" name="Line 29"/>
          <p:cNvSpPr>
            <a:spLocks noChangeShapeType="1"/>
          </p:cNvSpPr>
          <p:nvPr/>
        </p:nvSpPr>
        <p:spPr bwMode="auto">
          <a:xfrm flipV="1">
            <a:off x="4941888" y="3949304"/>
            <a:ext cx="3232150" cy="26194"/>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94" name="Freeform 30"/>
          <p:cNvSpPr>
            <a:spLocks/>
          </p:cNvSpPr>
          <p:nvPr/>
        </p:nvSpPr>
        <p:spPr bwMode="auto">
          <a:xfrm>
            <a:off x="2051050" y="3921919"/>
            <a:ext cx="1081088" cy="270272"/>
          </a:xfrm>
          <a:custGeom>
            <a:avLst/>
            <a:gdLst>
              <a:gd name="T0" fmla="*/ 120 w 873"/>
              <a:gd name="T1" fmla="*/ 16 h 306"/>
              <a:gd name="T2" fmla="*/ 752 w 873"/>
              <a:gd name="T3" fmla="*/ 16 h 306"/>
              <a:gd name="T4" fmla="*/ 704 w 873"/>
              <a:gd name="T5" fmla="*/ 0 h 306"/>
              <a:gd name="T6" fmla="*/ 144 w 873"/>
              <a:gd name="T7" fmla="*/ 16 h 306"/>
              <a:gd name="T8" fmla="*/ 168 w 873"/>
              <a:gd name="T9" fmla="*/ 24 h 306"/>
              <a:gd name="T10" fmla="*/ 200 w 873"/>
              <a:gd name="T11" fmla="*/ 40 h 306"/>
              <a:gd name="T12" fmla="*/ 304 w 873"/>
              <a:gd name="T13" fmla="*/ 48 h 306"/>
              <a:gd name="T14" fmla="*/ 728 w 873"/>
              <a:gd name="T15" fmla="*/ 96 h 306"/>
              <a:gd name="T16" fmla="*/ 864 w 873"/>
              <a:gd name="T17" fmla="*/ 112 h 306"/>
              <a:gd name="T18" fmla="*/ 832 w 873"/>
              <a:gd name="T19" fmla="*/ 120 h 306"/>
              <a:gd name="T20" fmla="*/ 560 w 873"/>
              <a:gd name="T21" fmla="*/ 88 h 306"/>
              <a:gd name="T22" fmla="*/ 456 w 873"/>
              <a:gd name="T23" fmla="*/ 64 h 306"/>
              <a:gd name="T24" fmla="*/ 0 w 873"/>
              <a:gd name="T25" fmla="*/ 88 h 306"/>
              <a:gd name="T26" fmla="*/ 424 w 873"/>
              <a:gd name="T27" fmla="*/ 104 h 306"/>
              <a:gd name="T28" fmla="*/ 632 w 873"/>
              <a:gd name="T29" fmla="*/ 120 h 306"/>
              <a:gd name="T30" fmla="*/ 328 w 873"/>
              <a:gd name="T31" fmla="*/ 136 h 306"/>
              <a:gd name="T32" fmla="*/ 536 w 873"/>
              <a:gd name="T33" fmla="*/ 192 h 306"/>
              <a:gd name="T34" fmla="*/ 488 w 873"/>
              <a:gd name="T35" fmla="*/ 208 h 306"/>
              <a:gd name="T36" fmla="*/ 288 w 873"/>
              <a:gd name="T37" fmla="*/ 192 h 306"/>
              <a:gd name="T38" fmla="*/ 464 w 873"/>
              <a:gd name="T39" fmla="*/ 200 h 306"/>
              <a:gd name="T40" fmla="*/ 496 w 873"/>
              <a:gd name="T41" fmla="*/ 208 h 306"/>
              <a:gd name="T42" fmla="*/ 472 w 873"/>
              <a:gd name="T43" fmla="*/ 224 h 306"/>
              <a:gd name="T44" fmla="*/ 416 w 873"/>
              <a:gd name="T45" fmla="*/ 232 h 306"/>
              <a:gd name="T46" fmla="*/ 392 w 873"/>
              <a:gd name="T47" fmla="*/ 248 h 306"/>
              <a:gd name="T48" fmla="*/ 424 w 873"/>
              <a:gd name="T49" fmla="*/ 256 h 306"/>
              <a:gd name="T50" fmla="*/ 520 w 873"/>
              <a:gd name="T51" fmla="*/ 296 h 306"/>
              <a:gd name="T52" fmla="*/ 512 w 873"/>
              <a:gd name="T53" fmla="*/ 30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73" h="306">
                <a:moveTo>
                  <a:pt x="120" y="16"/>
                </a:moveTo>
                <a:cubicBezTo>
                  <a:pt x="353" y="55"/>
                  <a:pt x="240" y="39"/>
                  <a:pt x="752" y="16"/>
                </a:cubicBezTo>
                <a:cubicBezTo>
                  <a:pt x="769" y="15"/>
                  <a:pt x="704" y="0"/>
                  <a:pt x="704" y="0"/>
                </a:cubicBezTo>
                <a:cubicBezTo>
                  <a:pt x="688" y="0"/>
                  <a:pt x="203" y="12"/>
                  <a:pt x="144" y="16"/>
                </a:cubicBezTo>
                <a:cubicBezTo>
                  <a:pt x="136" y="17"/>
                  <a:pt x="160" y="21"/>
                  <a:pt x="168" y="24"/>
                </a:cubicBezTo>
                <a:cubicBezTo>
                  <a:pt x="179" y="29"/>
                  <a:pt x="188" y="38"/>
                  <a:pt x="200" y="40"/>
                </a:cubicBezTo>
                <a:cubicBezTo>
                  <a:pt x="234" y="46"/>
                  <a:pt x="269" y="45"/>
                  <a:pt x="304" y="48"/>
                </a:cubicBezTo>
                <a:cubicBezTo>
                  <a:pt x="446" y="83"/>
                  <a:pt x="582" y="90"/>
                  <a:pt x="728" y="96"/>
                </a:cubicBezTo>
                <a:cubicBezTo>
                  <a:pt x="730" y="96"/>
                  <a:pt x="858" y="108"/>
                  <a:pt x="864" y="112"/>
                </a:cubicBezTo>
                <a:cubicBezTo>
                  <a:pt x="873" y="118"/>
                  <a:pt x="843" y="117"/>
                  <a:pt x="832" y="120"/>
                </a:cubicBezTo>
                <a:cubicBezTo>
                  <a:pt x="738" y="109"/>
                  <a:pt x="653" y="95"/>
                  <a:pt x="560" y="88"/>
                </a:cubicBezTo>
                <a:cubicBezTo>
                  <a:pt x="525" y="79"/>
                  <a:pt x="491" y="73"/>
                  <a:pt x="456" y="64"/>
                </a:cubicBezTo>
                <a:cubicBezTo>
                  <a:pt x="286" y="73"/>
                  <a:pt x="184" y="83"/>
                  <a:pt x="0" y="88"/>
                </a:cubicBezTo>
                <a:cubicBezTo>
                  <a:pt x="133" y="55"/>
                  <a:pt x="286" y="94"/>
                  <a:pt x="424" y="104"/>
                </a:cubicBezTo>
                <a:cubicBezTo>
                  <a:pt x="491" y="121"/>
                  <a:pt x="700" y="107"/>
                  <a:pt x="632" y="120"/>
                </a:cubicBezTo>
                <a:cubicBezTo>
                  <a:pt x="532" y="139"/>
                  <a:pt x="328" y="136"/>
                  <a:pt x="328" y="136"/>
                </a:cubicBezTo>
                <a:cubicBezTo>
                  <a:pt x="408" y="152"/>
                  <a:pt x="453" y="183"/>
                  <a:pt x="536" y="192"/>
                </a:cubicBezTo>
                <a:cubicBezTo>
                  <a:pt x="520" y="197"/>
                  <a:pt x="505" y="208"/>
                  <a:pt x="488" y="208"/>
                </a:cubicBezTo>
                <a:cubicBezTo>
                  <a:pt x="421" y="208"/>
                  <a:pt x="351" y="213"/>
                  <a:pt x="288" y="192"/>
                </a:cubicBezTo>
                <a:cubicBezTo>
                  <a:pt x="232" y="173"/>
                  <a:pt x="405" y="197"/>
                  <a:pt x="464" y="200"/>
                </a:cubicBezTo>
                <a:cubicBezTo>
                  <a:pt x="475" y="203"/>
                  <a:pt x="493" y="198"/>
                  <a:pt x="496" y="208"/>
                </a:cubicBezTo>
                <a:cubicBezTo>
                  <a:pt x="499" y="217"/>
                  <a:pt x="481" y="221"/>
                  <a:pt x="472" y="224"/>
                </a:cubicBezTo>
                <a:cubicBezTo>
                  <a:pt x="454" y="229"/>
                  <a:pt x="435" y="229"/>
                  <a:pt x="416" y="232"/>
                </a:cubicBezTo>
                <a:cubicBezTo>
                  <a:pt x="408" y="237"/>
                  <a:pt x="389" y="239"/>
                  <a:pt x="392" y="248"/>
                </a:cubicBezTo>
                <a:cubicBezTo>
                  <a:pt x="395" y="258"/>
                  <a:pt x="413" y="253"/>
                  <a:pt x="424" y="256"/>
                </a:cubicBezTo>
                <a:cubicBezTo>
                  <a:pt x="458" y="266"/>
                  <a:pt x="489" y="280"/>
                  <a:pt x="520" y="296"/>
                </a:cubicBezTo>
                <a:cubicBezTo>
                  <a:pt x="480" y="306"/>
                  <a:pt x="477" y="304"/>
                  <a:pt x="512" y="304"/>
                </a:cubicBezTo>
              </a:path>
            </a:pathLst>
          </a:custGeom>
          <a:solidFill>
            <a:srgbClr val="FFFF00"/>
          </a:solidFill>
          <a:ln w="57150" cmpd="sng">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95" name="Line 31"/>
          <p:cNvSpPr>
            <a:spLocks noChangeShapeType="1"/>
          </p:cNvSpPr>
          <p:nvPr/>
        </p:nvSpPr>
        <p:spPr bwMode="auto">
          <a:xfrm>
            <a:off x="1763714" y="3436144"/>
            <a:ext cx="1584325" cy="0"/>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96" name="Line 32"/>
          <p:cNvSpPr>
            <a:spLocks noChangeShapeType="1"/>
          </p:cNvSpPr>
          <p:nvPr/>
        </p:nvSpPr>
        <p:spPr bwMode="auto">
          <a:xfrm>
            <a:off x="1763713" y="3436144"/>
            <a:ext cx="0" cy="485775"/>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97" name="Line 33"/>
          <p:cNvSpPr>
            <a:spLocks noChangeShapeType="1"/>
          </p:cNvSpPr>
          <p:nvPr/>
        </p:nvSpPr>
        <p:spPr bwMode="auto">
          <a:xfrm>
            <a:off x="3375025" y="3274219"/>
            <a:ext cx="0" cy="6477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98" name="Line 34"/>
          <p:cNvSpPr>
            <a:spLocks noChangeShapeType="1"/>
          </p:cNvSpPr>
          <p:nvPr/>
        </p:nvSpPr>
        <p:spPr bwMode="auto">
          <a:xfrm>
            <a:off x="2870200" y="3274219"/>
            <a:ext cx="0" cy="6477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99" name="Line 35"/>
          <p:cNvSpPr>
            <a:spLocks noChangeShapeType="1"/>
          </p:cNvSpPr>
          <p:nvPr/>
        </p:nvSpPr>
        <p:spPr bwMode="auto">
          <a:xfrm>
            <a:off x="1763714" y="3544491"/>
            <a:ext cx="1584325" cy="0"/>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00" name="Line 36"/>
          <p:cNvSpPr>
            <a:spLocks noChangeShapeType="1"/>
          </p:cNvSpPr>
          <p:nvPr/>
        </p:nvSpPr>
        <p:spPr bwMode="auto">
          <a:xfrm>
            <a:off x="1763714" y="3706416"/>
            <a:ext cx="1584325" cy="0"/>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01" name="Line 37"/>
          <p:cNvSpPr>
            <a:spLocks noChangeShapeType="1"/>
          </p:cNvSpPr>
          <p:nvPr/>
        </p:nvSpPr>
        <p:spPr bwMode="auto">
          <a:xfrm>
            <a:off x="2870201" y="3274219"/>
            <a:ext cx="504825"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02" name="Rectangle 38"/>
          <p:cNvSpPr>
            <a:spLocks noChangeArrowheads="1"/>
          </p:cNvSpPr>
          <p:nvPr/>
        </p:nvSpPr>
        <p:spPr bwMode="auto">
          <a:xfrm>
            <a:off x="2051050" y="3759994"/>
            <a:ext cx="647700" cy="130969"/>
          </a:xfrm>
          <a:prstGeom prst="rect">
            <a:avLst/>
          </a:prstGeom>
          <a:gradFill rotWithShape="1">
            <a:gsLst>
              <a:gs pos="0">
                <a:srgbClr val="FF99CC"/>
              </a:gs>
              <a:gs pos="50000">
                <a:srgbClr val="FF99CC">
                  <a:gamma/>
                  <a:shade val="46275"/>
                  <a:invGamma/>
                </a:srgbClr>
              </a:gs>
              <a:gs pos="100000">
                <a:srgbClr val="FF99CC"/>
              </a:gs>
            </a:gsLst>
            <a:lin ang="5400000" scaled="1"/>
          </a:gra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03" name="Line 39"/>
          <p:cNvSpPr>
            <a:spLocks noChangeShapeType="1"/>
          </p:cNvSpPr>
          <p:nvPr/>
        </p:nvSpPr>
        <p:spPr bwMode="auto">
          <a:xfrm>
            <a:off x="2122488" y="3382566"/>
            <a:ext cx="0" cy="377428"/>
          </a:xfrm>
          <a:prstGeom prst="line">
            <a:avLst/>
          </a:prstGeom>
          <a:noFill/>
          <a:ln w="57150">
            <a:solidFill>
              <a:srgbClr val="FF99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04" name="Line 40"/>
          <p:cNvSpPr>
            <a:spLocks noChangeShapeType="1"/>
          </p:cNvSpPr>
          <p:nvPr/>
        </p:nvSpPr>
        <p:spPr bwMode="auto">
          <a:xfrm>
            <a:off x="2051050" y="3003947"/>
            <a:ext cx="1079500" cy="0"/>
          </a:xfrm>
          <a:prstGeom prst="line">
            <a:avLst/>
          </a:prstGeom>
          <a:noFill/>
          <a:ln w="57150">
            <a:solidFill>
              <a:srgbClr val="FF99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05" name="Line 41"/>
          <p:cNvSpPr>
            <a:spLocks noChangeShapeType="1"/>
          </p:cNvSpPr>
          <p:nvPr/>
        </p:nvSpPr>
        <p:spPr bwMode="auto">
          <a:xfrm>
            <a:off x="3130550" y="3003947"/>
            <a:ext cx="0" cy="108347"/>
          </a:xfrm>
          <a:prstGeom prst="line">
            <a:avLst/>
          </a:prstGeom>
          <a:noFill/>
          <a:ln w="57150">
            <a:solidFill>
              <a:srgbClr val="FF99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06" name="Line 42"/>
          <p:cNvSpPr>
            <a:spLocks noChangeShapeType="1"/>
          </p:cNvSpPr>
          <p:nvPr/>
        </p:nvSpPr>
        <p:spPr bwMode="auto">
          <a:xfrm flipH="1">
            <a:off x="2057400" y="3022998"/>
            <a:ext cx="14288" cy="250031"/>
          </a:xfrm>
          <a:prstGeom prst="line">
            <a:avLst/>
          </a:prstGeom>
          <a:noFill/>
          <a:ln w="57150">
            <a:solidFill>
              <a:srgbClr val="FF99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07" name="AutoShape 43"/>
          <p:cNvSpPr>
            <a:spLocks noChangeArrowheads="1"/>
          </p:cNvSpPr>
          <p:nvPr/>
        </p:nvSpPr>
        <p:spPr bwMode="auto">
          <a:xfrm rot="11019454">
            <a:off x="3490914" y="3490913"/>
            <a:ext cx="287337" cy="161925"/>
          </a:xfrm>
          <a:prstGeom prst="flowChartMagneticTape">
            <a:avLst/>
          </a:prstGeom>
          <a:gradFill rotWithShape="1">
            <a:gsLst>
              <a:gs pos="0">
                <a:srgbClr val="FF99CC"/>
              </a:gs>
              <a:gs pos="50000">
                <a:srgbClr val="FF99CC">
                  <a:gamma/>
                  <a:shade val="46275"/>
                  <a:invGamma/>
                </a:srgbClr>
              </a:gs>
              <a:gs pos="100000">
                <a:srgbClr val="FF99CC"/>
              </a:gs>
            </a:gsLst>
            <a:lin ang="5400000" scaled="1"/>
          </a:gra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08" name="Line 44"/>
          <p:cNvSpPr>
            <a:spLocks noChangeShapeType="1"/>
          </p:cNvSpPr>
          <p:nvPr/>
        </p:nvSpPr>
        <p:spPr bwMode="auto">
          <a:xfrm flipV="1">
            <a:off x="3490914" y="3375423"/>
            <a:ext cx="7937" cy="169069"/>
          </a:xfrm>
          <a:prstGeom prst="line">
            <a:avLst/>
          </a:prstGeom>
          <a:noFill/>
          <a:ln w="57150">
            <a:solidFill>
              <a:srgbClr val="FF99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09" name="Rectangle 45"/>
          <p:cNvSpPr>
            <a:spLocks noChangeArrowheads="1"/>
          </p:cNvSpPr>
          <p:nvPr/>
        </p:nvSpPr>
        <p:spPr bwMode="auto">
          <a:xfrm>
            <a:off x="2797175" y="3889772"/>
            <a:ext cx="647700" cy="108347"/>
          </a:xfrm>
          <a:prstGeom prst="rect">
            <a:avLst/>
          </a:prstGeom>
          <a:solidFill>
            <a:schemeClr val="tx1"/>
          </a:solidFill>
          <a:ln w="571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10" name="Rectangle 46"/>
          <p:cNvSpPr>
            <a:spLocks noChangeArrowheads="1"/>
          </p:cNvSpPr>
          <p:nvPr/>
        </p:nvSpPr>
        <p:spPr bwMode="auto">
          <a:xfrm>
            <a:off x="2409826" y="3598069"/>
            <a:ext cx="288925" cy="108347"/>
          </a:xfrm>
          <a:prstGeom prst="rect">
            <a:avLst/>
          </a:prstGeom>
          <a:gradFill rotWithShape="1">
            <a:gsLst>
              <a:gs pos="0">
                <a:srgbClr val="FF99CC"/>
              </a:gs>
              <a:gs pos="50000">
                <a:srgbClr val="FF99CC">
                  <a:gamma/>
                  <a:shade val="46275"/>
                  <a:invGamma/>
                </a:srgbClr>
              </a:gs>
              <a:gs pos="100000">
                <a:srgbClr val="FF99CC"/>
              </a:gs>
            </a:gsLst>
            <a:lin ang="5400000" scaled="1"/>
          </a:gradFill>
          <a:ln w="285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12" name="Oval 48"/>
          <p:cNvSpPr>
            <a:spLocks noChangeArrowheads="1"/>
          </p:cNvSpPr>
          <p:nvPr/>
        </p:nvSpPr>
        <p:spPr bwMode="auto">
          <a:xfrm>
            <a:off x="5580064" y="3003948"/>
            <a:ext cx="503237" cy="215503"/>
          </a:xfrm>
          <a:prstGeom prst="ellipse">
            <a:avLst/>
          </a:prstGeom>
          <a:solidFill>
            <a:schemeClr val="accent1"/>
          </a:solidFill>
          <a:ln w="28575">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13" name="Oval 49"/>
          <p:cNvSpPr>
            <a:spLocks noChangeArrowheads="1"/>
          </p:cNvSpPr>
          <p:nvPr/>
        </p:nvSpPr>
        <p:spPr bwMode="auto">
          <a:xfrm>
            <a:off x="1835150" y="3220641"/>
            <a:ext cx="503238" cy="215503"/>
          </a:xfrm>
          <a:prstGeom prst="ellipse">
            <a:avLst/>
          </a:prstGeom>
          <a:gradFill rotWithShape="1">
            <a:gsLst>
              <a:gs pos="0">
                <a:srgbClr val="FF99CC"/>
              </a:gs>
              <a:gs pos="50000">
                <a:srgbClr val="FF99CC">
                  <a:gamma/>
                  <a:shade val="46275"/>
                  <a:invGamma/>
                </a:srgbClr>
              </a:gs>
              <a:gs pos="100000">
                <a:srgbClr val="FF99CC"/>
              </a:gs>
            </a:gsLst>
            <a:lin ang="5400000" scaled="1"/>
          </a:gradFill>
          <a:ln w="2857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14" name="Line 50"/>
          <p:cNvSpPr>
            <a:spLocks noChangeShapeType="1"/>
          </p:cNvSpPr>
          <p:nvPr/>
        </p:nvSpPr>
        <p:spPr bwMode="auto">
          <a:xfrm flipV="1">
            <a:off x="3203575" y="2842023"/>
            <a:ext cx="0" cy="269081"/>
          </a:xfrm>
          <a:prstGeom prst="line">
            <a:avLst/>
          </a:prstGeom>
          <a:noFill/>
          <a:ln w="57150">
            <a:solidFill>
              <a:srgbClr val="FF99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15" name="Line 51"/>
          <p:cNvSpPr>
            <a:spLocks noChangeShapeType="1"/>
          </p:cNvSpPr>
          <p:nvPr/>
        </p:nvSpPr>
        <p:spPr bwMode="auto">
          <a:xfrm flipV="1">
            <a:off x="6443664" y="2625329"/>
            <a:ext cx="1587" cy="269081"/>
          </a:xfrm>
          <a:prstGeom prst="line">
            <a:avLst/>
          </a:prstGeom>
          <a:noFill/>
          <a:ln w="762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16" name="Line 52"/>
          <p:cNvSpPr>
            <a:spLocks noChangeShapeType="1"/>
          </p:cNvSpPr>
          <p:nvPr/>
        </p:nvSpPr>
        <p:spPr bwMode="auto">
          <a:xfrm>
            <a:off x="4846639" y="3658792"/>
            <a:ext cx="504825" cy="1190"/>
          </a:xfrm>
          <a:prstGeom prst="line">
            <a:avLst/>
          </a:prstGeom>
          <a:noFill/>
          <a:ln w="762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17" name="Line 53"/>
          <p:cNvSpPr>
            <a:spLocks noChangeShapeType="1"/>
          </p:cNvSpPr>
          <p:nvPr/>
        </p:nvSpPr>
        <p:spPr bwMode="auto">
          <a:xfrm>
            <a:off x="7235825" y="3489723"/>
            <a:ext cx="287338" cy="119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18" name="Line 54"/>
          <p:cNvSpPr>
            <a:spLocks noChangeShapeType="1"/>
          </p:cNvSpPr>
          <p:nvPr/>
        </p:nvSpPr>
        <p:spPr bwMode="auto">
          <a:xfrm>
            <a:off x="7235825" y="3489723"/>
            <a:ext cx="1588" cy="215503"/>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19" name="Line 55"/>
          <p:cNvSpPr>
            <a:spLocks noChangeShapeType="1"/>
          </p:cNvSpPr>
          <p:nvPr/>
        </p:nvSpPr>
        <p:spPr bwMode="auto">
          <a:xfrm>
            <a:off x="7523164" y="3489723"/>
            <a:ext cx="1587" cy="215503"/>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20" name="Line 56"/>
          <p:cNvSpPr>
            <a:spLocks noChangeShapeType="1"/>
          </p:cNvSpPr>
          <p:nvPr/>
        </p:nvSpPr>
        <p:spPr bwMode="auto">
          <a:xfrm flipH="1">
            <a:off x="7235825" y="3489723"/>
            <a:ext cx="287338" cy="215503"/>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21" name="Line 57"/>
          <p:cNvSpPr>
            <a:spLocks noChangeShapeType="1"/>
          </p:cNvSpPr>
          <p:nvPr/>
        </p:nvSpPr>
        <p:spPr bwMode="auto">
          <a:xfrm>
            <a:off x="7235825" y="3489723"/>
            <a:ext cx="287338" cy="215503"/>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22" name="Line 58"/>
          <p:cNvSpPr>
            <a:spLocks noChangeShapeType="1"/>
          </p:cNvSpPr>
          <p:nvPr/>
        </p:nvSpPr>
        <p:spPr bwMode="auto">
          <a:xfrm>
            <a:off x="3490914" y="3652838"/>
            <a:ext cx="287337"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23" name="Line 59"/>
          <p:cNvSpPr>
            <a:spLocks noChangeShapeType="1"/>
          </p:cNvSpPr>
          <p:nvPr/>
        </p:nvSpPr>
        <p:spPr bwMode="auto">
          <a:xfrm>
            <a:off x="3490913" y="3652838"/>
            <a:ext cx="0" cy="269081"/>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24" name="Line 60"/>
          <p:cNvSpPr>
            <a:spLocks noChangeShapeType="1"/>
          </p:cNvSpPr>
          <p:nvPr/>
        </p:nvSpPr>
        <p:spPr bwMode="auto">
          <a:xfrm flipH="1">
            <a:off x="3490914" y="3652837"/>
            <a:ext cx="287337" cy="214313"/>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25" name="Line 61"/>
          <p:cNvSpPr>
            <a:spLocks noChangeShapeType="1"/>
          </p:cNvSpPr>
          <p:nvPr/>
        </p:nvSpPr>
        <p:spPr bwMode="auto">
          <a:xfrm>
            <a:off x="3490914" y="3652837"/>
            <a:ext cx="287337" cy="215504"/>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26" name="Line 62"/>
          <p:cNvSpPr>
            <a:spLocks noChangeShapeType="1"/>
          </p:cNvSpPr>
          <p:nvPr/>
        </p:nvSpPr>
        <p:spPr bwMode="auto">
          <a:xfrm>
            <a:off x="3778250" y="3651647"/>
            <a:ext cx="0" cy="270272"/>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27" name="Text Box 63"/>
          <p:cNvSpPr txBox="1">
            <a:spLocks noChangeArrowheads="1"/>
          </p:cNvSpPr>
          <p:nvPr/>
        </p:nvSpPr>
        <p:spPr bwMode="auto">
          <a:xfrm>
            <a:off x="2124075" y="4300538"/>
            <a:ext cx="15128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b="1"/>
              <a:t>竣工试验</a:t>
            </a:r>
          </a:p>
        </p:txBody>
      </p:sp>
      <p:sp>
        <p:nvSpPr>
          <p:cNvPr id="11328" name="Rectangle 64"/>
          <p:cNvSpPr>
            <a:spLocks noChangeArrowheads="1"/>
          </p:cNvSpPr>
          <p:nvPr/>
        </p:nvSpPr>
        <p:spPr bwMode="auto">
          <a:xfrm>
            <a:off x="7162800" y="3652838"/>
            <a:ext cx="433388" cy="54769"/>
          </a:xfrm>
          <a:prstGeom prst="rect">
            <a:avLst/>
          </a:prstGeom>
          <a:solidFill>
            <a:schemeClr val="tx1"/>
          </a:solidFill>
          <a:ln w="571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29" name="Rectangle 65"/>
          <p:cNvSpPr>
            <a:spLocks noChangeArrowheads="1"/>
          </p:cNvSpPr>
          <p:nvPr/>
        </p:nvSpPr>
        <p:spPr bwMode="auto">
          <a:xfrm>
            <a:off x="3417889" y="3869532"/>
            <a:ext cx="433387" cy="54769"/>
          </a:xfrm>
          <a:prstGeom prst="rect">
            <a:avLst/>
          </a:prstGeom>
          <a:solidFill>
            <a:schemeClr val="tx1"/>
          </a:solidFill>
          <a:ln w="571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30" name="Line 66"/>
          <p:cNvSpPr>
            <a:spLocks noChangeShapeType="1"/>
          </p:cNvSpPr>
          <p:nvPr/>
        </p:nvSpPr>
        <p:spPr bwMode="auto">
          <a:xfrm>
            <a:off x="504825" y="3870723"/>
            <a:ext cx="495300" cy="7144"/>
          </a:xfrm>
          <a:prstGeom prst="line">
            <a:avLst/>
          </a:prstGeom>
          <a:noFill/>
          <a:ln w="762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31" name="Line 67"/>
          <p:cNvSpPr>
            <a:spLocks noChangeShapeType="1"/>
          </p:cNvSpPr>
          <p:nvPr/>
        </p:nvSpPr>
        <p:spPr bwMode="auto">
          <a:xfrm>
            <a:off x="6589713" y="3323035"/>
            <a:ext cx="503237" cy="1190"/>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32" name="Line 68"/>
          <p:cNvSpPr>
            <a:spLocks noChangeShapeType="1"/>
          </p:cNvSpPr>
          <p:nvPr/>
        </p:nvSpPr>
        <p:spPr bwMode="auto">
          <a:xfrm>
            <a:off x="6588125" y="3219450"/>
            <a:ext cx="503238" cy="1191"/>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33" name="Line 69"/>
          <p:cNvSpPr>
            <a:spLocks noChangeShapeType="1"/>
          </p:cNvSpPr>
          <p:nvPr/>
        </p:nvSpPr>
        <p:spPr bwMode="auto">
          <a:xfrm>
            <a:off x="6559550" y="3494485"/>
            <a:ext cx="503238" cy="1190"/>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34" name="Line 70"/>
          <p:cNvSpPr>
            <a:spLocks noChangeShapeType="1"/>
          </p:cNvSpPr>
          <p:nvPr/>
        </p:nvSpPr>
        <p:spPr bwMode="auto">
          <a:xfrm>
            <a:off x="6588126" y="3057525"/>
            <a:ext cx="504825" cy="1191"/>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35" name="Line 71"/>
          <p:cNvSpPr>
            <a:spLocks noChangeShapeType="1"/>
          </p:cNvSpPr>
          <p:nvPr/>
        </p:nvSpPr>
        <p:spPr bwMode="auto">
          <a:xfrm>
            <a:off x="6588125" y="3057525"/>
            <a:ext cx="1588" cy="647700"/>
          </a:xfrm>
          <a:prstGeom prst="line">
            <a:avLst/>
          </a:prstGeom>
          <a:noFill/>
          <a:ln w="571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36" name="Rectangle 72"/>
          <p:cNvSpPr>
            <a:spLocks noChangeArrowheads="1"/>
          </p:cNvSpPr>
          <p:nvPr/>
        </p:nvSpPr>
        <p:spPr bwMode="auto">
          <a:xfrm>
            <a:off x="6515100" y="3674269"/>
            <a:ext cx="649288" cy="108347"/>
          </a:xfrm>
          <a:prstGeom prst="rect">
            <a:avLst/>
          </a:prstGeom>
          <a:solidFill>
            <a:schemeClr val="tx1"/>
          </a:solidFill>
          <a:ln w="571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37" name="Line 73"/>
          <p:cNvSpPr>
            <a:spLocks noChangeShapeType="1"/>
          </p:cNvSpPr>
          <p:nvPr/>
        </p:nvSpPr>
        <p:spPr bwMode="auto">
          <a:xfrm>
            <a:off x="3354388" y="3273028"/>
            <a:ext cx="0" cy="6477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38" name="Line 74"/>
          <p:cNvSpPr>
            <a:spLocks noChangeShapeType="1"/>
          </p:cNvSpPr>
          <p:nvPr/>
        </p:nvSpPr>
        <p:spPr bwMode="auto">
          <a:xfrm>
            <a:off x="2851150" y="3538538"/>
            <a:ext cx="503238"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39" name="Line 75"/>
          <p:cNvSpPr>
            <a:spLocks noChangeShapeType="1"/>
          </p:cNvSpPr>
          <p:nvPr/>
        </p:nvSpPr>
        <p:spPr bwMode="auto">
          <a:xfrm>
            <a:off x="2849564" y="3434954"/>
            <a:ext cx="503237"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40" name="Line 76"/>
          <p:cNvSpPr>
            <a:spLocks noChangeShapeType="1"/>
          </p:cNvSpPr>
          <p:nvPr/>
        </p:nvSpPr>
        <p:spPr bwMode="auto">
          <a:xfrm>
            <a:off x="2849564" y="3724275"/>
            <a:ext cx="503237"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41" name="Line 77"/>
          <p:cNvSpPr>
            <a:spLocks noChangeShapeType="1"/>
          </p:cNvSpPr>
          <p:nvPr/>
        </p:nvSpPr>
        <p:spPr bwMode="auto">
          <a:xfrm>
            <a:off x="2849564" y="3273029"/>
            <a:ext cx="504825" cy="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42" name="Line 78"/>
          <p:cNvSpPr>
            <a:spLocks noChangeShapeType="1"/>
          </p:cNvSpPr>
          <p:nvPr/>
        </p:nvSpPr>
        <p:spPr bwMode="auto">
          <a:xfrm>
            <a:off x="2849563" y="3273028"/>
            <a:ext cx="0" cy="6477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43" name="Text Box 79"/>
          <p:cNvSpPr txBox="1">
            <a:spLocks noChangeArrowheads="1"/>
          </p:cNvSpPr>
          <p:nvPr/>
        </p:nvSpPr>
        <p:spPr bwMode="auto">
          <a:xfrm>
            <a:off x="1116013" y="1383506"/>
            <a:ext cx="122396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b="1"/>
              <a:t>采购</a:t>
            </a:r>
          </a:p>
        </p:txBody>
      </p:sp>
      <p:sp>
        <p:nvSpPr>
          <p:cNvPr id="11344" name="AutoShape 80"/>
          <p:cNvSpPr>
            <a:spLocks noChangeArrowheads="1"/>
          </p:cNvSpPr>
          <p:nvPr/>
        </p:nvSpPr>
        <p:spPr bwMode="auto">
          <a:xfrm>
            <a:off x="2339976" y="1329929"/>
            <a:ext cx="792163" cy="485775"/>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45" name="AutoShape 81"/>
          <p:cNvSpPr>
            <a:spLocks noChangeArrowheads="1"/>
          </p:cNvSpPr>
          <p:nvPr/>
        </p:nvSpPr>
        <p:spPr bwMode="auto">
          <a:xfrm rot="10800000">
            <a:off x="6948489" y="1384697"/>
            <a:ext cx="287337" cy="540544"/>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chemeClr val="tx2"/>
              </a:gs>
              <a:gs pos="100000">
                <a:schemeClr val="tx2">
                  <a:gamma/>
                  <a:shade val="46275"/>
                  <a:invGamma/>
                </a:schemeClr>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46" name="Text Box 82"/>
          <p:cNvSpPr txBox="1">
            <a:spLocks noChangeArrowheads="1"/>
          </p:cNvSpPr>
          <p:nvPr/>
        </p:nvSpPr>
        <p:spPr bwMode="auto">
          <a:xfrm>
            <a:off x="5570538" y="4029075"/>
            <a:ext cx="187325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b="1"/>
              <a:t>土建与安装</a:t>
            </a:r>
          </a:p>
        </p:txBody>
      </p:sp>
      <p:sp>
        <p:nvSpPr>
          <p:cNvPr id="11347" name="Freeform 83"/>
          <p:cNvSpPr>
            <a:spLocks/>
          </p:cNvSpPr>
          <p:nvPr/>
        </p:nvSpPr>
        <p:spPr bwMode="auto">
          <a:xfrm>
            <a:off x="474663" y="3914775"/>
            <a:ext cx="812800" cy="209550"/>
          </a:xfrm>
          <a:custGeom>
            <a:avLst/>
            <a:gdLst>
              <a:gd name="T0" fmla="*/ 0 w 512"/>
              <a:gd name="T1" fmla="*/ 27 h 176"/>
              <a:gd name="T2" fmla="*/ 328 w 512"/>
              <a:gd name="T3" fmla="*/ 19 h 176"/>
              <a:gd name="T4" fmla="*/ 248 w 512"/>
              <a:gd name="T5" fmla="*/ 27 h 176"/>
              <a:gd name="T6" fmla="*/ 328 w 512"/>
              <a:gd name="T7" fmla="*/ 35 h 176"/>
              <a:gd name="T8" fmla="*/ 512 w 512"/>
              <a:gd name="T9" fmla="*/ 43 h 176"/>
              <a:gd name="T10" fmla="*/ 256 w 512"/>
              <a:gd name="T11" fmla="*/ 59 h 176"/>
              <a:gd name="T12" fmla="*/ 208 w 512"/>
              <a:gd name="T13" fmla="*/ 75 h 176"/>
              <a:gd name="T14" fmla="*/ 144 w 512"/>
              <a:gd name="T15" fmla="*/ 91 h 176"/>
              <a:gd name="T16" fmla="*/ 440 w 512"/>
              <a:gd name="T17" fmla="*/ 91 h 176"/>
              <a:gd name="T18" fmla="*/ 192 w 512"/>
              <a:gd name="T19" fmla="*/ 91 h 176"/>
              <a:gd name="T20" fmla="*/ 240 w 512"/>
              <a:gd name="T21" fmla="*/ 99 h 176"/>
              <a:gd name="T22" fmla="*/ 264 w 512"/>
              <a:gd name="T23" fmla="*/ 107 h 176"/>
              <a:gd name="T24" fmla="*/ 392 w 512"/>
              <a:gd name="T25" fmla="*/ 123 h 176"/>
              <a:gd name="T26" fmla="*/ 440 w 512"/>
              <a:gd name="T27" fmla="*/ 139 h 176"/>
              <a:gd name="T28" fmla="*/ 464 w 512"/>
              <a:gd name="T29" fmla="*/ 147 h 176"/>
              <a:gd name="T30" fmla="*/ 256 w 512"/>
              <a:gd name="T31" fmla="*/ 147 h 176"/>
              <a:gd name="T32" fmla="*/ 288 w 512"/>
              <a:gd name="T33" fmla="*/ 155 h 176"/>
              <a:gd name="T34" fmla="*/ 416 w 512"/>
              <a:gd name="T35" fmla="*/ 15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2" h="176">
                <a:moveTo>
                  <a:pt x="0" y="27"/>
                </a:moveTo>
                <a:cubicBezTo>
                  <a:pt x="109" y="24"/>
                  <a:pt x="219" y="19"/>
                  <a:pt x="328" y="19"/>
                </a:cubicBezTo>
                <a:cubicBezTo>
                  <a:pt x="355" y="19"/>
                  <a:pt x="248" y="0"/>
                  <a:pt x="248" y="27"/>
                </a:cubicBezTo>
                <a:cubicBezTo>
                  <a:pt x="248" y="54"/>
                  <a:pt x="301" y="33"/>
                  <a:pt x="328" y="35"/>
                </a:cubicBezTo>
                <a:cubicBezTo>
                  <a:pt x="389" y="39"/>
                  <a:pt x="451" y="40"/>
                  <a:pt x="512" y="43"/>
                </a:cubicBezTo>
                <a:cubicBezTo>
                  <a:pt x="411" y="47"/>
                  <a:pt x="341" y="34"/>
                  <a:pt x="256" y="59"/>
                </a:cubicBezTo>
                <a:cubicBezTo>
                  <a:pt x="240" y="64"/>
                  <a:pt x="224" y="70"/>
                  <a:pt x="208" y="75"/>
                </a:cubicBezTo>
                <a:cubicBezTo>
                  <a:pt x="187" y="82"/>
                  <a:pt x="144" y="91"/>
                  <a:pt x="144" y="91"/>
                </a:cubicBezTo>
                <a:cubicBezTo>
                  <a:pt x="226" y="36"/>
                  <a:pt x="440" y="91"/>
                  <a:pt x="440" y="91"/>
                </a:cubicBezTo>
                <a:cubicBezTo>
                  <a:pt x="342" y="124"/>
                  <a:pt x="449" y="91"/>
                  <a:pt x="192" y="91"/>
                </a:cubicBezTo>
                <a:cubicBezTo>
                  <a:pt x="176" y="91"/>
                  <a:pt x="224" y="95"/>
                  <a:pt x="240" y="99"/>
                </a:cubicBezTo>
                <a:cubicBezTo>
                  <a:pt x="248" y="101"/>
                  <a:pt x="256" y="105"/>
                  <a:pt x="264" y="107"/>
                </a:cubicBezTo>
                <a:cubicBezTo>
                  <a:pt x="316" y="122"/>
                  <a:pt x="318" y="117"/>
                  <a:pt x="392" y="123"/>
                </a:cubicBezTo>
                <a:cubicBezTo>
                  <a:pt x="408" y="128"/>
                  <a:pt x="424" y="134"/>
                  <a:pt x="440" y="139"/>
                </a:cubicBezTo>
                <a:cubicBezTo>
                  <a:pt x="448" y="142"/>
                  <a:pt x="464" y="147"/>
                  <a:pt x="464" y="147"/>
                </a:cubicBezTo>
                <a:cubicBezTo>
                  <a:pt x="378" y="176"/>
                  <a:pt x="474" y="147"/>
                  <a:pt x="256" y="147"/>
                </a:cubicBezTo>
                <a:cubicBezTo>
                  <a:pt x="245" y="147"/>
                  <a:pt x="277" y="154"/>
                  <a:pt x="288" y="155"/>
                </a:cubicBezTo>
                <a:cubicBezTo>
                  <a:pt x="331" y="157"/>
                  <a:pt x="373" y="155"/>
                  <a:pt x="416" y="155"/>
                </a:cubicBezTo>
              </a:path>
            </a:pathLst>
          </a:custGeom>
          <a:solidFill>
            <a:schemeClr val="tx2"/>
          </a:solidFill>
          <a:ln w="19050" cmpd="sng">
            <a:solidFill>
              <a:schemeClr val="tx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48" name="AutoShape 84"/>
          <p:cNvSpPr>
            <a:spLocks noChangeArrowheads="1"/>
          </p:cNvSpPr>
          <p:nvPr/>
        </p:nvSpPr>
        <p:spPr bwMode="auto">
          <a:xfrm rot="10800000">
            <a:off x="3924301" y="3112294"/>
            <a:ext cx="720725" cy="485775"/>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49" name="AutoShape 85"/>
          <p:cNvSpPr>
            <a:spLocks noChangeArrowheads="1"/>
          </p:cNvSpPr>
          <p:nvPr/>
        </p:nvSpPr>
        <p:spPr bwMode="auto">
          <a:xfrm rot="5584859">
            <a:off x="5967214" y="2221112"/>
            <a:ext cx="594122" cy="6477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50" name="AutoShape 86"/>
          <p:cNvSpPr>
            <a:spLocks noChangeArrowheads="1"/>
          </p:cNvSpPr>
          <p:nvPr/>
        </p:nvSpPr>
        <p:spPr bwMode="auto">
          <a:xfrm rot="10800000">
            <a:off x="971551" y="3057525"/>
            <a:ext cx="720725" cy="485775"/>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351" name="Text Box 87"/>
          <p:cNvSpPr txBox="1">
            <a:spLocks noChangeArrowheads="1"/>
          </p:cNvSpPr>
          <p:nvPr/>
        </p:nvSpPr>
        <p:spPr bwMode="auto">
          <a:xfrm>
            <a:off x="246460" y="2356247"/>
            <a:ext cx="615553" cy="1889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zh-CN" altLang="en-US" sz="2800" b="1">
                <a:ea typeface="方正魏碑简体" pitchFamily="2" charset="-122"/>
              </a:rPr>
              <a:t>接收（竣工）</a:t>
            </a:r>
          </a:p>
        </p:txBody>
      </p:sp>
      <p:sp>
        <p:nvSpPr>
          <p:cNvPr id="11352" name="Line 88"/>
          <p:cNvSpPr>
            <a:spLocks noChangeShapeType="1"/>
          </p:cNvSpPr>
          <p:nvPr/>
        </p:nvSpPr>
        <p:spPr bwMode="auto">
          <a:xfrm>
            <a:off x="5857875" y="3164682"/>
            <a:ext cx="0" cy="378619"/>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53" name="Line 89"/>
          <p:cNvSpPr>
            <a:spLocks noChangeShapeType="1"/>
          </p:cNvSpPr>
          <p:nvPr/>
        </p:nvSpPr>
        <p:spPr bwMode="auto">
          <a:xfrm flipH="1">
            <a:off x="3203575" y="3382566"/>
            <a:ext cx="287338" cy="0"/>
          </a:xfrm>
          <a:prstGeom prst="line">
            <a:avLst/>
          </a:prstGeom>
          <a:noFill/>
          <a:ln w="57150">
            <a:solidFill>
              <a:srgbClr val="FF99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354" name="Text Box 90"/>
          <p:cNvSpPr txBox="1">
            <a:spLocks noChangeArrowheads="1"/>
          </p:cNvSpPr>
          <p:nvPr/>
        </p:nvSpPr>
        <p:spPr bwMode="auto">
          <a:xfrm>
            <a:off x="3343673" y="1275160"/>
            <a:ext cx="615553"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pPr>
              <a:spcBef>
                <a:spcPct val="50000"/>
              </a:spcBef>
            </a:pPr>
            <a:r>
              <a:rPr lang="zh-CN" altLang="en-US" sz="2800" b="1"/>
              <a:t>开工</a:t>
            </a: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10.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5"/>
</p:tagLst>
</file>

<file path=ppt/tags/tag1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6"/>
</p:tagLst>
</file>

<file path=ppt/tags/tag14.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6"/>
</p:tagLst>
</file>

<file path=ppt/tags/tag15.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7"/>
</p:tagLst>
</file>

<file path=ppt/tags/tag16.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7"/>
</p:tagLst>
</file>

<file path=ppt/tags/tag17.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18.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19.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0.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4"/>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A000120150716A05KPBG</Template>
  <TotalTime>387</TotalTime>
  <Words>3149</Words>
  <Application>Microsoft Office PowerPoint</Application>
  <PresentationFormat>全屏显示(16:9)</PresentationFormat>
  <Paragraphs>268</Paragraphs>
  <Slides>46</Slides>
  <Notes>0</Notes>
  <HiddenSlides>0</HiddenSlides>
  <MMClips>0</MMClips>
  <ScaleCrop>false</ScaleCrop>
  <HeadingPairs>
    <vt:vector size="8" baseType="variant">
      <vt:variant>
        <vt:lpstr>已用的字体</vt:lpstr>
      </vt:variant>
      <vt:variant>
        <vt:i4>12</vt:i4>
      </vt:variant>
      <vt:variant>
        <vt:lpstr>主题</vt:lpstr>
      </vt:variant>
      <vt:variant>
        <vt:i4>2</vt:i4>
      </vt:variant>
      <vt:variant>
        <vt:lpstr>嵌入 OLE 服务器</vt:lpstr>
      </vt:variant>
      <vt:variant>
        <vt:i4>1</vt:i4>
      </vt:variant>
      <vt:variant>
        <vt:lpstr>幻灯片标题</vt:lpstr>
      </vt:variant>
      <vt:variant>
        <vt:i4>46</vt:i4>
      </vt:variant>
    </vt:vector>
  </HeadingPairs>
  <TitlesOfParts>
    <vt:vector size="61" baseType="lpstr">
      <vt:lpstr>,Verdana,Arial</vt:lpstr>
      <vt:lpstr>方正魏碑简体</vt:lpstr>
      <vt:lpstr>黑体</vt:lpstr>
      <vt:lpstr>楷体_GB2312</vt:lpstr>
      <vt:lpstr>宋体</vt:lpstr>
      <vt:lpstr>微软雅黑</vt:lpstr>
      <vt:lpstr>Arial</vt:lpstr>
      <vt:lpstr>Calibri</vt:lpstr>
      <vt:lpstr>Calibri Light</vt:lpstr>
      <vt:lpstr>Times New Roman</vt:lpstr>
      <vt:lpstr>Verdana</vt:lpstr>
      <vt:lpstr>Wingdings</vt:lpstr>
      <vt:lpstr>1_Office 主题</vt:lpstr>
      <vt:lpstr>2_Office 主题</vt:lpstr>
      <vt:lpstr>公式</vt:lpstr>
      <vt:lpstr>                                                                                      </vt:lpstr>
      <vt:lpstr>PowerPoint 演示文稿</vt:lpstr>
      <vt:lpstr>PowerPoint 演示文稿</vt:lpstr>
      <vt:lpstr>PowerPoint 演示文稿</vt:lpstr>
      <vt:lpstr>任务一 认识FIDIC施工合同条件</vt:lpstr>
      <vt:lpstr>PowerPoint 演示文稿</vt:lpstr>
      <vt:lpstr>PowerPoint 演示文稿</vt:lpstr>
      <vt:lpstr>二、施工合同条件简介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任务二 认识FIDIC施工合同条件部分条款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任务三 认识FIDIC施工合同管理</vt:lpstr>
      <vt:lpstr>一、施工进度管理</vt:lpstr>
      <vt:lpstr>一、施工进度管理</vt:lpstr>
      <vt:lpstr>一、施工进度管理</vt:lpstr>
      <vt:lpstr>二、施工质量管理</vt:lpstr>
      <vt:lpstr>三、工程变更管理</vt:lpstr>
      <vt:lpstr>三、工程变更管理</vt:lpstr>
      <vt:lpstr>四、工程进度款的支付管理</vt:lpstr>
      <vt:lpstr>四、工程进度款的支付管理</vt:lpstr>
      <vt:lpstr>四、工程进度款的支付管理</vt:lpstr>
      <vt:lpstr>四、工程进度款的支付管理</vt:lpstr>
      <vt:lpstr>（七）工程进度款的支付程序</vt:lpstr>
      <vt:lpstr>五、竣工验收阶段的合同管理</vt:lpstr>
      <vt:lpstr>五、竣工验收阶段的合同管理</vt:lpstr>
      <vt:lpstr>五、竣工验收阶段的合同管理</vt:lpstr>
      <vt:lpstr>六、缺陷通知期阶段的合同管理</vt:lpstr>
      <vt:lpstr>六、缺陷通知期阶段的合同管理</vt:lpstr>
      <vt:lpstr>六、缺陷通知期阶段的合同管理</vt:lpstr>
      <vt:lpstr>PowerPoint 演示文稿</vt:lpstr>
    </vt:vector>
  </TitlesOfParts>
  <Company>落雪梨花——扬帆技术论坛更新版</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学习情境七  FIDIC施工合同条件简介</dc:title>
  <dc:creator>user</dc:creator>
  <cp:lastModifiedBy>Wang</cp:lastModifiedBy>
  <cp:revision>28</cp:revision>
  <dcterms:created xsi:type="dcterms:W3CDTF">2013-02-26T09:20:10Z</dcterms:created>
  <dcterms:modified xsi:type="dcterms:W3CDTF">2022-09-01T04:05:30Z</dcterms:modified>
</cp:coreProperties>
</file>